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9" r:id="rId2"/>
    <p:sldId id="259" r:id="rId3"/>
    <p:sldId id="300" r:id="rId4"/>
    <p:sldId id="596" r:id="rId5"/>
    <p:sldId id="301" r:id="rId6"/>
    <p:sldId id="263" r:id="rId7"/>
    <p:sldId id="264" r:id="rId8"/>
    <p:sldId id="265" r:id="rId9"/>
    <p:sldId id="266" r:id="rId10"/>
    <p:sldId id="314" r:id="rId11"/>
    <p:sldId id="268" r:id="rId12"/>
    <p:sldId id="269" r:id="rId13"/>
    <p:sldId id="270" r:id="rId14"/>
    <p:sldId id="311" r:id="rId15"/>
    <p:sldId id="782" r:id="rId16"/>
    <p:sldId id="793" r:id="rId17"/>
    <p:sldId id="597" r:id="rId18"/>
    <p:sldId id="274" r:id="rId19"/>
    <p:sldId id="601" r:id="rId20"/>
    <p:sldId id="275" r:id="rId21"/>
    <p:sldId id="600" r:id="rId22"/>
    <p:sldId id="278" r:id="rId23"/>
    <p:sldId id="296" r:id="rId24"/>
    <p:sldId id="280" r:id="rId25"/>
    <p:sldId id="281" r:id="rId26"/>
    <p:sldId id="282" r:id="rId27"/>
    <p:sldId id="293" r:id="rId28"/>
    <p:sldId id="284" r:id="rId29"/>
    <p:sldId id="285" r:id="rId30"/>
    <p:sldId id="294" r:id="rId31"/>
    <p:sldId id="287" r:id="rId32"/>
    <p:sldId id="288" r:id="rId33"/>
    <p:sldId id="290"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3488" autoAdjust="0"/>
  </p:normalViewPr>
  <p:slideViewPr>
    <p:cSldViewPr snapToGrid="0">
      <p:cViewPr varScale="1">
        <p:scale>
          <a:sx n="87" d="100"/>
          <a:sy n="87" d="100"/>
        </p:scale>
        <p:origin x="114" y="5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42173243989932E-2"/>
          <c:y val="0.10552967619098222"/>
          <c:w val="0.85342238993310138"/>
          <c:h val="0.78563316413135065"/>
        </c:manualLayout>
      </c:layout>
      <c:lineChart>
        <c:grouping val="standard"/>
        <c:varyColors val="0"/>
        <c:ser>
          <c:idx val="0"/>
          <c:order val="0"/>
          <c:tx>
            <c:strRef>
              <c:f>Blad1!$B$1</c:f>
              <c:strCache>
                <c:ptCount val="1"/>
                <c:pt idx="0">
                  <c:v>Norrköping</c:v>
                </c:pt>
              </c:strCache>
            </c:strRef>
          </c:tx>
          <c:spPr>
            <a:ln w="47625" cap="rnd">
              <a:solidFill>
                <a:srgbClr val="FFC000"/>
              </a:solidFill>
              <a:round/>
            </a:ln>
            <a:effectLst/>
          </c:spPr>
          <c:marker>
            <c:symbol val="none"/>
          </c:marker>
          <c:dLbls>
            <c:dLbl>
              <c:idx val="73"/>
              <c:layout>
                <c:manualLayout>
                  <c:x val="-1.6701962634601865E-2"/>
                  <c:y val="-5.0405208871868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8-4880-A0DA-47C7B062A8F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Blad1!$A$2:$A$75</c:f>
              <c:numCache>
                <c:formatCode>General</c:formatCode>
                <c:ptCount val="7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numCache>
            </c:numRef>
          </c:cat>
          <c:val>
            <c:numRef>
              <c:f>Blad1!$B$2:$B$75</c:f>
              <c:numCache>
                <c:formatCode>#,##0</c:formatCode>
                <c:ptCount val="74"/>
                <c:pt idx="0">
                  <c:v>110222</c:v>
                </c:pt>
                <c:pt idx="1">
                  <c:v>111149</c:v>
                </c:pt>
                <c:pt idx="2">
                  <c:v>111429</c:v>
                </c:pt>
                <c:pt idx="3">
                  <c:v>112045</c:v>
                </c:pt>
                <c:pt idx="4">
                  <c:v>112094</c:v>
                </c:pt>
                <c:pt idx="5">
                  <c:v>112449</c:v>
                </c:pt>
                <c:pt idx="6">
                  <c:v>112980</c:v>
                </c:pt>
                <c:pt idx="7">
                  <c:v>113092</c:v>
                </c:pt>
                <c:pt idx="8">
                  <c:v>113112</c:v>
                </c:pt>
                <c:pt idx="9">
                  <c:v>113194</c:v>
                </c:pt>
                <c:pt idx="10">
                  <c:v>113059</c:v>
                </c:pt>
                <c:pt idx="11">
                  <c:v>113292</c:v>
                </c:pt>
                <c:pt idx="12">
                  <c:v>113987</c:v>
                </c:pt>
                <c:pt idx="13">
                  <c:v>114277</c:v>
                </c:pt>
                <c:pt idx="14">
                  <c:v>114995</c:v>
                </c:pt>
                <c:pt idx="15">
                  <c:v>116089</c:v>
                </c:pt>
                <c:pt idx="16">
                  <c:v>116856</c:v>
                </c:pt>
                <c:pt idx="17">
                  <c:v>117606</c:v>
                </c:pt>
                <c:pt idx="18">
                  <c:v>117792</c:v>
                </c:pt>
                <c:pt idx="19">
                  <c:v>119215</c:v>
                </c:pt>
                <c:pt idx="20">
                  <c:v>120959</c:v>
                </c:pt>
                <c:pt idx="21">
                  <c:v>121262</c:v>
                </c:pt>
                <c:pt idx="22">
                  <c:v>120778</c:v>
                </c:pt>
                <c:pt idx="23">
                  <c:v>120341</c:v>
                </c:pt>
                <c:pt idx="24">
                  <c:v>119470</c:v>
                </c:pt>
                <c:pt idx="25">
                  <c:v>119169</c:v>
                </c:pt>
                <c:pt idx="26">
                  <c:v>119967</c:v>
                </c:pt>
                <c:pt idx="27">
                  <c:v>120647</c:v>
                </c:pt>
                <c:pt idx="28">
                  <c:v>120251</c:v>
                </c:pt>
                <c:pt idx="29">
                  <c:v>119993</c:v>
                </c:pt>
                <c:pt idx="30">
                  <c:v>119238</c:v>
                </c:pt>
                <c:pt idx="31">
                  <c:v>118626</c:v>
                </c:pt>
                <c:pt idx="32">
                  <c:v>118236</c:v>
                </c:pt>
                <c:pt idx="33">
                  <c:v>118064</c:v>
                </c:pt>
                <c:pt idx="34">
                  <c:v>118451</c:v>
                </c:pt>
                <c:pt idx="35">
                  <c:v>118567</c:v>
                </c:pt>
                <c:pt idx="36">
                  <c:v>118801</c:v>
                </c:pt>
                <c:pt idx="37">
                  <c:v>119001</c:v>
                </c:pt>
                <c:pt idx="38">
                  <c:v>119370</c:v>
                </c:pt>
                <c:pt idx="39">
                  <c:v>119921</c:v>
                </c:pt>
                <c:pt idx="40">
                  <c:v>120522</c:v>
                </c:pt>
                <c:pt idx="41">
                  <c:v>120756</c:v>
                </c:pt>
                <c:pt idx="42">
                  <c:v>120798</c:v>
                </c:pt>
                <c:pt idx="43">
                  <c:v>121028</c:v>
                </c:pt>
                <c:pt idx="44">
                  <c:v>123240</c:v>
                </c:pt>
                <c:pt idx="45">
                  <c:v>123795</c:v>
                </c:pt>
                <c:pt idx="46">
                  <c:v>123531</c:v>
                </c:pt>
                <c:pt idx="47">
                  <c:v>123049</c:v>
                </c:pt>
                <c:pt idx="48">
                  <c:v>122415</c:v>
                </c:pt>
                <c:pt idx="49">
                  <c:v>122212</c:v>
                </c:pt>
                <c:pt idx="50">
                  <c:v>122199</c:v>
                </c:pt>
                <c:pt idx="51">
                  <c:v>122896</c:v>
                </c:pt>
                <c:pt idx="52">
                  <c:v>123303</c:v>
                </c:pt>
                <c:pt idx="53">
                  <c:v>123971</c:v>
                </c:pt>
                <c:pt idx="54">
                  <c:v>124410</c:v>
                </c:pt>
                <c:pt idx="55">
                  <c:v>124642</c:v>
                </c:pt>
                <c:pt idx="56">
                  <c:v>125463</c:v>
                </c:pt>
                <c:pt idx="57">
                  <c:v>126680</c:v>
                </c:pt>
                <c:pt idx="58">
                  <c:v>128060</c:v>
                </c:pt>
                <c:pt idx="59">
                  <c:v>129254</c:v>
                </c:pt>
                <c:pt idx="60">
                  <c:v>130050</c:v>
                </c:pt>
                <c:pt idx="61">
                  <c:v>130623</c:v>
                </c:pt>
                <c:pt idx="62">
                  <c:v>132124</c:v>
                </c:pt>
                <c:pt idx="63">
                  <c:v>133749</c:v>
                </c:pt>
                <c:pt idx="64">
                  <c:v>135283</c:v>
                </c:pt>
                <c:pt idx="65">
                  <c:v>137035</c:v>
                </c:pt>
                <c:pt idx="66">
                  <c:v>139363</c:v>
                </c:pt>
                <c:pt idx="67" formatCode="General">
                  <c:v>140927</c:v>
                </c:pt>
                <c:pt idx="68" formatCode="General">
                  <c:v>141676</c:v>
                </c:pt>
                <c:pt idx="69" formatCode="General">
                  <c:v>143171</c:v>
                </c:pt>
                <c:pt idx="70" formatCode="General">
                  <c:v>143478</c:v>
                </c:pt>
                <c:pt idx="71">
                  <c:v>144458</c:v>
                </c:pt>
                <c:pt idx="72" formatCode="General">
                  <c:v>145120</c:v>
                </c:pt>
                <c:pt idx="73" formatCode="General">
                  <c:v>145163</c:v>
                </c:pt>
              </c:numCache>
            </c:numRef>
          </c:val>
          <c:smooth val="0"/>
          <c:extLst>
            <c:ext xmlns:c16="http://schemas.microsoft.com/office/drawing/2014/chart" uri="{C3380CC4-5D6E-409C-BE32-E72D297353CC}">
              <c16:uniqueId val="{00000000-B985-4FA3-9DE0-94816E16F95A}"/>
            </c:ext>
          </c:extLst>
        </c:ser>
        <c:dLbls>
          <c:showLegendKey val="0"/>
          <c:showVal val="0"/>
          <c:showCatName val="0"/>
          <c:showSerName val="0"/>
          <c:showPercent val="0"/>
          <c:showBubbleSize val="0"/>
        </c:dLbls>
        <c:smooth val="0"/>
        <c:axId val="191602496"/>
        <c:axId val="430843624"/>
      </c:lineChart>
      <c:catAx>
        <c:axId val="1916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43624"/>
        <c:crosses val="autoZero"/>
        <c:auto val="1"/>
        <c:lblAlgn val="ctr"/>
        <c:lblOffset val="100"/>
        <c:tickLblSkip val="5"/>
        <c:noMultiLvlLbl val="0"/>
      </c:catAx>
      <c:valAx>
        <c:axId val="4308436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91602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90129814935018E-2"/>
          <c:y val="0.11662786043409402"/>
          <c:w val="0.94877722757398086"/>
          <c:h val="0.73132394244334209"/>
        </c:manualLayout>
      </c:layout>
      <c:lineChart>
        <c:grouping val="standard"/>
        <c:varyColors val="0"/>
        <c:ser>
          <c:idx val="1"/>
          <c:order val="0"/>
          <c:tx>
            <c:v>Norrköping</c:v>
          </c:tx>
          <c:spPr>
            <a:ln w="28575" cap="rnd">
              <a:solidFill>
                <a:srgbClr val="FFC000"/>
              </a:solidFill>
              <a:round/>
            </a:ln>
            <a:effectLst/>
          </c:spPr>
          <c:marker>
            <c:symbol val="none"/>
          </c:marker>
          <c:val>
            <c:numRef>
              <c:f>BE0101N1!$J$4:$J$24</c:f>
              <c:numCache>
                <c:formatCode>0%</c:formatCode>
                <c:ptCount val="21"/>
                <c:pt idx="0">
                  <c:v>5.3808477366822122E-2</c:v>
                </c:pt>
                <c:pt idx="1">
                  <c:v>5.8527310678340896E-2</c:v>
                </c:pt>
                <c:pt idx="2">
                  <c:v>6.1558386090119384E-2</c:v>
                </c:pt>
                <c:pt idx="3">
                  <c:v>6.0593953004553502E-2</c:v>
                </c:pt>
                <c:pt idx="4">
                  <c:v>5.9732852035298253E-2</c:v>
                </c:pt>
                <c:pt idx="5">
                  <c:v>6.5216343007515692E-2</c:v>
                </c:pt>
                <c:pt idx="6">
                  <c:v>7.5026005249271513E-2</c:v>
                </c:pt>
                <c:pt idx="7">
                  <c:v>6.7158986794155537E-2</c:v>
                </c:pt>
                <c:pt idx="8">
                  <c:v>6.0435510426210537E-2</c:v>
                </c:pt>
                <c:pt idx="9">
                  <c:v>6.1689273437446179E-2</c:v>
                </c:pt>
                <c:pt idx="10">
                  <c:v>6.0724840351880298E-2</c:v>
                </c:pt>
                <c:pt idx="11">
                  <c:v>6.427257634521194E-2</c:v>
                </c:pt>
                <c:pt idx="12">
                  <c:v>5.4201139408802522E-2</c:v>
                </c:pt>
                <c:pt idx="13">
                  <c:v>4.9868079331510093E-2</c:v>
                </c:pt>
                <c:pt idx="14">
                  <c:v>4.6272121683900165E-2</c:v>
                </c:pt>
                <c:pt idx="15">
                  <c:v>4.6540785186307804E-2</c:v>
                </c:pt>
                <c:pt idx="16">
                  <c:v>2.9222322492646197E-2</c:v>
                </c:pt>
                <c:pt idx="17">
                  <c:v>1.6092254913442131E-2</c:v>
                </c:pt>
                <c:pt idx="18">
                  <c:v>6.8336972920096722E-3</c:v>
                </c:pt>
                <c:pt idx="19">
                  <c:v>1.8944221323615523E-3</c:v>
                </c:pt>
                <c:pt idx="20">
                  <c:v>3.3066277219401637E-4</c:v>
                </c:pt>
              </c:numCache>
            </c:numRef>
          </c:val>
          <c:smooth val="0"/>
          <c:extLst>
            <c:ext xmlns:c16="http://schemas.microsoft.com/office/drawing/2014/chart" uri="{C3380CC4-5D6E-409C-BE32-E72D297353CC}">
              <c16:uniqueId val="{00000001-70E9-46E2-9ABD-5E57131B9726}"/>
            </c:ext>
          </c:extLst>
        </c:ser>
        <c:ser>
          <c:idx val="0"/>
          <c:order val="1"/>
          <c:tx>
            <c:v>Riket</c:v>
          </c:tx>
          <c:spPr>
            <a:ln w="28575" cap="rnd">
              <a:solidFill>
                <a:schemeClr val="tx1"/>
              </a:solidFill>
              <a:round/>
            </a:ln>
            <a:effectLst/>
          </c:spPr>
          <c:marker>
            <c:symbol val="none"/>
          </c:marker>
          <c:cat>
            <c:strRef>
              <c:f>BE0101N1!$G$4:$G$24</c:f>
              <c:strCache>
                <c:ptCount val="21"/>
                <c:pt idx="0">
                  <c:v>0-4 år</c:v>
                </c:pt>
                <c:pt idx="1">
                  <c:v>5-9 år</c:v>
                </c:pt>
                <c:pt idx="2">
                  <c:v>10-14 år</c:v>
                </c:pt>
                <c:pt idx="3">
                  <c:v>15-19 år</c:v>
                </c:pt>
                <c:pt idx="4">
                  <c:v>20-24 år</c:v>
                </c:pt>
                <c:pt idx="5">
                  <c:v>25-29 år</c:v>
                </c:pt>
                <c:pt idx="6">
                  <c:v>30-34 år</c:v>
                </c:pt>
                <c:pt idx="7">
                  <c:v>35-39 år</c:v>
                </c:pt>
                <c:pt idx="8">
                  <c:v>40-44 år</c:v>
                </c:pt>
                <c:pt idx="9">
                  <c:v>45-49 år</c:v>
                </c:pt>
                <c:pt idx="10">
                  <c:v>50-54 år</c:v>
                </c:pt>
                <c:pt idx="11">
                  <c:v>55-59 år</c:v>
                </c:pt>
                <c:pt idx="12">
                  <c:v>60-64 år</c:v>
                </c:pt>
                <c:pt idx="13">
                  <c:v>65-69 år</c:v>
                </c:pt>
                <c:pt idx="14">
                  <c:v>70-74 år</c:v>
                </c:pt>
                <c:pt idx="15">
                  <c:v>75-79 år</c:v>
                </c:pt>
                <c:pt idx="16">
                  <c:v>80-84 år</c:v>
                </c:pt>
                <c:pt idx="17">
                  <c:v>85-89 år</c:v>
                </c:pt>
                <c:pt idx="18">
                  <c:v>90-94 år</c:v>
                </c:pt>
                <c:pt idx="19">
                  <c:v>95-99 år</c:v>
                </c:pt>
                <c:pt idx="20">
                  <c:v>100+ år</c:v>
                </c:pt>
              </c:strCache>
            </c:strRef>
          </c:cat>
          <c:val>
            <c:numRef>
              <c:f>BE0101N1!$H$4:$H$24</c:f>
              <c:numCache>
                <c:formatCode>0%</c:formatCode>
                <c:ptCount val="21"/>
                <c:pt idx="0">
                  <c:v>5.2851448585522702E-2</c:v>
                </c:pt>
                <c:pt idx="1">
                  <c:v>5.8309238495723961E-2</c:v>
                </c:pt>
                <c:pt idx="2">
                  <c:v>5.9767201648036665E-2</c:v>
                </c:pt>
                <c:pt idx="3">
                  <c:v>5.8064349209090052E-2</c:v>
                </c:pt>
                <c:pt idx="4">
                  <c:v>5.6092156463404451E-2</c:v>
                </c:pt>
                <c:pt idx="5">
                  <c:v>6.0904079311527512E-2</c:v>
                </c:pt>
                <c:pt idx="6">
                  <c:v>7.3941211597327333E-2</c:v>
                </c:pt>
                <c:pt idx="7">
                  <c:v>6.7848927192538613E-2</c:v>
                </c:pt>
                <c:pt idx="8">
                  <c:v>6.210464335296649E-2</c:v>
                </c:pt>
                <c:pt idx="9">
                  <c:v>6.1074952138075858E-2</c:v>
                </c:pt>
                <c:pt idx="10">
                  <c:v>6.2606363122099579E-2</c:v>
                </c:pt>
                <c:pt idx="11">
                  <c:v>6.4681572374972129E-2</c:v>
                </c:pt>
                <c:pt idx="12">
                  <c:v>5.5649574045223207E-2</c:v>
                </c:pt>
                <c:pt idx="13">
                  <c:v>5.1529008529141301E-2</c:v>
                </c:pt>
                <c:pt idx="14">
                  <c:v>4.8772866797760779E-2</c:v>
                </c:pt>
                <c:pt idx="15">
                  <c:v>4.784439143353772E-2</c:v>
                </c:pt>
                <c:pt idx="16">
                  <c:v>3.1203197738527047E-2</c:v>
                </c:pt>
                <c:pt idx="17">
                  <c:v>1.7023311962699496E-2</c:v>
                </c:pt>
                <c:pt idx="18">
                  <c:v>7.4699761848959602E-3</c:v>
                </c:pt>
                <c:pt idx="19">
                  <c:v>2.0009084785997185E-3</c:v>
                </c:pt>
                <c:pt idx="20">
                  <c:v>2.606213383294286E-4</c:v>
                </c:pt>
              </c:numCache>
            </c:numRef>
          </c:val>
          <c:smooth val="0"/>
          <c:extLst>
            <c:ext xmlns:c16="http://schemas.microsoft.com/office/drawing/2014/chart" uri="{C3380CC4-5D6E-409C-BE32-E72D297353CC}">
              <c16:uniqueId val="{00000000-70E9-46E2-9ABD-5E57131B9726}"/>
            </c:ext>
          </c:extLst>
        </c:ser>
        <c:dLbls>
          <c:showLegendKey val="0"/>
          <c:showVal val="0"/>
          <c:showCatName val="0"/>
          <c:showSerName val="0"/>
          <c:showPercent val="0"/>
          <c:showBubbleSize val="0"/>
        </c:dLbls>
        <c:smooth val="0"/>
        <c:axId val="405701200"/>
        <c:axId val="405695952"/>
      </c:lineChart>
      <c:catAx>
        <c:axId val="40570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sv-SE"/>
          </a:p>
        </c:txPr>
        <c:crossAx val="405695952"/>
        <c:crosses val="autoZero"/>
        <c:auto val="1"/>
        <c:lblAlgn val="ctr"/>
        <c:lblOffset val="100"/>
        <c:noMultiLvlLbl val="0"/>
      </c:catAx>
      <c:valAx>
        <c:axId val="40569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0" i="0" u="none" strike="noStrike" kern="1200" baseline="0">
                    <a:solidFill>
                      <a:schemeClr val="tx1">
                        <a:lumMod val="65000"/>
                        <a:lumOff val="35000"/>
                      </a:schemeClr>
                    </a:solidFill>
                    <a:latin typeface="+mn-lt"/>
                    <a:ea typeface="+mn-ea"/>
                    <a:cs typeface="+mn-cs"/>
                  </a:defRPr>
                </a:pPr>
                <a:r>
                  <a:rPr lang="sv-SE" sz="1400" b="1" dirty="0">
                    <a:solidFill>
                      <a:schemeClr val="tx1"/>
                    </a:solidFill>
                    <a:latin typeface="+mn-lt"/>
                  </a:rPr>
                  <a:t>Andel av befolkningen</a:t>
                </a:r>
              </a:p>
            </c:rich>
          </c:tx>
          <c:layout>
            <c:manualLayout>
              <c:xMode val="edge"/>
              <c:yMode val="edge"/>
              <c:x val="0"/>
              <c:y val="2.1654492960007654E-3"/>
            </c:manualLayout>
          </c:layout>
          <c:overlay val="0"/>
          <c:spPr>
            <a:noFill/>
            <a:ln>
              <a:noFill/>
            </a:ln>
            <a:effectLst/>
          </c:spPr>
          <c:txPr>
            <a:bodyPr rot="0" spcFirstLastPara="1" vertOverflow="ellipsis"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05701200"/>
        <c:crosses val="autoZero"/>
        <c:crossBetween val="between"/>
      </c:valAx>
      <c:spPr>
        <a:noFill/>
        <a:ln w="1905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4905160167413E-4"/>
          <c:y val="5.416751827035148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4011008586306692E-2"/>
          <c:y val="0.13323972137368739"/>
          <c:w val="0.89924065494505656"/>
          <c:h val="0.76119294485474853"/>
        </c:manualLayout>
      </c:layout>
      <c:lineChart>
        <c:grouping val="standard"/>
        <c:varyColors val="0"/>
        <c:ser>
          <c:idx val="0"/>
          <c:order val="0"/>
          <c:tx>
            <c:strRef>
              <c:f>Blad1!$B$1</c:f>
              <c:strCache>
                <c:ptCount val="1"/>
                <c:pt idx="0">
                  <c:v>Faktisk folkmängd</c:v>
                </c:pt>
              </c:strCache>
            </c:strRef>
          </c:tx>
          <c:spPr>
            <a:ln w="47625" cap="rnd">
              <a:solidFill>
                <a:srgbClr val="FFC000"/>
              </a:solidFill>
              <a:round/>
            </a:ln>
            <a:effectLst/>
          </c:spPr>
          <c:marker>
            <c:symbol val="none"/>
          </c:marker>
          <c:cat>
            <c:numRef>
              <c:f>Blad1!$A$25:$A$85</c:f>
              <c:numCache>
                <c:formatCode>General</c:formatCod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numCache>
            </c:numRef>
          </c:cat>
          <c:val>
            <c:numRef>
              <c:f>Blad1!$B$25:$B$85</c:f>
              <c:numCache>
                <c:formatCode>#,##0</c:formatCode>
                <c:ptCount val="61"/>
                <c:pt idx="0">
                  <c:v>120341</c:v>
                </c:pt>
                <c:pt idx="1">
                  <c:v>119470</c:v>
                </c:pt>
                <c:pt idx="2">
                  <c:v>119169</c:v>
                </c:pt>
                <c:pt idx="3">
                  <c:v>119967</c:v>
                </c:pt>
                <c:pt idx="4">
                  <c:v>120647</c:v>
                </c:pt>
                <c:pt idx="5">
                  <c:v>120251</c:v>
                </c:pt>
                <c:pt idx="6">
                  <c:v>119993</c:v>
                </c:pt>
                <c:pt idx="7">
                  <c:v>119238</c:v>
                </c:pt>
                <c:pt idx="8">
                  <c:v>118626</c:v>
                </c:pt>
                <c:pt idx="9">
                  <c:v>118236</c:v>
                </c:pt>
                <c:pt idx="10">
                  <c:v>118064</c:v>
                </c:pt>
                <c:pt idx="11">
                  <c:v>118451</c:v>
                </c:pt>
                <c:pt idx="12">
                  <c:v>118567</c:v>
                </c:pt>
                <c:pt idx="13">
                  <c:v>118801</c:v>
                </c:pt>
                <c:pt idx="14">
                  <c:v>119001</c:v>
                </c:pt>
                <c:pt idx="15">
                  <c:v>119370</c:v>
                </c:pt>
                <c:pt idx="16">
                  <c:v>119921</c:v>
                </c:pt>
                <c:pt idx="17">
                  <c:v>120522</c:v>
                </c:pt>
                <c:pt idx="18">
                  <c:v>120756</c:v>
                </c:pt>
                <c:pt idx="19">
                  <c:v>120798</c:v>
                </c:pt>
                <c:pt idx="20">
                  <c:v>121028</c:v>
                </c:pt>
                <c:pt idx="21">
                  <c:v>123240</c:v>
                </c:pt>
                <c:pt idx="22">
                  <c:v>123795</c:v>
                </c:pt>
                <c:pt idx="23">
                  <c:v>123531</c:v>
                </c:pt>
                <c:pt idx="24">
                  <c:v>123049</c:v>
                </c:pt>
                <c:pt idx="25">
                  <c:v>122415</c:v>
                </c:pt>
                <c:pt idx="26">
                  <c:v>122212</c:v>
                </c:pt>
                <c:pt idx="27">
                  <c:v>122199</c:v>
                </c:pt>
                <c:pt idx="28">
                  <c:v>122896</c:v>
                </c:pt>
                <c:pt idx="29">
                  <c:v>123303</c:v>
                </c:pt>
                <c:pt idx="30">
                  <c:v>123971</c:v>
                </c:pt>
                <c:pt idx="31">
                  <c:v>124410</c:v>
                </c:pt>
                <c:pt idx="32">
                  <c:v>124642</c:v>
                </c:pt>
                <c:pt idx="33">
                  <c:v>125463</c:v>
                </c:pt>
                <c:pt idx="34">
                  <c:v>126680</c:v>
                </c:pt>
                <c:pt idx="35">
                  <c:v>128060</c:v>
                </c:pt>
                <c:pt idx="36">
                  <c:v>129254</c:v>
                </c:pt>
                <c:pt idx="37">
                  <c:v>130050</c:v>
                </c:pt>
                <c:pt idx="38">
                  <c:v>130623</c:v>
                </c:pt>
                <c:pt idx="39">
                  <c:v>132124</c:v>
                </c:pt>
                <c:pt idx="40">
                  <c:v>133749</c:v>
                </c:pt>
                <c:pt idx="41">
                  <c:v>135283</c:v>
                </c:pt>
                <c:pt idx="42">
                  <c:v>137035</c:v>
                </c:pt>
                <c:pt idx="43">
                  <c:v>139363</c:v>
                </c:pt>
                <c:pt idx="44" formatCode="General">
                  <c:v>140927</c:v>
                </c:pt>
                <c:pt idx="45" formatCode="General">
                  <c:v>141676</c:v>
                </c:pt>
                <c:pt idx="46">
                  <c:v>143171</c:v>
                </c:pt>
                <c:pt idx="47">
                  <c:v>143478</c:v>
                </c:pt>
                <c:pt idx="48">
                  <c:v>144458</c:v>
                </c:pt>
                <c:pt idx="49">
                  <c:v>145120</c:v>
                </c:pt>
                <c:pt idx="50">
                  <c:v>145163</c:v>
                </c:pt>
              </c:numCache>
            </c:numRef>
          </c:val>
          <c:smooth val="0"/>
          <c:extLst>
            <c:ext xmlns:c16="http://schemas.microsoft.com/office/drawing/2014/chart" uri="{C3380CC4-5D6E-409C-BE32-E72D297353CC}">
              <c16:uniqueId val="{00000000-5AB4-48AB-A0CC-706E317714F4}"/>
            </c:ext>
          </c:extLst>
        </c:ser>
        <c:ser>
          <c:idx val="1"/>
          <c:order val="1"/>
          <c:tx>
            <c:strRef>
              <c:f>Blad1!$C$1</c:f>
              <c:strCache>
                <c:ptCount val="1"/>
                <c:pt idx="0">
                  <c:v>Prognos</c:v>
                </c:pt>
              </c:strCache>
            </c:strRef>
          </c:tx>
          <c:spPr>
            <a:ln w="47625" cap="rnd">
              <a:solidFill>
                <a:srgbClr val="FFC000"/>
              </a:solidFill>
              <a:prstDash val="sysDash"/>
              <a:round/>
            </a:ln>
            <a:effectLst/>
          </c:spPr>
          <c:marker>
            <c:symbol val="none"/>
          </c:marker>
          <c:dPt>
            <c:idx val="48"/>
            <c:marker>
              <c:symbol val="none"/>
            </c:marker>
            <c:bubble3D val="0"/>
            <c:spPr>
              <a:ln w="47625" cap="rnd">
                <a:solidFill>
                  <a:srgbClr val="FFC000"/>
                </a:solidFill>
                <a:prstDash val="sysDash"/>
                <a:round/>
              </a:ln>
              <a:effectLst/>
            </c:spPr>
            <c:extLst>
              <c:ext xmlns:c16="http://schemas.microsoft.com/office/drawing/2014/chart" uri="{C3380CC4-5D6E-409C-BE32-E72D297353CC}">
                <c16:uniqueId val="{00000001-205F-46AA-B2E1-90DFD2AC981D}"/>
              </c:ext>
            </c:extLst>
          </c:dPt>
          <c:cat>
            <c:numRef>
              <c:f>Blad1!$A$25:$A$85</c:f>
              <c:numCache>
                <c:formatCode>General</c:formatCod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numCache>
            </c:numRef>
          </c:cat>
          <c:val>
            <c:numRef>
              <c:f>Blad1!$C$25:$C$85</c:f>
              <c:numCache>
                <c:formatCode>General</c:formatCode>
                <c:ptCount val="61"/>
                <c:pt idx="50" formatCode="#,##0">
                  <c:v>145163</c:v>
                </c:pt>
                <c:pt idx="51" formatCode="#,##0">
                  <c:v>145170</c:v>
                </c:pt>
                <c:pt idx="52" formatCode="#,##0">
                  <c:v>145537</c:v>
                </c:pt>
                <c:pt idx="53" formatCode="#,##0">
                  <c:v>145923</c:v>
                </c:pt>
                <c:pt idx="54" formatCode="#,##0">
                  <c:v>146325</c:v>
                </c:pt>
                <c:pt idx="55" formatCode="#,##0">
                  <c:v>146673</c:v>
                </c:pt>
                <c:pt idx="56" formatCode="#,##0">
                  <c:v>146983</c:v>
                </c:pt>
                <c:pt idx="57" formatCode="#,##0">
                  <c:v>147265</c:v>
                </c:pt>
                <c:pt idx="58" formatCode="#,##0">
                  <c:v>147504</c:v>
                </c:pt>
                <c:pt idx="59" formatCode="#,##0">
                  <c:v>147714</c:v>
                </c:pt>
                <c:pt idx="60" formatCode="#,##0">
                  <c:v>147907</c:v>
                </c:pt>
              </c:numCache>
            </c:numRef>
          </c:val>
          <c:smooth val="0"/>
          <c:extLst>
            <c:ext xmlns:c16="http://schemas.microsoft.com/office/drawing/2014/chart" uri="{C3380CC4-5D6E-409C-BE32-E72D297353CC}">
              <c16:uniqueId val="{00000001-5AB4-48AB-A0CC-706E317714F4}"/>
            </c:ext>
          </c:extLst>
        </c:ser>
        <c:dLbls>
          <c:showLegendKey val="0"/>
          <c:showVal val="0"/>
          <c:showCatName val="0"/>
          <c:showSerName val="0"/>
          <c:showPercent val="0"/>
          <c:showBubbleSize val="0"/>
        </c:dLbls>
        <c:smooth val="0"/>
        <c:axId val="433517808"/>
        <c:axId val="433518200"/>
      </c:lineChart>
      <c:catAx>
        <c:axId val="43351780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8200"/>
        <c:crosses val="autoZero"/>
        <c:auto val="1"/>
        <c:lblAlgn val="ctr"/>
        <c:lblOffset val="100"/>
        <c:noMultiLvlLbl val="0"/>
      </c:catAx>
      <c:valAx>
        <c:axId val="433518200"/>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7808"/>
        <c:crosses val="autoZero"/>
        <c:crossBetween val="between"/>
      </c:valAx>
      <c:spPr>
        <a:noFill/>
        <a:ln>
          <a:noFill/>
        </a:ln>
        <a:effectLst/>
      </c:spPr>
    </c:plotArea>
    <c:legend>
      <c:legendPos val="t"/>
      <c:layout>
        <c:manualLayout>
          <c:xMode val="edge"/>
          <c:yMode val="edge"/>
          <c:x val="0.47285232864500665"/>
          <c:y val="3.8308797940684196E-2"/>
          <c:w val="0.47656470987401212"/>
          <c:h val="5.48799267135459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36713058247765E-2"/>
          <c:y val="0.11075778148307043"/>
          <c:w val="0.79991088560781398"/>
          <c:h val="0.74277504795012317"/>
        </c:manualLayout>
      </c:layout>
      <c:lineChart>
        <c:grouping val="standard"/>
        <c:varyColors val="0"/>
        <c:ser>
          <c:idx val="0"/>
          <c:order val="0"/>
          <c:tx>
            <c:strRef>
              <c:f>Blad1!$A$2</c:f>
              <c:strCache>
                <c:ptCount val="1"/>
                <c:pt idx="0">
                  <c:v>1-5 år</c:v>
                </c:pt>
              </c:strCache>
            </c:strRef>
          </c:tx>
          <c:spPr>
            <a:ln w="38100" cap="rnd">
              <a:solidFill>
                <a:srgbClr val="AF1685"/>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Blad1!$B$2:$BJ$2</c:f>
              <c:numCache>
                <c:formatCode>General</c:formatCode>
                <c:ptCount val="61"/>
                <c:pt idx="0">
                  <c:v>7869</c:v>
                </c:pt>
                <c:pt idx="1">
                  <c:v>7747</c:v>
                </c:pt>
                <c:pt idx="2">
                  <c:v>7905</c:v>
                </c:pt>
                <c:pt idx="3">
                  <c:v>7907</c:v>
                </c:pt>
                <c:pt idx="4">
                  <c:v>7910</c:v>
                </c:pt>
                <c:pt idx="5">
                  <c:v>7691</c:v>
                </c:pt>
                <c:pt idx="6">
                  <c:v>7413</c:v>
                </c:pt>
                <c:pt idx="7">
                  <c:v>7000</c:v>
                </c:pt>
                <c:pt idx="8">
                  <c:v>6814</c:v>
                </c:pt>
                <c:pt idx="9">
                  <c:v>6664</c:v>
                </c:pt>
                <c:pt idx="10">
                  <c:v>6489</c:v>
                </c:pt>
                <c:pt idx="11">
                  <c:v>6445</c:v>
                </c:pt>
                <c:pt idx="12">
                  <c:v>6392</c:v>
                </c:pt>
                <c:pt idx="13">
                  <c:v>6372</c:v>
                </c:pt>
                <c:pt idx="14">
                  <c:v>6460</c:v>
                </c:pt>
                <c:pt idx="15">
                  <c:v>6703</c:v>
                </c:pt>
                <c:pt idx="16">
                  <c:v>7010</c:v>
                </c:pt>
                <c:pt idx="17">
                  <c:v>7335</c:v>
                </c:pt>
                <c:pt idx="18">
                  <c:v>7805</c:v>
                </c:pt>
                <c:pt idx="19">
                  <c:v>8048</c:v>
                </c:pt>
                <c:pt idx="20">
                  <c:v>8270</c:v>
                </c:pt>
                <c:pt idx="21">
                  <c:v>8640</c:v>
                </c:pt>
                <c:pt idx="22">
                  <c:v>8537</c:v>
                </c:pt>
                <c:pt idx="23">
                  <c:v>8172</c:v>
                </c:pt>
                <c:pt idx="24">
                  <c:v>7737</c:v>
                </c:pt>
                <c:pt idx="25">
                  <c:v>7294</c:v>
                </c:pt>
                <c:pt idx="26">
                  <c:v>6845</c:v>
                </c:pt>
                <c:pt idx="27">
                  <c:v>6528</c:v>
                </c:pt>
                <c:pt idx="28">
                  <c:v>6382</c:v>
                </c:pt>
                <c:pt idx="29">
                  <c:v>6352</c:v>
                </c:pt>
                <c:pt idx="30">
                  <c:v>6323</c:v>
                </c:pt>
                <c:pt idx="31">
                  <c:v>6381</c:v>
                </c:pt>
                <c:pt idx="32">
                  <c:v>6545</c:v>
                </c:pt>
                <c:pt idx="33">
                  <c:v>6748</c:v>
                </c:pt>
                <c:pt idx="34">
                  <c:v>6985</c:v>
                </c:pt>
                <c:pt idx="35">
                  <c:v>7295</c:v>
                </c:pt>
                <c:pt idx="36">
                  <c:v>7543</c:v>
                </c:pt>
                <c:pt idx="37">
                  <c:v>7714</c:v>
                </c:pt>
                <c:pt idx="38">
                  <c:v>7926</c:v>
                </c:pt>
                <c:pt idx="39">
                  <c:v>8001</c:v>
                </c:pt>
                <c:pt idx="40">
                  <c:v>8292</c:v>
                </c:pt>
                <c:pt idx="41">
                  <c:v>8460</c:v>
                </c:pt>
                <c:pt idx="42">
                  <c:v>8508</c:v>
                </c:pt>
                <c:pt idx="43">
                  <c:v>8610</c:v>
                </c:pt>
                <c:pt idx="44">
                  <c:v>8790</c:v>
                </c:pt>
                <c:pt idx="45">
                  <c:v>8608</c:v>
                </c:pt>
                <c:pt idx="46" formatCode="#,##0">
                  <c:v>8569</c:v>
                </c:pt>
                <c:pt idx="47" formatCode="#,##0">
                  <c:v>8483</c:v>
                </c:pt>
                <c:pt idx="48" formatCode="#,##0">
                  <c:v>8323</c:v>
                </c:pt>
                <c:pt idx="49" formatCode="#,##0">
                  <c:v>8272</c:v>
                </c:pt>
                <c:pt idx="50" formatCode="#,##0">
                  <c:v>8049</c:v>
                </c:pt>
              </c:numCache>
            </c:numRef>
          </c:val>
          <c:smooth val="0"/>
          <c:extLst>
            <c:ext xmlns:c16="http://schemas.microsoft.com/office/drawing/2014/chart" uri="{C3380CC4-5D6E-409C-BE32-E72D297353CC}">
              <c16:uniqueId val="{00000000-2F04-4421-879A-968C8792A7B5}"/>
            </c:ext>
          </c:extLst>
        </c:ser>
        <c:ser>
          <c:idx val="1"/>
          <c:order val="1"/>
          <c:tx>
            <c:strRef>
              <c:f>Blad1!$A$3</c:f>
              <c:strCache>
                <c:ptCount val="1"/>
              </c:strCache>
            </c:strRef>
          </c:tx>
          <c:spPr>
            <a:ln w="38100" cap="rnd">
              <a:solidFill>
                <a:schemeClr val="accent5"/>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Blad1!$B$3:$BJ$3</c:f>
              <c:numCache>
                <c:formatCode>General</c:formatCode>
                <c:ptCount val="61"/>
                <c:pt idx="50" formatCode="#,##0">
                  <c:v>8049</c:v>
                </c:pt>
                <c:pt idx="51" formatCode="#,##0">
                  <c:v>7762</c:v>
                </c:pt>
                <c:pt idx="52" formatCode="#,##0">
                  <c:v>7516</c:v>
                </c:pt>
                <c:pt idx="53" formatCode="#,##0">
                  <c:v>7385</c:v>
                </c:pt>
                <c:pt idx="54" formatCode="#,##0">
                  <c:v>7197</c:v>
                </c:pt>
                <c:pt idx="55" formatCode="#,##0">
                  <c:v>7206</c:v>
                </c:pt>
                <c:pt idx="56" formatCode="#,##0">
                  <c:v>7274</c:v>
                </c:pt>
                <c:pt idx="57" formatCode="#,##0">
                  <c:v>7375</c:v>
                </c:pt>
                <c:pt idx="58" formatCode="#,##0">
                  <c:v>7427</c:v>
                </c:pt>
                <c:pt idx="59" formatCode="#,##0">
                  <c:v>7423</c:v>
                </c:pt>
                <c:pt idx="60" formatCode="#,##0">
                  <c:v>7384</c:v>
                </c:pt>
              </c:numCache>
            </c:numRef>
          </c:val>
          <c:smooth val="0"/>
          <c:extLst>
            <c:ext xmlns:c16="http://schemas.microsoft.com/office/drawing/2014/chart" uri="{C3380CC4-5D6E-409C-BE32-E72D297353CC}">
              <c16:uniqueId val="{00000001-2F04-4421-879A-968C8792A7B5}"/>
            </c:ext>
          </c:extLst>
        </c:ser>
        <c:ser>
          <c:idx val="2"/>
          <c:order val="2"/>
          <c:tx>
            <c:strRef>
              <c:f>Blad1!$A$4</c:f>
              <c:strCache>
                <c:ptCount val="1"/>
                <c:pt idx="0">
                  <c:v>6-15 år</c:v>
                </c:pt>
              </c:strCache>
            </c:strRef>
          </c:tx>
          <c:spPr>
            <a:ln w="38100" cap="rnd">
              <a:solidFill>
                <a:srgbClr val="00AFD7"/>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Blad1!$B$4:$BJ$4</c:f>
              <c:numCache>
                <c:formatCode>General</c:formatCode>
                <c:ptCount val="61"/>
                <c:pt idx="0">
                  <c:v>16679</c:v>
                </c:pt>
                <c:pt idx="1">
                  <c:v>16502</c:v>
                </c:pt>
                <c:pt idx="2">
                  <c:v>16398</c:v>
                </c:pt>
                <c:pt idx="3">
                  <c:v>16497</c:v>
                </c:pt>
                <c:pt idx="4">
                  <c:v>16625</c:v>
                </c:pt>
                <c:pt idx="5">
                  <c:v>16574</c:v>
                </c:pt>
                <c:pt idx="6">
                  <c:v>16447</c:v>
                </c:pt>
                <c:pt idx="7">
                  <c:v>16202</c:v>
                </c:pt>
                <c:pt idx="8">
                  <c:v>15824</c:v>
                </c:pt>
                <c:pt idx="9">
                  <c:v>15377</c:v>
                </c:pt>
                <c:pt idx="10">
                  <c:v>15075</c:v>
                </c:pt>
                <c:pt idx="11">
                  <c:v>14919</c:v>
                </c:pt>
                <c:pt idx="12">
                  <c:v>14866</c:v>
                </c:pt>
                <c:pt idx="13">
                  <c:v>14681</c:v>
                </c:pt>
                <c:pt idx="14">
                  <c:v>14498</c:v>
                </c:pt>
                <c:pt idx="15">
                  <c:v>14212</c:v>
                </c:pt>
                <c:pt idx="16">
                  <c:v>13939</c:v>
                </c:pt>
                <c:pt idx="17">
                  <c:v>13650</c:v>
                </c:pt>
                <c:pt idx="18">
                  <c:v>13450</c:v>
                </c:pt>
                <c:pt idx="19">
                  <c:v>13406</c:v>
                </c:pt>
                <c:pt idx="20">
                  <c:v>13517</c:v>
                </c:pt>
                <c:pt idx="21">
                  <c:v>14129</c:v>
                </c:pt>
                <c:pt idx="22">
                  <c:v>14495</c:v>
                </c:pt>
                <c:pt idx="23">
                  <c:v>14874</c:v>
                </c:pt>
                <c:pt idx="24">
                  <c:v>15177</c:v>
                </c:pt>
                <c:pt idx="25">
                  <c:v>15381</c:v>
                </c:pt>
                <c:pt idx="26">
                  <c:v>15684</c:v>
                </c:pt>
                <c:pt idx="27">
                  <c:v>15959</c:v>
                </c:pt>
                <c:pt idx="28">
                  <c:v>16102</c:v>
                </c:pt>
                <c:pt idx="29">
                  <c:v>15946</c:v>
                </c:pt>
                <c:pt idx="30">
                  <c:v>15874</c:v>
                </c:pt>
                <c:pt idx="31">
                  <c:v>15630</c:v>
                </c:pt>
                <c:pt idx="32">
                  <c:v>15203</c:v>
                </c:pt>
                <c:pt idx="33">
                  <c:v>14781</c:v>
                </c:pt>
                <c:pt idx="34">
                  <c:v>14456</c:v>
                </c:pt>
                <c:pt idx="35">
                  <c:v>14261</c:v>
                </c:pt>
                <c:pt idx="36">
                  <c:v>14090</c:v>
                </c:pt>
                <c:pt idx="37">
                  <c:v>13943</c:v>
                </c:pt>
                <c:pt idx="38">
                  <c:v>13888</c:v>
                </c:pt>
                <c:pt idx="39">
                  <c:v>14184</c:v>
                </c:pt>
                <c:pt idx="40">
                  <c:v>14653</c:v>
                </c:pt>
                <c:pt idx="41">
                  <c:v>15098</c:v>
                </c:pt>
                <c:pt idx="42">
                  <c:v>15686</c:v>
                </c:pt>
                <c:pt idx="43">
                  <c:v>16238</c:v>
                </c:pt>
                <c:pt idx="44">
                  <c:v>16608</c:v>
                </c:pt>
                <c:pt idx="45">
                  <c:v>17044</c:v>
                </c:pt>
                <c:pt idx="46" formatCode="#,##0">
                  <c:v>17474</c:v>
                </c:pt>
                <c:pt idx="47" formatCode="#,##0">
                  <c:v>17569</c:v>
                </c:pt>
                <c:pt idx="48" formatCode="#,##0">
                  <c:v>17776</c:v>
                </c:pt>
                <c:pt idx="49" formatCode="#,##0">
                  <c:v>17825</c:v>
                </c:pt>
                <c:pt idx="50" formatCode="#,##0">
                  <c:v>17601</c:v>
                </c:pt>
              </c:numCache>
            </c:numRef>
          </c:val>
          <c:smooth val="0"/>
          <c:extLst>
            <c:ext xmlns:c16="http://schemas.microsoft.com/office/drawing/2014/chart" uri="{C3380CC4-5D6E-409C-BE32-E72D297353CC}">
              <c16:uniqueId val="{00000002-2F04-4421-879A-968C8792A7B5}"/>
            </c:ext>
          </c:extLst>
        </c:ser>
        <c:ser>
          <c:idx val="3"/>
          <c:order val="3"/>
          <c:tx>
            <c:strRef>
              <c:f>Blad1!$A$5</c:f>
              <c:strCache>
                <c:ptCount val="1"/>
              </c:strCache>
            </c:strRef>
          </c:tx>
          <c:spPr>
            <a:ln w="38100" cap="rnd">
              <a:solidFill>
                <a:schemeClr val="accent1"/>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Blad1!$B$5:$BJ$5</c:f>
              <c:numCache>
                <c:formatCode>General</c:formatCode>
                <c:ptCount val="61"/>
                <c:pt idx="50" formatCode="#,##0">
                  <c:v>17601</c:v>
                </c:pt>
                <c:pt idx="51" formatCode="#,##0">
                  <c:v>17328</c:v>
                </c:pt>
                <c:pt idx="52" formatCode="#,##0">
                  <c:v>17148</c:v>
                </c:pt>
                <c:pt idx="53" formatCode="#,##0">
                  <c:v>16845</c:v>
                </c:pt>
                <c:pt idx="54" formatCode="#,##0">
                  <c:v>16857</c:v>
                </c:pt>
                <c:pt idx="55" formatCode="#,##0">
                  <c:v>16558</c:v>
                </c:pt>
                <c:pt idx="56" formatCode="#,##0">
                  <c:v>16216</c:v>
                </c:pt>
                <c:pt idx="57" formatCode="#,##0">
                  <c:v>15896</c:v>
                </c:pt>
                <c:pt idx="58" formatCode="#,##0">
                  <c:v>15580</c:v>
                </c:pt>
                <c:pt idx="59" formatCode="#,##0">
                  <c:v>15302</c:v>
                </c:pt>
                <c:pt idx="60" formatCode="#,##0">
                  <c:v>15188</c:v>
                </c:pt>
              </c:numCache>
            </c:numRef>
          </c:val>
          <c:smooth val="0"/>
          <c:extLst>
            <c:ext xmlns:c16="http://schemas.microsoft.com/office/drawing/2014/chart" uri="{C3380CC4-5D6E-409C-BE32-E72D297353CC}">
              <c16:uniqueId val="{00000003-2F04-4421-879A-968C8792A7B5}"/>
            </c:ext>
          </c:extLst>
        </c:ser>
        <c:ser>
          <c:idx val="4"/>
          <c:order val="4"/>
          <c:tx>
            <c:strRef>
              <c:f>Blad1!$A$6</c:f>
              <c:strCache>
                <c:ptCount val="1"/>
                <c:pt idx="0">
                  <c:v>16-18 år</c:v>
                </c:pt>
              </c:strCache>
            </c:strRef>
          </c:tx>
          <c:spPr>
            <a:ln w="38100" cap="rnd">
              <a:solidFill>
                <a:srgbClr val="FF0000"/>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Blad1!$B$6:$BJ$6</c:f>
              <c:numCache>
                <c:formatCode>General</c:formatCode>
                <c:ptCount val="61"/>
                <c:pt idx="0">
                  <c:v>4699</c:v>
                </c:pt>
                <c:pt idx="1">
                  <c:v>4683</c:v>
                </c:pt>
                <c:pt idx="2">
                  <c:v>4647</c:v>
                </c:pt>
                <c:pt idx="3">
                  <c:v>4647</c:v>
                </c:pt>
                <c:pt idx="4">
                  <c:v>4635</c:v>
                </c:pt>
                <c:pt idx="5">
                  <c:v>4652</c:v>
                </c:pt>
                <c:pt idx="6">
                  <c:v>4813</c:v>
                </c:pt>
                <c:pt idx="7">
                  <c:v>5085</c:v>
                </c:pt>
                <c:pt idx="8">
                  <c:v>5265</c:v>
                </c:pt>
                <c:pt idx="9">
                  <c:v>5447</c:v>
                </c:pt>
                <c:pt idx="10">
                  <c:v>5323</c:v>
                </c:pt>
                <c:pt idx="11">
                  <c:v>5143</c:v>
                </c:pt>
                <c:pt idx="12">
                  <c:v>4744</c:v>
                </c:pt>
                <c:pt idx="13">
                  <c:v>4593</c:v>
                </c:pt>
                <c:pt idx="14">
                  <c:v>4669</c:v>
                </c:pt>
                <c:pt idx="15">
                  <c:v>4822</c:v>
                </c:pt>
                <c:pt idx="16">
                  <c:v>4831</c:v>
                </c:pt>
                <c:pt idx="17">
                  <c:v>4871</c:v>
                </c:pt>
                <c:pt idx="18">
                  <c:v>4781</c:v>
                </c:pt>
                <c:pt idx="19">
                  <c:v>4689</c:v>
                </c:pt>
                <c:pt idx="20">
                  <c:v>4517</c:v>
                </c:pt>
                <c:pt idx="21">
                  <c:v>4416</c:v>
                </c:pt>
                <c:pt idx="22">
                  <c:v>4360</c:v>
                </c:pt>
                <c:pt idx="23">
                  <c:v>4319</c:v>
                </c:pt>
                <c:pt idx="24">
                  <c:v>4338</c:v>
                </c:pt>
                <c:pt idx="25">
                  <c:v>4254</c:v>
                </c:pt>
                <c:pt idx="26">
                  <c:v>4124</c:v>
                </c:pt>
                <c:pt idx="27">
                  <c:v>4017</c:v>
                </c:pt>
                <c:pt idx="28">
                  <c:v>4100</c:v>
                </c:pt>
                <c:pt idx="29">
                  <c:v>4280</c:v>
                </c:pt>
                <c:pt idx="30">
                  <c:v>4510</c:v>
                </c:pt>
                <c:pt idx="31">
                  <c:v>4743</c:v>
                </c:pt>
                <c:pt idx="32">
                  <c:v>4908</c:v>
                </c:pt>
                <c:pt idx="33">
                  <c:v>5296</c:v>
                </c:pt>
                <c:pt idx="34">
                  <c:v>5465</c:v>
                </c:pt>
                <c:pt idx="35">
                  <c:v>5530</c:v>
                </c:pt>
                <c:pt idx="36">
                  <c:v>5396</c:v>
                </c:pt>
                <c:pt idx="37">
                  <c:v>5240</c:v>
                </c:pt>
                <c:pt idx="38">
                  <c:v>5115</c:v>
                </c:pt>
                <c:pt idx="39">
                  <c:v>4828</c:v>
                </c:pt>
                <c:pt idx="40">
                  <c:v>4638</c:v>
                </c:pt>
                <c:pt idx="41">
                  <c:v>4468</c:v>
                </c:pt>
                <c:pt idx="42">
                  <c:v>4477</c:v>
                </c:pt>
                <c:pt idx="43">
                  <c:v>4597</c:v>
                </c:pt>
                <c:pt idx="44">
                  <c:v>4633</c:v>
                </c:pt>
                <c:pt idx="45">
                  <c:v>4662</c:v>
                </c:pt>
                <c:pt idx="46" formatCode="#,##0">
                  <c:v>4691</c:v>
                </c:pt>
                <c:pt idx="47" formatCode="#,##0">
                  <c:v>4852</c:v>
                </c:pt>
                <c:pt idx="48" formatCode="#,##0">
                  <c:v>5015</c:v>
                </c:pt>
                <c:pt idx="49" formatCode="#,##0">
                  <c:v>5194</c:v>
                </c:pt>
                <c:pt idx="50" formatCode="#,##0">
                  <c:v>5254</c:v>
                </c:pt>
              </c:numCache>
            </c:numRef>
          </c:val>
          <c:smooth val="0"/>
          <c:extLst>
            <c:ext xmlns:c16="http://schemas.microsoft.com/office/drawing/2014/chart" uri="{C3380CC4-5D6E-409C-BE32-E72D297353CC}">
              <c16:uniqueId val="{00000004-2F04-4421-879A-968C8792A7B5}"/>
            </c:ext>
          </c:extLst>
        </c:ser>
        <c:ser>
          <c:idx val="5"/>
          <c:order val="5"/>
          <c:tx>
            <c:strRef>
              <c:f>Blad1!$A$7</c:f>
              <c:strCache>
                <c:ptCount val="1"/>
              </c:strCache>
            </c:strRef>
          </c:tx>
          <c:spPr>
            <a:ln w="38100" cap="rnd">
              <a:solidFill>
                <a:srgbClr val="FF0000"/>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Blad1!$B$7:$BJ$7</c:f>
              <c:numCache>
                <c:formatCode>General</c:formatCode>
                <c:ptCount val="61"/>
                <c:pt idx="50" formatCode="#,##0">
                  <c:v>5254</c:v>
                </c:pt>
                <c:pt idx="51" formatCode="#,##0">
                  <c:v>5373</c:v>
                </c:pt>
                <c:pt idx="52" formatCode="#,##0">
                  <c:v>5433</c:v>
                </c:pt>
                <c:pt idx="53" formatCode="#,##0">
                  <c:v>5590</c:v>
                </c:pt>
                <c:pt idx="54" formatCode="#,##0">
                  <c:v>5441</c:v>
                </c:pt>
                <c:pt idx="55" formatCode="#,##0">
                  <c:v>5440</c:v>
                </c:pt>
                <c:pt idx="56" formatCode="#,##0">
                  <c:v>5352</c:v>
                </c:pt>
                <c:pt idx="57" formatCode="#,##0">
                  <c:v>5416</c:v>
                </c:pt>
                <c:pt idx="58" formatCode="#,##0">
                  <c:v>5380</c:v>
                </c:pt>
                <c:pt idx="59" formatCode="#,##0">
                  <c:v>5369</c:v>
                </c:pt>
                <c:pt idx="60" formatCode="#,##0">
                  <c:v>5279</c:v>
                </c:pt>
              </c:numCache>
            </c:numRef>
          </c:val>
          <c:smooth val="0"/>
          <c:extLst>
            <c:ext xmlns:c16="http://schemas.microsoft.com/office/drawing/2014/chart" uri="{C3380CC4-5D6E-409C-BE32-E72D297353CC}">
              <c16:uniqueId val="{00000005-2F04-4421-879A-968C8792A7B5}"/>
            </c:ext>
          </c:extLst>
        </c:ser>
        <c:ser>
          <c:idx val="6"/>
          <c:order val="6"/>
          <c:tx>
            <c:strRef>
              <c:f>Blad1!$A$8</c:f>
              <c:strCache>
                <c:ptCount val="1"/>
                <c:pt idx="0">
                  <c:v>65-79 år</c:v>
                </c:pt>
              </c:strCache>
            </c:strRef>
          </c:tx>
          <c:spPr>
            <a:ln w="38100" cap="rnd">
              <a:solidFill>
                <a:srgbClr val="FFA616"/>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Blad1!$B$8:$BJ$8</c:f>
              <c:numCache>
                <c:formatCode>General</c:formatCode>
                <c:ptCount val="61"/>
                <c:pt idx="0">
                  <c:v>15539</c:v>
                </c:pt>
                <c:pt idx="1">
                  <c:v>15797</c:v>
                </c:pt>
                <c:pt idx="2">
                  <c:v>15924</c:v>
                </c:pt>
                <c:pt idx="3">
                  <c:v>16060</c:v>
                </c:pt>
                <c:pt idx="4">
                  <c:v>16220</c:v>
                </c:pt>
                <c:pt idx="5">
                  <c:v>16417</c:v>
                </c:pt>
                <c:pt idx="6">
                  <c:v>16641</c:v>
                </c:pt>
                <c:pt idx="7">
                  <c:v>16604</c:v>
                </c:pt>
                <c:pt idx="8">
                  <c:v>16689</c:v>
                </c:pt>
                <c:pt idx="9">
                  <c:v>16631</c:v>
                </c:pt>
                <c:pt idx="10">
                  <c:v>16546</c:v>
                </c:pt>
                <c:pt idx="11">
                  <c:v>16532</c:v>
                </c:pt>
                <c:pt idx="12">
                  <c:v>16814</c:v>
                </c:pt>
                <c:pt idx="13">
                  <c:v>16960</c:v>
                </c:pt>
                <c:pt idx="14">
                  <c:v>16918</c:v>
                </c:pt>
                <c:pt idx="15">
                  <c:v>16960</c:v>
                </c:pt>
                <c:pt idx="16">
                  <c:v>16859</c:v>
                </c:pt>
                <c:pt idx="17">
                  <c:v>16853</c:v>
                </c:pt>
                <c:pt idx="18">
                  <c:v>16706</c:v>
                </c:pt>
                <c:pt idx="19">
                  <c:v>16522</c:v>
                </c:pt>
                <c:pt idx="20">
                  <c:v>16351</c:v>
                </c:pt>
                <c:pt idx="21">
                  <c:v>16149</c:v>
                </c:pt>
                <c:pt idx="22">
                  <c:v>16065</c:v>
                </c:pt>
                <c:pt idx="23">
                  <c:v>15798</c:v>
                </c:pt>
                <c:pt idx="24">
                  <c:v>15655</c:v>
                </c:pt>
                <c:pt idx="25">
                  <c:v>15479</c:v>
                </c:pt>
                <c:pt idx="26">
                  <c:v>15266</c:v>
                </c:pt>
                <c:pt idx="27">
                  <c:v>14937</c:v>
                </c:pt>
                <c:pt idx="28">
                  <c:v>14698</c:v>
                </c:pt>
                <c:pt idx="29">
                  <c:v>14636</c:v>
                </c:pt>
                <c:pt idx="30">
                  <c:v>14544</c:v>
                </c:pt>
                <c:pt idx="31">
                  <c:v>14611</c:v>
                </c:pt>
                <c:pt idx="32">
                  <c:v>14615</c:v>
                </c:pt>
                <c:pt idx="33">
                  <c:v>14773</c:v>
                </c:pt>
                <c:pt idx="34">
                  <c:v>15082</c:v>
                </c:pt>
                <c:pt idx="35">
                  <c:v>15513</c:v>
                </c:pt>
                <c:pt idx="36">
                  <c:v>16001</c:v>
                </c:pt>
                <c:pt idx="37">
                  <c:v>16604</c:v>
                </c:pt>
                <c:pt idx="38">
                  <c:v>17310</c:v>
                </c:pt>
                <c:pt idx="39">
                  <c:v>17877</c:v>
                </c:pt>
                <c:pt idx="40">
                  <c:v>18434</c:v>
                </c:pt>
                <c:pt idx="41">
                  <c:v>18937</c:v>
                </c:pt>
                <c:pt idx="42">
                  <c:v>19317</c:v>
                </c:pt>
                <c:pt idx="43">
                  <c:v>19580</c:v>
                </c:pt>
                <c:pt idx="44">
                  <c:v>19888</c:v>
                </c:pt>
                <c:pt idx="45">
                  <c:v>20190</c:v>
                </c:pt>
                <c:pt idx="46" formatCode="#,##0">
                  <c:v>20403</c:v>
                </c:pt>
                <c:pt idx="47" formatCode="0">
                  <c:v>20571</c:v>
                </c:pt>
                <c:pt idx="48" formatCode="#,##0">
                  <c:v>20666</c:v>
                </c:pt>
                <c:pt idx="49" formatCode="#,##0">
                  <c:v>20651</c:v>
                </c:pt>
                <c:pt idx="50" formatCode="#,##0">
                  <c:v>20712</c:v>
                </c:pt>
              </c:numCache>
            </c:numRef>
          </c:val>
          <c:smooth val="0"/>
          <c:extLst>
            <c:ext xmlns:c16="http://schemas.microsoft.com/office/drawing/2014/chart" uri="{C3380CC4-5D6E-409C-BE32-E72D297353CC}">
              <c16:uniqueId val="{00000006-2F04-4421-879A-968C8792A7B5}"/>
            </c:ext>
          </c:extLst>
        </c:ser>
        <c:ser>
          <c:idx val="7"/>
          <c:order val="7"/>
          <c:tx>
            <c:strRef>
              <c:f>Blad1!$A$8</c:f>
              <c:strCache>
                <c:ptCount val="1"/>
                <c:pt idx="0">
                  <c:v>65-79 år</c:v>
                </c:pt>
              </c:strCache>
            </c:strRef>
          </c:tx>
          <c:spPr>
            <a:ln w="38100" cap="rnd">
              <a:solidFill>
                <a:schemeClr val="tx2"/>
              </a:solidFill>
              <a:prstDash val="sysDash"/>
              <a:round/>
            </a:ln>
            <a:effectLst/>
          </c:spPr>
          <c:marker>
            <c:symbol val="circle"/>
            <c:size val="5"/>
            <c:spPr>
              <a:noFill/>
              <a:ln w="9525">
                <a:noFill/>
              </a:ln>
              <a:effectLst/>
            </c:spPr>
          </c:marker>
          <c:val>
            <c:numRef>
              <c:f>Blad1!$B$9:$BJ$9</c:f>
              <c:numCache>
                <c:formatCode>General</c:formatCode>
                <c:ptCount val="61"/>
                <c:pt idx="50" formatCode="#,##0">
                  <c:v>20712</c:v>
                </c:pt>
                <c:pt idx="51" formatCode="#,##0">
                  <c:v>20588</c:v>
                </c:pt>
                <c:pt idx="52" formatCode="#,##0">
                  <c:v>20505</c:v>
                </c:pt>
                <c:pt idx="53" formatCode="#,##0">
                  <c:v>20275</c:v>
                </c:pt>
                <c:pt idx="54" formatCode="#,##0">
                  <c:v>20231</c:v>
                </c:pt>
                <c:pt idx="55" formatCode="#,##0">
                  <c:v>20304</c:v>
                </c:pt>
                <c:pt idx="56" formatCode="#,##0">
                  <c:v>20555</c:v>
                </c:pt>
                <c:pt idx="57" formatCode="#,##0">
                  <c:v>20894</c:v>
                </c:pt>
                <c:pt idx="58" formatCode="#,##0">
                  <c:v>21322</c:v>
                </c:pt>
                <c:pt idx="59" formatCode="#,##0">
                  <c:v>21634</c:v>
                </c:pt>
                <c:pt idx="60" formatCode="#,##0">
                  <c:v>21816</c:v>
                </c:pt>
              </c:numCache>
            </c:numRef>
          </c:val>
          <c:smooth val="0"/>
          <c:extLst>
            <c:ext xmlns:c16="http://schemas.microsoft.com/office/drawing/2014/chart" uri="{C3380CC4-5D6E-409C-BE32-E72D297353CC}">
              <c16:uniqueId val="{00000003-5E03-4D0E-B49D-EC8113C867A1}"/>
            </c:ext>
          </c:extLst>
        </c:ser>
        <c:ser>
          <c:idx val="8"/>
          <c:order val="8"/>
          <c:tx>
            <c:strRef>
              <c:f>Blad1!$A$10</c:f>
              <c:strCache>
                <c:ptCount val="1"/>
                <c:pt idx="0">
                  <c:v>80 år-</c:v>
                </c:pt>
              </c:strCache>
            </c:strRef>
          </c:tx>
          <c:spPr>
            <a:ln w="38100" cap="rnd">
              <a:solidFill>
                <a:schemeClr val="accent4"/>
              </a:solidFill>
              <a:round/>
            </a:ln>
            <a:effectLst/>
          </c:spPr>
          <c:marker>
            <c:symbol val="none"/>
          </c:marker>
          <c:dPt>
            <c:idx val="60"/>
            <c:marker>
              <c:symbol val="none"/>
            </c:marker>
            <c:bubble3D val="0"/>
            <c:spPr>
              <a:ln w="38100" cap="rnd">
                <a:solidFill>
                  <a:schemeClr val="accent4"/>
                </a:solidFill>
                <a:round/>
              </a:ln>
              <a:effectLst/>
            </c:spPr>
            <c:extLst>
              <c:ext xmlns:c16="http://schemas.microsoft.com/office/drawing/2014/chart" uri="{C3380CC4-5D6E-409C-BE32-E72D297353CC}">
                <c16:uniqueId val="{00000001-4633-4649-84F4-4E545E44E285}"/>
              </c:ext>
            </c:extLst>
          </c:dPt>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Blad1!$B$10:$BJ$10</c:f>
              <c:numCache>
                <c:formatCode>General</c:formatCode>
                <c:ptCount val="61"/>
                <c:pt idx="0">
                  <c:v>2953</c:v>
                </c:pt>
                <c:pt idx="1">
                  <c:v>3082</c:v>
                </c:pt>
                <c:pt idx="2">
                  <c:v>3169</c:v>
                </c:pt>
                <c:pt idx="3">
                  <c:v>3292</c:v>
                </c:pt>
                <c:pt idx="4">
                  <c:v>3404</c:v>
                </c:pt>
                <c:pt idx="5">
                  <c:v>3516</c:v>
                </c:pt>
                <c:pt idx="6">
                  <c:v>3607</c:v>
                </c:pt>
                <c:pt idx="7">
                  <c:v>3764</c:v>
                </c:pt>
                <c:pt idx="8">
                  <c:v>3952</c:v>
                </c:pt>
                <c:pt idx="9">
                  <c:v>4105</c:v>
                </c:pt>
                <c:pt idx="10">
                  <c:v>4362</c:v>
                </c:pt>
                <c:pt idx="11">
                  <c:v>4483</c:v>
                </c:pt>
                <c:pt idx="12">
                  <c:v>4606</c:v>
                </c:pt>
                <c:pt idx="13">
                  <c:v>4821</c:v>
                </c:pt>
                <c:pt idx="14">
                  <c:v>5073</c:v>
                </c:pt>
                <c:pt idx="15">
                  <c:v>5151</c:v>
                </c:pt>
                <c:pt idx="16">
                  <c:v>5310</c:v>
                </c:pt>
                <c:pt idx="17">
                  <c:v>5452</c:v>
                </c:pt>
                <c:pt idx="18">
                  <c:v>5570</c:v>
                </c:pt>
                <c:pt idx="19">
                  <c:v>5664</c:v>
                </c:pt>
                <c:pt idx="20">
                  <c:v>5716</c:v>
                </c:pt>
                <c:pt idx="21">
                  <c:v>5839</c:v>
                </c:pt>
                <c:pt idx="22">
                  <c:v>5922</c:v>
                </c:pt>
                <c:pt idx="23">
                  <c:v>5973</c:v>
                </c:pt>
                <c:pt idx="24">
                  <c:v>6033</c:v>
                </c:pt>
                <c:pt idx="25">
                  <c:v>6073</c:v>
                </c:pt>
                <c:pt idx="26">
                  <c:v>6098</c:v>
                </c:pt>
                <c:pt idx="27">
                  <c:v>6275</c:v>
                </c:pt>
                <c:pt idx="28">
                  <c:v>6438</c:v>
                </c:pt>
                <c:pt idx="29">
                  <c:v>6489</c:v>
                </c:pt>
                <c:pt idx="30">
                  <c:v>6628</c:v>
                </c:pt>
                <c:pt idx="31">
                  <c:v>6715</c:v>
                </c:pt>
                <c:pt idx="32">
                  <c:v>6763</c:v>
                </c:pt>
                <c:pt idx="33">
                  <c:v>6772</c:v>
                </c:pt>
                <c:pt idx="34">
                  <c:v>6794</c:v>
                </c:pt>
                <c:pt idx="35">
                  <c:v>6779</c:v>
                </c:pt>
                <c:pt idx="36">
                  <c:v>6751</c:v>
                </c:pt>
                <c:pt idx="37">
                  <c:v>6781</c:v>
                </c:pt>
                <c:pt idx="38">
                  <c:v>6751</c:v>
                </c:pt>
                <c:pt idx="39">
                  <c:v>6730</c:v>
                </c:pt>
                <c:pt idx="40">
                  <c:v>6674</c:v>
                </c:pt>
                <c:pt idx="41">
                  <c:v>6691</c:v>
                </c:pt>
                <c:pt idx="42">
                  <c:v>6748</c:v>
                </c:pt>
                <c:pt idx="43">
                  <c:v>6775</c:v>
                </c:pt>
                <c:pt idx="44">
                  <c:v>6808</c:v>
                </c:pt>
                <c:pt idx="45">
                  <c:v>6821</c:v>
                </c:pt>
                <c:pt idx="46" formatCode="#,##0">
                  <c:v>7017</c:v>
                </c:pt>
                <c:pt idx="47" formatCode="0">
                  <c:v>7092</c:v>
                </c:pt>
                <c:pt idx="48" formatCode="#,##0">
                  <c:v>7311</c:v>
                </c:pt>
                <c:pt idx="49" formatCode="#,##0">
                  <c:v>7587</c:v>
                </c:pt>
                <c:pt idx="50" formatCode="#,##0">
                  <c:v>7893</c:v>
                </c:pt>
              </c:numCache>
            </c:numRef>
          </c:val>
          <c:smooth val="0"/>
          <c:extLst>
            <c:ext xmlns:c16="http://schemas.microsoft.com/office/drawing/2014/chart" uri="{C3380CC4-5D6E-409C-BE32-E72D297353CC}">
              <c16:uniqueId val="{00000008-2F04-4421-879A-968C8792A7B5}"/>
            </c:ext>
          </c:extLst>
        </c:ser>
        <c:ser>
          <c:idx val="9"/>
          <c:order val="9"/>
          <c:tx>
            <c:strRef>
              <c:f>Blad1!$A$11</c:f>
              <c:strCache>
                <c:ptCount val="1"/>
              </c:strCache>
            </c:strRef>
          </c:tx>
          <c:spPr>
            <a:ln w="38100" cap="rnd">
              <a:solidFill>
                <a:schemeClr val="accent4"/>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Blad1!$B$11:$BJ$11</c:f>
              <c:numCache>
                <c:formatCode>General</c:formatCode>
                <c:ptCount val="61"/>
                <c:pt idx="50" formatCode="#,##0">
                  <c:v>7893</c:v>
                </c:pt>
                <c:pt idx="51" formatCode="#,##0">
                  <c:v>8265</c:v>
                </c:pt>
                <c:pt idx="52" formatCode="#,##0">
                  <c:v>8673</c:v>
                </c:pt>
                <c:pt idx="53" formatCode="#,##0">
                  <c:v>9154</c:v>
                </c:pt>
                <c:pt idx="54" formatCode="#,##0">
                  <c:v>9527</c:v>
                </c:pt>
                <c:pt idx="55" formatCode="#,##0">
                  <c:v>9876</c:v>
                </c:pt>
                <c:pt idx="56" formatCode="#,##0">
                  <c:v>10145</c:v>
                </c:pt>
                <c:pt idx="57" formatCode="#,##0">
                  <c:v>10330</c:v>
                </c:pt>
                <c:pt idx="58" formatCode="#,##0">
                  <c:v>10432</c:v>
                </c:pt>
                <c:pt idx="59" formatCode="#,##0">
                  <c:v>10562</c:v>
                </c:pt>
                <c:pt idx="60" formatCode="#,##0">
                  <c:v>10695</c:v>
                </c:pt>
              </c:numCache>
            </c:numRef>
          </c:val>
          <c:smooth val="0"/>
          <c:extLst>
            <c:ext xmlns:c16="http://schemas.microsoft.com/office/drawing/2014/chart" uri="{C3380CC4-5D6E-409C-BE32-E72D297353CC}">
              <c16:uniqueId val="{00000009-2F04-4421-879A-968C8792A7B5}"/>
            </c:ext>
          </c:extLst>
        </c:ser>
        <c:dLbls>
          <c:showLegendKey val="0"/>
          <c:showVal val="0"/>
          <c:showCatName val="0"/>
          <c:showSerName val="0"/>
          <c:showPercent val="0"/>
          <c:showBubbleSize val="0"/>
        </c:dLbls>
        <c:smooth val="0"/>
        <c:axId val="433518984"/>
        <c:axId val="433519376"/>
      </c:lineChart>
      <c:catAx>
        <c:axId val="43351898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9376"/>
        <c:crosses val="autoZero"/>
        <c:auto val="1"/>
        <c:lblAlgn val="ctr"/>
        <c:lblOffset val="100"/>
        <c:noMultiLvlLbl val="0"/>
      </c:catAx>
      <c:valAx>
        <c:axId val="43351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dirty="0">
                    <a:solidFill>
                      <a:schemeClr val="tx1"/>
                    </a:solidFill>
                  </a:rPr>
                  <a:t>Antal invånare</a:t>
                </a:r>
              </a:p>
            </c:rich>
          </c:tx>
          <c:layout>
            <c:manualLayout>
              <c:xMode val="edge"/>
              <c:yMode val="edge"/>
              <c:x val="0"/>
              <c:y val="2.569878077058433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cross"/>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8984"/>
        <c:crossesAt val="51"/>
        <c:crossBetween val="midCat"/>
      </c:valAx>
      <c:spPr>
        <a:noFill/>
        <a:ln>
          <a:noFill/>
        </a:ln>
        <a:effectLst/>
      </c:spPr>
    </c:plotArea>
    <c:legend>
      <c:legendPos val="r"/>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0.8863877972600247"/>
          <c:y val="0.31805004394880354"/>
          <c:w val="8.0362543353072025E-2"/>
          <c:h val="0.30871139006811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span"/>
    <c:showDLblsOverMax val="0"/>
  </c:chart>
  <c:spPr>
    <a:noFill/>
    <a:ln>
      <a:noFill/>
    </a:ln>
    <a:effectLst/>
  </c:spPr>
  <c:txPr>
    <a:bodyPr/>
    <a:lstStyle/>
    <a:p>
      <a:pPr>
        <a:defRPr b="1"/>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Antal</c:v>
                </c:pt>
              </c:strCache>
            </c:strRef>
          </c:tx>
          <c:spPr>
            <a:solidFill>
              <a:srgbClr val="FFC000"/>
            </a:solidFill>
            <a:ln>
              <a:noFill/>
            </a:ln>
            <a:effectLst/>
          </c:spPr>
          <c:invertIfNegative val="0"/>
          <c:dPt>
            <c:idx val="19"/>
            <c:invertIfNegative val="0"/>
            <c:bubble3D val="0"/>
            <c:spPr>
              <a:solidFill>
                <a:srgbClr val="FFC000"/>
              </a:solidFill>
              <a:ln>
                <a:noFill/>
              </a:ln>
              <a:effectLst/>
            </c:spPr>
            <c:extLst>
              <c:ext xmlns:c16="http://schemas.microsoft.com/office/drawing/2014/chart" uri="{C3380CC4-5D6E-409C-BE32-E72D297353CC}">
                <c16:uniqueId val="{00000000-AF59-4126-8FF1-637E7958FE64}"/>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5E-4369-AFDB-DCDF216D323A}"/>
                </c:ext>
              </c:extLst>
            </c:dLbl>
            <c:dLbl>
              <c:idx val="3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8E-4806-BAD8-E4562EF73D4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Blad1!$B$2:$B$34</c:f>
              <c:numCache>
                <c:formatCode>#,##0</c:formatCode>
                <c:ptCount val="33"/>
                <c:pt idx="0">
                  <c:v>66438</c:v>
                </c:pt>
                <c:pt idx="1">
                  <c:v>63622</c:v>
                </c:pt>
                <c:pt idx="2">
                  <c:v>58677</c:v>
                </c:pt>
                <c:pt idx="3">
                  <c:v>54321</c:v>
                </c:pt>
                <c:pt idx="4">
                  <c:v>54403</c:v>
                </c:pt>
                <c:pt idx="5">
                  <c:v>54839</c:v>
                </c:pt>
                <c:pt idx="6">
                  <c:v>53905</c:v>
                </c:pt>
                <c:pt idx="7">
                  <c:v>51943</c:v>
                </c:pt>
                <c:pt idx="8">
                  <c:v>52841</c:v>
                </c:pt>
                <c:pt idx="9">
                  <c:v>53344</c:v>
                </c:pt>
                <c:pt idx="10">
                  <c:v>54363</c:v>
                </c:pt>
                <c:pt idx="11">
                  <c:v>55626</c:v>
                </c:pt>
                <c:pt idx="12">
                  <c:v>56207</c:v>
                </c:pt>
                <c:pt idx="13">
                  <c:v>54738</c:v>
                </c:pt>
                <c:pt idx="14">
                  <c:v>55514</c:v>
                </c:pt>
                <c:pt idx="15">
                  <c:v>54722</c:v>
                </c:pt>
                <c:pt idx="16">
                  <c:v>56203</c:v>
                </c:pt>
                <c:pt idx="17">
                  <c:v>57958</c:v>
                </c:pt>
                <c:pt idx="18">
                  <c:v>58190</c:v>
                </c:pt>
                <c:pt idx="19">
                  <c:v>56601</c:v>
                </c:pt>
                <c:pt idx="20">
                  <c:v>58686</c:v>
                </c:pt>
                <c:pt idx="21">
                  <c:v>60004</c:v>
                </c:pt>
                <c:pt idx="22">
                  <c:v>60557</c:v>
                </c:pt>
                <c:pt idx="23">
                  <c:v>61418</c:v>
                </c:pt>
                <c:pt idx="24">
                  <c:v>61384</c:v>
                </c:pt>
                <c:pt idx="25">
                  <c:v>62979</c:v>
                </c:pt>
                <c:pt idx="26">
                  <c:v>65034</c:v>
                </c:pt>
                <c:pt idx="27">
                  <c:v>66625</c:v>
                </c:pt>
                <c:pt idx="28">
                  <c:v>67746</c:v>
                </c:pt>
                <c:pt idx="29" formatCode="General">
                  <c:v>68991</c:v>
                </c:pt>
                <c:pt idx="30" formatCode="General">
                  <c:v>68508</c:v>
                </c:pt>
                <c:pt idx="31">
                  <c:v>70060</c:v>
                </c:pt>
                <c:pt idx="32" formatCode="General">
                  <c:v>71441</c:v>
                </c:pt>
              </c:numCache>
            </c:numRef>
          </c:val>
          <c:extLst>
            <c:ext xmlns:c16="http://schemas.microsoft.com/office/drawing/2014/chart" uri="{C3380CC4-5D6E-409C-BE32-E72D297353CC}">
              <c16:uniqueId val="{00000003-24B1-4706-8267-D810AEEEE5D7}"/>
            </c:ext>
          </c:extLst>
        </c:ser>
        <c:dLbls>
          <c:showLegendKey val="0"/>
          <c:showVal val="0"/>
          <c:showCatName val="0"/>
          <c:showSerName val="0"/>
          <c:showPercent val="0"/>
          <c:showBubbleSize val="0"/>
        </c:dLbls>
        <c:gapWidth val="150"/>
        <c:axId val="433521904"/>
        <c:axId val="433522296"/>
      </c:barChart>
      <c:catAx>
        <c:axId val="4335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522296"/>
        <c:crosses val="autoZero"/>
        <c:auto val="1"/>
        <c:lblAlgn val="ctr"/>
        <c:lblOffset val="100"/>
        <c:noMultiLvlLbl val="0"/>
      </c:catAx>
      <c:valAx>
        <c:axId val="433522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5219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BBB59"/>
            </a:solidFill>
            <a:ln>
              <a:noFill/>
            </a:ln>
            <a:effectLst/>
          </c:spPr>
          <c:invertIfNegative val="1"/>
          <c:cat>
            <c:strRef>
              <c:f>'000002XH'!$D$4:$D$18</c:f>
              <c:strCache>
                <c:ptCount val="15"/>
                <c:pt idx="0">
                  <c:v>Transport- och magasinering</c:v>
                </c:pt>
                <c:pt idx="1">
                  <c:v>Utbildning</c:v>
                </c:pt>
                <c:pt idx="2">
                  <c:v>Information- och kommunikation</c:v>
                </c:pt>
                <c:pt idx="3">
                  <c:v>Fastighetsbolag och fastighetsförvaltare</c:v>
                </c:pt>
                <c:pt idx="4">
                  <c:v>Kreditinstitut och försäkringsbolag m.m.</c:v>
                </c:pt>
                <c:pt idx="5">
                  <c:v>Jordbruk, skogsbruk och fiske</c:v>
                </c:pt>
                <c:pt idx="6">
                  <c:v>Tillverkningsindustri</c:v>
                </c:pt>
                <c:pt idx="7">
                  <c:v>Energi och miljö</c:v>
                </c:pt>
                <c:pt idx="8">
                  <c:v>Byggindustri</c:v>
                </c:pt>
                <c:pt idx="9">
                  <c:v>Hotell och restauranger</c:v>
                </c:pt>
                <c:pt idx="10">
                  <c:v>Vård och omsorg, socialtjänst</c:v>
                </c:pt>
                <c:pt idx="11">
                  <c:v>Civila myndigheter och försvaret</c:v>
                </c:pt>
                <c:pt idx="12">
                  <c:v>Kultur, nöje och fritid</c:v>
                </c:pt>
                <c:pt idx="13">
                  <c:v>Handel</c:v>
                </c:pt>
                <c:pt idx="14">
                  <c:v>Företagsstjänster</c:v>
                </c:pt>
              </c:strCache>
            </c:strRef>
          </c:cat>
          <c:val>
            <c:numRef>
              <c:f>'000002XH'!$G$4:$G$18</c:f>
              <c:numCache>
                <c:formatCode>0</c:formatCode>
                <c:ptCount val="15"/>
                <c:pt idx="0">
                  <c:v>-200</c:v>
                </c:pt>
                <c:pt idx="1">
                  <c:v>-126</c:v>
                </c:pt>
                <c:pt idx="2">
                  <c:v>-65</c:v>
                </c:pt>
                <c:pt idx="3">
                  <c:v>-64</c:v>
                </c:pt>
                <c:pt idx="4">
                  <c:v>-5</c:v>
                </c:pt>
                <c:pt idx="5">
                  <c:v>4</c:v>
                </c:pt>
                <c:pt idx="6">
                  <c:v>51</c:v>
                </c:pt>
                <c:pt idx="7">
                  <c:v>114</c:v>
                </c:pt>
                <c:pt idx="8">
                  <c:v>150</c:v>
                </c:pt>
                <c:pt idx="9">
                  <c:v>308</c:v>
                </c:pt>
                <c:pt idx="10">
                  <c:v>318</c:v>
                </c:pt>
                <c:pt idx="11">
                  <c:v>374</c:v>
                </c:pt>
                <c:pt idx="12">
                  <c:v>422</c:v>
                </c:pt>
                <c:pt idx="13">
                  <c:v>777</c:v>
                </c:pt>
                <c:pt idx="14">
                  <c:v>883</c:v>
                </c:pt>
              </c:numCache>
            </c:numRef>
          </c:val>
          <c:extLst>
            <c:ext xmlns:c14="http://schemas.microsoft.com/office/drawing/2007/8/2/chart" uri="{6F2FDCE9-48DA-4B69-8628-5D25D57E5C99}">
              <c14:invertSolidFillFmt>
                <c14:spPr xmlns:c14="http://schemas.microsoft.com/office/drawing/2007/8/2/chart">
                  <a:solidFill>
                    <a:srgbClr val="C0504D"/>
                  </a:solidFill>
                  <a:ln>
                    <a:noFill/>
                  </a:ln>
                  <a:effectLst/>
                </c14:spPr>
              </c14:invertSolidFillFmt>
            </c:ext>
            <c:ext xmlns:c16="http://schemas.microsoft.com/office/drawing/2014/chart" uri="{C3380CC4-5D6E-409C-BE32-E72D297353CC}">
              <c16:uniqueId val="{00000000-CE4E-446E-8990-F2429470113B}"/>
            </c:ext>
          </c:extLst>
        </c:ser>
        <c:dLbls>
          <c:showLegendKey val="0"/>
          <c:showVal val="0"/>
          <c:showCatName val="0"/>
          <c:showSerName val="0"/>
          <c:showPercent val="0"/>
          <c:showBubbleSize val="0"/>
        </c:dLbls>
        <c:gapWidth val="182"/>
        <c:axId val="557768912"/>
        <c:axId val="559826896"/>
      </c:barChart>
      <c:catAx>
        <c:axId val="55776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559826896"/>
        <c:crosses val="autoZero"/>
        <c:auto val="1"/>
        <c:lblAlgn val="ctr"/>
        <c:lblOffset val="100"/>
        <c:noMultiLvlLbl val="0"/>
      </c:catAx>
      <c:valAx>
        <c:axId val="559826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5776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20817213722108"/>
          <c:y val="8.987739493321957E-2"/>
          <c:w val="0.59045564989323773"/>
          <c:h val="0.83315466839293928"/>
        </c:manualLayout>
      </c:layout>
      <c:barChart>
        <c:barDir val="bar"/>
        <c:grouping val="stacked"/>
        <c:varyColors val="0"/>
        <c:ser>
          <c:idx val="0"/>
          <c:order val="0"/>
          <c:tx>
            <c:strRef>
              <c:f>'0000054D'!$D$4</c:f>
              <c:strCache>
                <c:ptCount val="1"/>
                <c:pt idx="0">
                  <c:v>män</c:v>
                </c:pt>
              </c:strCache>
            </c:strRef>
          </c:tx>
          <c:spPr>
            <a:solidFill>
              <a:schemeClr val="accent1"/>
            </a:solidFill>
            <a:ln>
              <a:noFill/>
            </a:ln>
            <a:effectLst/>
          </c:spPr>
          <c:invertIfNegative val="0"/>
          <c:cat>
            <c:strRef>
              <c:f>'0000054D'!$C$6:$C$20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'0000054D'!$D$6:$D$20</c:f>
              <c:numCache>
                <c:formatCode>0</c:formatCode>
                <c:ptCount val="15"/>
                <c:pt idx="0">
                  <c:v>2233</c:v>
                </c:pt>
                <c:pt idx="1">
                  <c:v>5793</c:v>
                </c:pt>
                <c:pt idx="2">
                  <c:v>5036</c:v>
                </c:pt>
                <c:pt idx="3">
                  <c:v>1772</c:v>
                </c:pt>
                <c:pt idx="4">
                  <c:v>2288</c:v>
                </c:pt>
                <c:pt idx="5">
                  <c:v>5203</c:v>
                </c:pt>
                <c:pt idx="6">
                  <c:v>4289</c:v>
                </c:pt>
                <c:pt idx="7">
                  <c:v>3364</c:v>
                </c:pt>
                <c:pt idx="8">
                  <c:v>1549</c:v>
                </c:pt>
                <c:pt idx="9">
                  <c:v>1186</c:v>
                </c:pt>
                <c:pt idx="10">
                  <c:v>1160</c:v>
                </c:pt>
                <c:pt idx="11">
                  <c:v>830</c:v>
                </c:pt>
                <c:pt idx="12">
                  <c:v>641</c:v>
                </c:pt>
                <c:pt idx="13">
                  <c:v>550</c:v>
                </c:pt>
                <c:pt idx="14">
                  <c:v>163</c:v>
                </c:pt>
              </c:numCache>
            </c:numRef>
          </c:val>
          <c:extLst>
            <c:ext xmlns:c16="http://schemas.microsoft.com/office/drawing/2014/chart" uri="{C3380CC4-5D6E-409C-BE32-E72D297353CC}">
              <c16:uniqueId val="{00000000-DFE0-4E4B-9C03-37A1031393C6}"/>
            </c:ext>
          </c:extLst>
        </c:ser>
        <c:ser>
          <c:idx val="1"/>
          <c:order val="1"/>
          <c:tx>
            <c:strRef>
              <c:f>'0000054D'!$E$4</c:f>
              <c:strCache>
                <c:ptCount val="1"/>
                <c:pt idx="0">
                  <c:v>kvinnor</c:v>
                </c:pt>
              </c:strCache>
            </c:strRef>
          </c:tx>
          <c:spPr>
            <a:solidFill>
              <a:schemeClr val="accent2"/>
            </a:solidFill>
            <a:ln>
              <a:noFill/>
            </a:ln>
            <a:effectLst/>
          </c:spPr>
          <c:invertIfNegative val="0"/>
          <c:cat>
            <c:strRef>
              <c:f>'0000054D'!$C$6:$C$20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'0000054D'!$E$6:$E$20</c:f>
              <c:numCache>
                <c:formatCode>0</c:formatCode>
                <c:ptCount val="15"/>
                <c:pt idx="0">
                  <c:v>9471</c:v>
                </c:pt>
                <c:pt idx="1">
                  <c:v>3892</c:v>
                </c:pt>
                <c:pt idx="2">
                  <c:v>3651</c:v>
                </c:pt>
                <c:pt idx="3">
                  <c:v>5558</c:v>
                </c:pt>
                <c:pt idx="4">
                  <c:v>3691</c:v>
                </c:pt>
                <c:pt idx="5">
                  <c:v>595</c:v>
                </c:pt>
                <c:pt idx="6">
                  <c:v>1039</c:v>
                </c:pt>
                <c:pt idx="7">
                  <c:v>1105</c:v>
                </c:pt>
                <c:pt idx="8">
                  <c:v>2093</c:v>
                </c:pt>
                <c:pt idx="9">
                  <c:v>1300</c:v>
                </c:pt>
                <c:pt idx="10">
                  <c:v>535</c:v>
                </c:pt>
                <c:pt idx="11">
                  <c:v>477</c:v>
                </c:pt>
                <c:pt idx="12">
                  <c:v>321</c:v>
                </c:pt>
                <c:pt idx="13">
                  <c:v>206</c:v>
                </c:pt>
                <c:pt idx="14">
                  <c:v>196</c:v>
                </c:pt>
              </c:numCache>
            </c:numRef>
          </c:val>
          <c:extLst>
            <c:ext xmlns:c16="http://schemas.microsoft.com/office/drawing/2014/chart" uri="{C3380CC4-5D6E-409C-BE32-E72D297353CC}">
              <c16:uniqueId val="{00000001-DFE0-4E4B-9C03-37A1031393C6}"/>
            </c:ext>
          </c:extLst>
        </c:ser>
        <c:dLbls>
          <c:showLegendKey val="0"/>
          <c:showVal val="0"/>
          <c:showCatName val="0"/>
          <c:showSerName val="0"/>
          <c:showPercent val="0"/>
          <c:showBubbleSize val="0"/>
        </c:dLbls>
        <c:gapWidth val="150"/>
        <c:overlap val="100"/>
        <c:axId val="1684259247"/>
        <c:axId val="1770763391"/>
      </c:barChart>
      <c:catAx>
        <c:axId val="1684259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770763391"/>
        <c:crosses val="autoZero"/>
        <c:auto val="1"/>
        <c:lblAlgn val="ctr"/>
        <c:lblOffset val="100"/>
        <c:noMultiLvlLbl val="0"/>
      </c:catAx>
      <c:valAx>
        <c:axId val="1770763391"/>
        <c:scaling>
          <c:orientation val="minMax"/>
          <c:max val="120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684259247"/>
        <c:crosses val="autoZero"/>
        <c:crossBetween val="between"/>
        <c:majorUnit val="1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'0000054D'!$I$3</c:f>
              <c:strCache>
                <c:ptCount val="1"/>
                <c:pt idx="0">
                  <c:v>Norrköping</c:v>
                </c:pt>
              </c:strCache>
            </c:strRef>
          </c:tx>
          <c:spPr>
            <a:solidFill>
              <a:srgbClr val="FFC000"/>
            </a:solidFill>
            <a:ln>
              <a:noFill/>
            </a:ln>
            <a:effectLst/>
          </c:spPr>
          <c:invertIfNegative val="0"/>
          <c:cat>
            <c:strRef>
              <c:f>'0000054D'!$D$5:$D$20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'0000054D'!$I$5:$I$20</c:f>
              <c:numCache>
                <c:formatCode>0%</c:formatCode>
                <c:ptCount val="15"/>
                <c:pt idx="0">
                  <c:v>0.16643436211065282</c:v>
                </c:pt>
                <c:pt idx="1">
                  <c:v>0.13773289716967715</c:v>
                </c:pt>
                <c:pt idx="2">
                  <c:v>0.1235670601621391</c:v>
                </c:pt>
                <c:pt idx="3">
                  <c:v>0.10425259564784525</c:v>
                </c:pt>
                <c:pt idx="4">
                  <c:v>8.5108803868581995E-2</c:v>
                </c:pt>
                <c:pt idx="5">
                  <c:v>8.2477599203527235E-2</c:v>
                </c:pt>
                <c:pt idx="6">
                  <c:v>7.5807139809415447E-2</c:v>
                </c:pt>
                <c:pt idx="7">
                  <c:v>6.3561371070971415E-2</c:v>
                </c:pt>
                <c:pt idx="8">
                  <c:v>5.1813397809699901E-2</c:v>
                </c:pt>
                <c:pt idx="9">
                  <c:v>3.5371924335087471E-2</c:v>
                </c:pt>
                <c:pt idx="10">
                  <c:v>2.4164414734746124E-2</c:v>
                </c:pt>
                <c:pt idx="11">
                  <c:v>1.8660219030009955E-2</c:v>
                </c:pt>
                <c:pt idx="12">
                  <c:v>1.3682264258284739E-2</c:v>
                </c:pt>
                <c:pt idx="13">
                  <c:v>1.0752382306926468E-2</c:v>
                </c:pt>
                <c:pt idx="14">
                  <c:v>5.0632911392405064E-3</c:v>
                </c:pt>
              </c:numCache>
            </c:numRef>
          </c:val>
          <c:extLst>
            <c:ext xmlns:c16="http://schemas.microsoft.com/office/drawing/2014/chart" uri="{C3380CC4-5D6E-409C-BE32-E72D297353CC}">
              <c16:uniqueId val="{00000000-F0A6-4E68-8B56-F161442818A5}"/>
            </c:ext>
          </c:extLst>
        </c:ser>
        <c:ser>
          <c:idx val="1"/>
          <c:order val="1"/>
          <c:tx>
            <c:strRef>
              <c:f>'0000054D'!$J$3</c:f>
              <c:strCache>
                <c:ptCount val="1"/>
                <c:pt idx="0">
                  <c:v>Riket</c:v>
                </c:pt>
              </c:strCache>
            </c:strRef>
          </c:tx>
          <c:spPr>
            <a:solidFill>
              <a:schemeClr val="tx1"/>
            </a:solidFill>
            <a:ln>
              <a:noFill/>
            </a:ln>
            <a:effectLst/>
          </c:spPr>
          <c:invertIfNegative val="0"/>
          <c:cat>
            <c:strRef>
              <c:f>'0000054D'!$D$5:$D$20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'0000054D'!$J$5:$J$20</c:f>
              <c:numCache>
                <c:formatCode>0%</c:formatCode>
                <c:ptCount val="15"/>
                <c:pt idx="0">
                  <c:v>0.16854010036043299</c:v>
                </c:pt>
                <c:pt idx="1">
                  <c:v>0.12604094253907611</c:v>
                </c:pt>
                <c:pt idx="2">
                  <c:v>0.11669947755715618</c:v>
                </c:pt>
                <c:pt idx="3">
                  <c:v>0.10541837293033382</c:v>
                </c:pt>
                <c:pt idx="4">
                  <c:v>6.5673187952853568E-2</c:v>
                </c:pt>
                <c:pt idx="5">
                  <c:v>7.342201036317858E-2</c:v>
                </c:pt>
                <c:pt idx="6">
                  <c:v>0.10820856432394961</c:v>
                </c:pt>
                <c:pt idx="7">
                  <c:v>4.4071743884225266E-2</c:v>
                </c:pt>
                <c:pt idx="8">
                  <c:v>4.3580262058732465E-2</c:v>
                </c:pt>
                <c:pt idx="9">
                  <c:v>3.6488631075126232E-2</c:v>
                </c:pt>
                <c:pt idx="10">
                  <c:v>4.6878681489010789E-2</c:v>
                </c:pt>
                <c:pt idx="11">
                  <c:v>1.6964106638314942E-2</c:v>
                </c:pt>
                <c:pt idx="12">
                  <c:v>1.0758661783004154E-2</c:v>
                </c:pt>
                <c:pt idx="13">
                  <c:v>1.3918632886053717E-2</c:v>
                </c:pt>
                <c:pt idx="14">
                  <c:v>2.0615754290242996E-2</c:v>
                </c:pt>
              </c:numCache>
            </c:numRef>
          </c:val>
          <c:extLst>
            <c:ext xmlns:c16="http://schemas.microsoft.com/office/drawing/2014/chart" uri="{C3380CC4-5D6E-409C-BE32-E72D297353CC}">
              <c16:uniqueId val="{00000001-F0A6-4E68-8B56-F161442818A5}"/>
            </c:ext>
          </c:extLst>
        </c:ser>
        <c:dLbls>
          <c:showLegendKey val="0"/>
          <c:showVal val="0"/>
          <c:showCatName val="0"/>
          <c:showSerName val="0"/>
          <c:showPercent val="0"/>
          <c:showBubbleSize val="0"/>
        </c:dLbls>
        <c:gapWidth val="182"/>
        <c:axId val="1689648687"/>
        <c:axId val="1246638207"/>
      </c:barChart>
      <c:catAx>
        <c:axId val="1689648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246638207"/>
        <c:crosses val="autoZero"/>
        <c:auto val="1"/>
        <c:lblAlgn val="ctr"/>
        <c:lblOffset val="100"/>
        <c:noMultiLvlLbl val="0"/>
      </c:catAx>
      <c:valAx>
        <c:axId val="124663820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6896486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6.7493239322738291E-3"/>
          <c:y val="1.45433527696728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3072332438892068E-2"/>
          <c:y val="0.10999601790990848"/>
          <c:w val="0.86757535196368607"/>
          <c:h val="0.78134394105004823"/>
        </c:manualLayout>
      </c:layout>
      <c:barChart>
        <c:barDir val="col"/>
        <c:grouping val="clustered"/>
        <c:varyColors val="0"/>
        <c:ser>
          <c:idx val="0"/>
          <c:order val="0"/>
          <c:tx>
            <c:strRef>
              <c:f>Blad1!$B$1</c:f>
              <c:strCache>
                <c:ptCount val="1"/>
                <c:pt idx="0">
                  <c:v>Inpendling</c:v>
                </c:pt>
              </c:strCache>
            </c:strRef>
          </c:tx>
          <c:spPr>
            <a:solidFill>
              <a:srgbClr val="FFC000"/>
            </a:solidFill>
            <a:ln>
              <a:noFill/>
            </a:ln>
            <a:effectLst/>
          </c:spPr>
          <c:invertIfNegative val="0"/>
          <c:dLbls>
            <c:dLbl>
              <c:idx val="27"/>
              <c:layout>
                <c:manualLayout>
                  <c:x val="-1.3833466347432828E-2"/>
                  <c:y val="-1.96343765467041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19-4616-9293-4463ACD921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Blad1!$A$2:$A$29</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Blad1!$B$2:$B$29</c:f>
              <c:numCache>
                <c:formatCode>#,##0</c:formatCode>
                <c:ptCount val="28"/>
                <c:pt idx="0">
                  <c:v>8363</c:v>
                </c:pt>
                <c:pt idx="1">
                  <c:v>8564</c:v>
                </c:pt>
                <c:pt idx="2">
                  <c:v>8086</c:v>
                </c:pt>
                <c:pt idx="3">
                  <c:v>8696</c:v>
                </c:pt>
                <c:pt idx="4">
                  <c:v>9205</c:v>
                </c:pt>
                <c:pt idx="5">
                  <c:v>9358</c:v>
                </c:pt>
                <c:pt idx="6">
                  <c:v>9686</c:v>
                </c:pt>
                <c:pt idx="7">
                  <c:v>9814</c:v>
                </c:pt>
                <c:pt idx="8">
                  <c:v>9527</c:v>
                </c:pt>
                <c:pt idx="9">
                  <c:v>9874</c:v>
                </c:pt>
                <c:pt idx="10">
                  <c:v>9841</c:v>
                </c:pt>
                <c:pt idx="11">
                  <c:v>9938</c:v>
                </c:pt>
                <c:pt idx="12">
                  <c:v>10379</c:v>
                </c:pt>
                <c:pt idx="13">
                  <c:v>10854</c:v>
                </c:pt>
                <c:pt idx="14">
                  <c:v>10931</c:v>
                </c:pt>
                <c:pt idx="15">
                  <c:v>11442</c:v>
                </c:pt>
                <c:pt idx="16">
                  <c:v>11547</c:v>
                </c:pt>
                <c:pt idx="17">
                  <c:v>11614</c:v>
                </c:pt>
                <c:pt idx="18">
                  <c:v>12001</c:v>
                </c:pt>
                <c:pt idx="19">
                  <c:v>12240</c:v>
                </c:pt>
                <c:pt idx="20">
                  <c:v>12614</c:v>
                </c:pt>
                <c:pt idx="21">
                  <c:v>13146</c:v>
                </c:pt>
                <c:pt idx="22">
                  <c:v>13303</c:v>
                </c:pt>
                <c:pt idx="23">
                  <c:v>13632</c:v>
                </c:pt>
                <c:pt idx="24">
                  <c:v>13711</c:v>
                </c:pt>
                <c:pt idx="25">
                  <c:v>13736</c:v>
                </c:pt>
                <c:pt idx="26">
                  <c:v>14199</c:v>
                </c:pt>
                <c:pt idx="27">
                  <c:v>14411</c:v>
                </c:pt>
              </c:numCache>
            </c:numRef>
          </c:val>
          <c:extLst>
            <c:ext xmlns:c16="http://schemas.microsoft.com/office/drawing/2014/chart" uri="{C3380CC4-5D6E-409C-BE32-E72D297353CC}">
              <c16:uniqueId val="{00000000-F880-43EF-8B10-F610C8DF2012}"/>
            </c:ext>
          </c:extLst>
        </c:ser>
        <c:ser>
          <c:idx val="1"/>
          <c:order val="1"/>
          <c:tx>
            <c:strRef>
              <c:f>Blad1!$C$1</c:f>
              <c:strCache>
                <c:ptCount val="1"/>
                <c:pt idx="0">
                  <c:v>Utpendling</c:v>
                </c:pt>
              </c:strCache>
            </c:strRef>
          </c:tx>
          <c:spPr>
            <a:solidFill>
              <a:srgbClr val="00AFD7"/>
            </a:solidFill>
            <a:ln>
              <a:noFill/>
            </a:ln>
            <a:effectLst/>
          </c:spPr>
          <c:invertIfNegative val="0"/>
          <c:dLbls>
            <c:dLbl>
              <c:idx val="27"/>
              <c:layout>
                <c:manualLayout>
                  <c:x val="2.8731045490822026E-2"/>
                  <c:y val="-5.6098218704868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9-4616-9293-4463ACD921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Blad1!$A$2:$A$29</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Blad1!$C$2:$C$29</c:f>
              <c:numCache>
                <c:formatCode>#,##0</c:formatCode>
                <c:ptCount val="28"/>
                <c:pt idx="0">
                  <c:v>4909</c:v>
                </c:pt>
                <c:pt idx="1">
                  <c:v>5178</c:v>
                </c:pt>
                <c:pt idx="2">
                  <c:v>5710</c:v>
                </c:pt>
                <c:pt idx="3">
                  <c:v>6407</c:v>
                </c:pt>
                <c:pt idx="4">
                  <c:v>6998</c:v>
                </c:pt>
                <c:pt idx="5">
                  <c:v>7402</c:v>
                </c:pt>
                <c:pt idx="6">
                  <c:v>7678</c:v>
                </c:pt>
                <c:pt idx="7">
                  <c:v>7923</c:v>
                </c:pt>
                <c:pt idx="8">
                  <c:v>8239</c:v>
                </c:pt>
                <c:pt idx="9">
                  <c:v>8761</c:v>
                </c:pt>
                <c:pt idx="10">
                  <c:v>9080</c:v>
                </c:pt>
                <c:pt idx="11">
                  <c:v>9371</c:v>
                </c:pt>
                <c:pt idx="12">
                  <c:v>9810</c:v>
                </c:pt>
                <c:pt idx="13">
                  <c:v>10483</c:v>
                </c:pt>
                <c:pt idx="14">
                  <c:v>10728</c:v>
                </c:pt>
                <c:pt idx="15">
                  <c:v>10993</c:v>
                </c:pt>
                <c:pt idx="16">
                  <c:v>10884</c:v>
                </c:pt>
                <c:pt idx="17">
                  <c:v>11147</c:v>
                </c:pt>
                <c:pt idx="18">
                  <c:v>11398</c:v>
                </c:pt>
                <c:pt idx="19">
                  <c:v>12012</c:v>
                </c:pt>
                <c:pt idx="20">
                  <c:v>12202</c:v>
                </c:pt>
                <c:pt idx="21">
                  <c:v>12375</c:v>
                </c:pt>
                <c:pt idx="22">
                  <c:v>12519</c:v>
                </c:pt>
                <c:pt idx="23">
                  <c:v>12694</c:v>
                </c:pt>
                <c:pt idx="24">
                  <c:v>12795</c:v>
                </c:pt>
                <c:pt idx="25" formatCode="General">
                  <c:v>12876</c:v>
                </c:pt>
                <c:pt idx="26">
                  <c:v>13759</c:v>
                </c:pt>
                <c:pt idx="27" formatCode="General">
                  <c:v>14262</c:v>
                </c:pt>
              </c:numCache>
            </c:numRef>
          </c:val>
          <c:extLst>
            <c:ext xmlns:c16="http://schemas.microsoft.com/office/drawing/2014/chart" uri="{C3380CC4-5D6E-409C-BE32-E72D297353CC}">
              <c16:uniqueId val="{00000001-F880-43EF-8B10-F610C8DF2012}"/>
            </c:ext>
          </c:extLst>
        </c:ser>
        <c:dLbls>
          <c:showLegendKey val="0"/>
          <c:showVal val="0"/>
          <c:showCatName val="0"/>
          <c:showSerName val="0"/>
          <c:showPercent val="0"/>
          <c:showBubbleSize val="0"/>
        </c:dLbls>
        <c:gapWidth val="150"/>
        <c:axId val="430459080"/>
        <c:axId val="430459472"/>
      </c:barChart>
      <c:catAx>
        <c:axId val="43045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472"/>
        <c:crosses val="autoZero"/>
        <c:auto val="1"/>
        <c:lblAlgn val="ctr"/>
        <c:lblOffset val="100"/>
        <c:noMultiLvlLbl val="0"/>
      </c:catAx>
      <c:valAx>
        <c:axId val="4304594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080"/>
        <c:crosses val="autoZero"/>
        <c:crossBetween val="between"/>
      </c:valAx>
      <c:spPr>
        <a:noFill/>
        <a:ln>
          <a:noFill/>
        </a:ln>
        <a:effectLst/>
      </c:spPr>
    </c:plotArea>
    <c:legend>
      <c:legendPos val="t"/>
      <c:layout>
        <c:manualLayout>
          <c:xMode val="edge"/>
          <c:yMode val="edge"/>
          <c:x val="0.35696734376454636"/>
          <c:y val="4.7963976992662846E-2"/>
          <c:w val="0.28606519492463406"/>
          <c:h val="6.02596464089520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39248825927686E-2"/>
          <c:y val="6.2996218072182739E-2"/>
          <c:w val="0.8132627873321091"/>
          <c:h val="0.80670218358427948"/>
        </c:manualLayout>
      </c:layout>
      <c:lineChart>
        <c:grouping val="standard"/>
        <c:varyColors val="0"/>
        <c:ser>
          <c:idx val="2"/>
          <c:order val="0"/>
          <c:tx>
            <c:strRef>
              <c:f>Blad1!$D$1</c:f>
              <c:strCache>
                <c:ptCount val="1"/>
                <c:pt idx="0">
                  <c:v>Norrköping</c:v>
                </c:pt>
              </c:strCache>
            </c:strRef>
          </c:tx>
          <c:spPr>
            <a:ln w="38100" cap="rnd">
              <a:solidFill>
                <a:srgbClr val="FFC000"/>
              </a:solidFill>
              <a:round/>
            </a:ln>
            <a:effectLst/>
          </c:spPr>
          <c:marker>
            <c:symbol val="none"/>
          </c:marker>
          <c:dPt>
            <c:idx val="19"/>
            <c:marker>
              <c:symbol val="none"/>
            </c:marker>
            <c:bubble3D val="0"/>
            <c:spPr>
              <a:ln w="38100" cap="rnd">
                <a:solidFill>
                  <a:srgbClr val="FFC000"/>
                </a:solidFill>
                <a:prstDash val="solid"/>
                <a:round/>
              </a:ln>
              <a:effectLst/>
            </c:spPr>
            <c:extLst>
              <c:ext xmlns:c16="http://schemas.microsoft.com/office/drawing/2014/chart" uri="{C3380CC4-5D6E-409C-BE32-E72D297353CC}">
                <c16:uniqueId val="{00000004-1812-4970-8EF7-CEAB11D6B153}"/>
              </c:ext>
            </c:extLst>
          </c:dPt>
          <c:dLbls>
            <c:dLbl>
              <c:idx val="0"/>
              <c:delete val="1"/>
              <c:extLst>
                <c:ext xmlns:c15="http://schemas.microsoft.com/office/drawing/2012/chart" uri="{CE6537A1-D6FC-4f65-9D91-7224C49458BB}"/>
                <c:ext xmlns:c16="http://schemas.microsoft.com/office/drawing/2014/chart" uri="{C3380CC4-5D6E-409C-BE32-E72D297353CC}">
                  <c16:uniqueId val="{00000022-7AF6-4E92-905C-A9BC9C85343A}"/>
                </c:ext>
              </c:extLst>
            </c:dLbl>
            <c:dLbl>
              <c:idx val="1"/>
              <c:delete val="1"/>
              <c:extLst>
                <c:ext xmlns:c15="http://schemas.microsoft.com/office/drawing/2012/chart" uri="{CE6537A1-D6FC-4f65-9D91-7224C49458BB}"/>
                <c:ext xmlns:c16="http://schemas.microsoft.com/office/drawing/2014/chart" uri="{C3380CC4-5D6E-409C-BE32-E72D297353CC}">
                  <c16:uniqueId val="{00000021-7AF6-4E92-905C-A9BC9C85343A}"/>
                </c:ext>
              </c:extLst>
            </c:dLbl>
            <c:dLbl>
              <c:idx val="2"/>
              <c:delete val="1"/>
              <c:extLst>
                <c:ext xmlns:c15="http://schemas.microsoft.com/office/drawing/2012/chart" uri="{CE6537A1-D6FC-4f65-9D91-7224C49458BB}"/>
                <c:ext xmlns:c16="http://schemas.microsoft.com/office/drawing/2014/chart" uri="{C3380CC4-5D6E-409C-BE32-E72D297353CC}">
                  <c16:uniqueId val="{00000020-7AF6-4E92-905C-A9BC9C85343A}"/>
                </c:ext>
              </c:extLst>
            </c:dLbl>
            <c:dLbl>
              <c:idx val="3"/>
              <c:delete val="1"/>
              <c:extLst>
                <c:ext xmlns:c15="http://schemas.microsoft.com/office/drawing/2012/chart" uri="{CE6537A1-D6FC-4f65-9D91-7224C49458BB}"/>
                <c:ext xmlns:c16="http://schemas.microsoft.com/office/drawing/2014/chart" uri="{C3380CC4-5D6E-409C-BE32-E72D297353CC}">
                  <c16:uniqueId val="{0000001F-7AF6-4E92-905C-A9BC9C85343A}"/>
                </c:ext>
              </c:extLst>
            </c:dLbl>
            <c:dLbl>
              <c:idx val="4"/>
              <c:delete val="1"/>
              <c:extLst>
                <c:ext xmlns:c15="http://schemas.microsoft.com/office/drawing/2012/chart" uri="{CE6537A1-D6FC-4f65-9D91-7224C49458BB}"/>
                <c:ext xmlns:c16="http://schemas.microsoft.com/office/drawing/2014/chart" uri="{C3380CC4-5D6E-409C-BE32-E72D297353CC}">
                  <c16:uniqueId val="{0000001E-7AF6-4E92-905C-A9BC9C85343A}"/>
                </c:ext>
              </c:extLst>
            </c:dLbl>
            <c:dLbl>
              <c:idx val="5"/>
              <c:delete val="1"/>
              <c:extLst>
                <c:ext xmlns:c15="http://schemas.microsoft.com/office/drawing/2012/chart" uri="{CE6537A1-D6FC-4f65-9D91-7224C49458BB}"/>
                <c:ext xmlns:c16="http://schemas.microsoft.com/office/drawing/2014/chart" uri="{C3380CC4-5D6E-409C-BE32-E72D297353CC}">
                  <c16:uniqueId val="{0000001D-7AF6-4E92-905C-A9BC9C85343A}"/>
                </c:ext>
              </c:extLst>
            </c:dLbl>
            <c:dLbl>
              <c:idx val="6"/>
              <c:delete val="1"/>
              <c:extLst>
                <c:ext xmlns:c15="http://schemas.microsoft.com/office/drawing/2012/chart" uri="{CE6537A1-D6FC-4f65-9D91-7224C49458BB}"/>
                <c:ext xmlns:c16="http://schemas.microsoft.com/office/drawing/2014/chart" uri="{C3380CC4-5D6E-409C-BE32-E72D297353CC}">
                  <c16:uniqueId val="{0000001C-7AF6-4E92-905C-A9BC9C85343A}"/>
                </c:ext>
              </c:extLst>
            </c:dLbl>
            <c:dLbl>
              <c:idx val="7"/>
              <c:delete val="1"/>
              <c:extLst>
                <c:ext xmlns:c15="http://schemas.microsoft.com/office/drawing/2012/chart" uri="{CE6537A1-D6FC-4f65-9D91-7224C49458BB}"/>
                <c:ext xmlns:c16="http://schemas.microsoft.com/office/drawing/2014/chart" uri="{C3380CC4-5D6E-409C-BE32-E72D297353CC}">
                  <c16:uniqueId val="{0000001B-7AF6-4E92-905C-A9BC9C85343A}"/>
                </c:ext>
              </c:extLst>
            </c:dLbl>
            <c:dLbl>
              <c:idx val="8"/>
              <c:delete val="1"/>
              <c:extLst>
                <c:ext xmlns:c15="http://schemas.microsoft.com/office/drawing/2012/chart" uri="{CE6537A1-D6FC-4f65-9D91-7224C49458BB}"/>
                <c:ext xmlns:c16="http://schemas.microsoft.com/office/drawing/2014/chart" uri="{C3380CC4-5D6E-409C-BE32-E72D297353CC}">
                  <c16:uniqueId val="{0000001A-7AF6-4E92-905C-A9BC9C85343A}"/>
                </c:ext>
              </c:extLst>
            </c:dLbl>
            <c:dLbl>
              <c:idx val="9"/>
              <c:delete val="1"/>
              <c:extLst>
                <c:ext xmlns:c15="http://schemas.microsoft.com/office/drawing/2012/chart" uri="{CE6537A1-D6FC-4f65-9D91-7224C49458BB}"/>
                <c:ext xmlns:c16="http://schemas.microsoft.com/office/drawing/2014/chart" uri="{C3380CC4-5D6E-409C-BE32-E72D297353CC}">
                  <c16:uniqueId val="{00000019-7AF6-4E92-905C-A9BC9C85343A}"/>
                </c:ext>
              </c:extLst>
            </c:dLbl>
            <c:dLbl>
              <c:idx val="10"/>
              <c:delete val="1"/>
              <c:extLst>
                <c:ext xmlns:c15="http://schemas.microsoft.com/office/drawing/2012/chart" uri="{CE6537A1-D6FC-4f65-9D91-7224C49458BB}"/>
                <c:ext xmlns:c16="http://schemas.microsoft.com/office/drawing/2014/chart" uri="{C3380CC4-5D6E-409C-BE32-E72D297353CC}">
                  <c16:uniqueId val="{00000018-7AF6-4E92-905C-A9BC9C85343A}"/>
                </c:ext>
              </c:extLst>
            </c:dLbl>
            <c:dLbl>
              <c:idx val="11"/>
              <c:delete val="1"/>
              <c:extLst>
                <c:ext xmlns:c15="http://schemas.microsoft.com/office/drawing/2012/chart" uri="{CE6537A1-D6FC-4f65-9D91-7224C49458BB}"/>
                <c:ext xmlns:c16="http://schemas.microsoft.com/office/drawing/2014/chart" uri="{C3380CC4-5D6E-409C-BE32-E72D297353CC}">
                  <c16:uniqueId val="{00000017-7AF6-4E92-905C-A9BC9C85343A}"/>
                </c:ext>
              </c:extLst>
            </c:dLbl>
            <c:dLbl>
              <c:idx val="12"/>
              <c:delete val="1"/>
              <c:extLst>
                <c:ext xmlns:c15="http://schemas.microsoft.com/office/drawing/2012/chart" uri="{CE6537A1-D6FC-4f65-9D91-7224C49458BB}"/>
                <c:ext xmlns:c16="http://schemas.microsoft.com/office/drawing/2014/chart" uri="{C3380CC4-5D6E-409C-BE32-E72D297353CC}">
                  <c16:uniqueId val="{00000016-7AF6-4E92-905C-A9BC9C85343A}"/>
                </c:ext>
              </c:extLst>
            </c:dLbl>
            <c:dLbl>
              <c:idx val="13"/>
              <c:delete val="1"/>
              <c:extLst>
                <c:ext xmlns:c15="http://schemas.microsoft.com/office/drawing/2012/chart" uri="{CE6537A1-D6FC-4f65-9D91-7224C49458BB}"/>
                <c:ext xmlns:c16="http://schemas.microsoft.com/office/drawing/2014/chart" uri="{C3380CC4-5D6E-409C-BE32-E72D297353CC}">
                  <c16:uniqueId val="{00000015-7AF6-4E92-905C-A9BC9C85343A}"/>
                </c:ext>
              </c:extLst>
            </c:dLbl>
            <c:dLbl>
              <c:idx val="14"/>
              <c:delete val="1"/>
              <c:extLst>
                <c:ext xmlns:c15="http://schemas.microsoft.com/office/drawing/2012/chart" uri="{CE6537A1-D6FC-4f65-9D91-7224C49458BB}"/>
                <c:ext xmlns:c16="http://schemas.microsoft.com/office/drawing/2014/chart" uri="{C3380CC4-5D6E-409C-BE32-E72D297353CC}">
                  <c16:uniqueId val="{00000014-7AF6-4E92-905C-A9BC9C85343A}"/>
                </c:ext>
              </c:extLst>
            </c:dLbl>
            <c:dLbl>
              <c:idx val="15"/>
              <c:delete val="1"/>
              <c:extLst>
                <c:ext xmlns:c15="http://schemas.microsoft.com/office/drawing/2012/chart" uri="{CE6537A1-D6FC-4f65-9D91-7224C49458BB}"/>
                <c:ext xmlns:c16="http://schemas.microsoft.com/office/drawing/2014/chart" uri="{C3380CC4-5D6E-409C-BE32-E72D297353CC}">
                  <c16:uniqueId val="{00000013-7AF6-4E92-905C-A9BC9C85343A}"/>
                </c:ext>
              </c:extLst>
            </c:dLbl>
            <c:dLbl>
              <c:idx val="16"/>
              <c:delete val="1"/>
              <c:extLst>
                <c:ext xmlns:c15="http://schemas.microsoft.com/office/drawing/2012/chart" uri="{CE6537A1-D6FC-4f65-9D91-7224C49458BB}"/>
                <c:ext xmlns:c16="http://schemas.microsoft.com/office/drawing/2014/chart" uri="{C3380CC4-5D6E-409C-BE32-E72D297353CC}">
                  <c16:uniqueId val="{00000012-7AF6-4E92-905C-A9BC9C85343A}"/>
                </c:ext>
              </c:extLst>
            </c:dLbl>
            <c:dLbl>
              <c:idx val="17"/>
              <c:delete val="1"/>
              <c:extLst>
                <c:ext xmlns:c15="http://schemas.microsoft.com/office/drawing/2012/chart" uri="{CE6537A1-D6FC-4f65-9D91-7224C49458BB}"/>
                <c:ext xmlns:c16="http://schemas.microsoft.com/office/drawing/2014/chart" uri="{C3380CC4-5D6E-409C-BE32-E72D297353CC}">
                  <c16:uniqueId val="{00000011-7AF6-4E92-905C-A9BC9C85343A}"/>
                </c:ext>
              </c:extLst>
            </c:dLbl>
            <c:dLbl>
              <c:idx val="18"/>
              <c:delete val="1"/>
              <c:extLst>
                <c:ext xmlns:c15="http://schemas.microsoft.com/office/drawing/2012/chart" uri="{CE6537A1-D6FC-4f65-9D91-7224C49458BB}"/>
                <c:ext xmlns:c16="http://schemas.microsoft.com/office/drawing/2014/chart" uri="{C3380CC4-5D6E-409C-BE32-E72D297353CC}">
                  <c16:uniqueId val="{00000010-7AF6-4E92-905C-A9BC9C85343A}"/>
                </c:ext>
              </c:extLst>
            </c:dLbl>
            <c:dLbl>
              <c:idx val="19"/>
              <c:delete val="1"/>
              <c:extLst>
                <c:ext xmlns:c15="http://schemas.microsoft.com/office/drawing/2012/chart" uri="{CE6537A1-D6FC-4f65-9D91-7224C49458BB}"/>
                <c:ext xmlns:c16="http://schemas.microsoft.com/office/drawing/2014/chart" uri="{C3380CC4-5D6E-409C-BE32-E72D297353CC}">
                  <c16:uniqueId val="{00000004-1812-4970-8EF7-CEAB11D6B153}"/>
                </c:ext>
              </c:extLst>
            </c:dLbl>
            <c:dLbl>
              <c:idx val="20"/>
              <c:delete val="1"/>
              <c:extLst>
                <c:ext xmlns:c15="http://schemas.microsoft.com/office/drawing/2012/chart" uri="{CE6537A1-D6FC-4f65-9D91-7224C49458BB}"/>
                <c:ext xmlns:c16="http://schemas.microsoft.com/office/drawing/2014/chart" uri="{C3380CC4-5D6E-409C-BE32-E72D297353CC}">
                  <c16:uniqueId val="{00000023-7AF6-4E92-905C-A9BC9C85343A}"/>
                </c:ext>
              </c:extLst>
            </c:dLbl>
            <c:dLbl>
              <c:idx val="21"/>
              <c:delete val="1"/>
              <c:extLst>
                <c:ext xmlns:c15="http://schemas.microsoft.com/office/drawing/2012/chart" uri="{CE6537A1-D6FC-4f65-9D91-7224C49458BB}"/>
                <c:ext xmlns:c16="http://schemas.microsoft.com/office/drawing/2014/chart" uri="{C3380CC4-5D6E-409C-BE32-E72D297353CC}">
                  <c16:uniqueId val="{0000000E-BE02-4FF2-A57D-E0596146CE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Blad1!$D$2:$D$24</c:f>
              <c:numCache>
                <c:formatCode>0.0</c:formatCode>
                <c:ptCount val="23"/>
                <c:pt idx="0">
                  <c:v>70.760000000000005</c:v>
                </c:pt>
                <c:pt idx="1">
                  <c:v>71.77</c:v>
                </c:pt>
                <c:pt idx="2">
                  <c:v>71.989999999999995</c:v>
                </c:pt>
                <c:pt idx="3">
                  <c:v>70.91</c:v>
                </c:pt>
                <c:pt idx="4">
                  <c:v>71.64</c:v>
                </c:pt>
                <c:pt idx="5">
                  <c:v>70.819999999999993</c:v>
                </c:pt>
                <c:pt idx="6">
                  <c:v>72.52</c:v>
                </c:pt>
                <c:pt idx="7">
                  <c:v>73.92</c:v>
                </c:pt>
                <c:pt idx="8">
                  <c:v>73.569999999999993</c:v>
                </c:pt>
                <c:pt idx="9">
                  <c:v>71.12</c:v>
                </c:pt>
                <c:pt idx="10">
                  <c:v>72.83</c:v>
                </c:pt>
                <c:pt idx="11">
                  <c:v>73.77</c:v>
                </c:pt>
                <c:pt idx="12">
                  <c:v>73.959999999999994</c:v>
                </c:pt>
                <c:pt idx="13">
                  <c:v>74.040000000000006</c:v>
                </c:pt>
                <c:pt idx="14">
                  <c:v>74.08</c:v>
                </c:pt>
                <c:pt idx="15">
                  <c:v>74.89</c:v>
                </c:pt>
                <c:pt idx="16">
                  <c:v>75.62</c:v>
                </c:pt>
                <c:pt idx="17">
                  <c:v>76.486426401205449</c:v>
                </c:pt>
                <c:pt idx="18" formatCode="General">
                  <c:v>77.45</c:v>
                </c:pt>
                <c:pt idx="19">
                  <c:v>77.5</c:v>
                </c:pt>
                <c:pt idx="20">
                  <c:v>77.400000000000006</c:v>
                </c:pt>
                <c:pt idx="21">
                  <c:v>79</c:v>
                </c:pt>
                <c:pt idx="22">
                  <c:v>80.099999999999994</c:v>
                </c:pt>
              </c:numCache>
            </c:numRef>
          </c:val>
          <c:smooth val="0"/>
          <c:extLst>
            <c:ext xmlns:c16="http://schemas.microsoft.com/office/drawing/2014/chart" uri="{C3380CC4-5D6E-409C-BE32-E72D297353CC}">
              <c16:uniqueId val="{00000003-2FBB-4F17-A552-F78D1D882E4F}"/>
            </c:ext>
          </c:extLst>
        </c:ser>
        <c:ser>
          <c:idx val="6"/>
          <c:order val="1"/>
          <c:tx>
            <c:strRef>
              <c:f>Blad1!$H$1</c:f>
              <c:strCache>
                <c:ptCount val="1"/>
                <c:pt idx="0">
                  <c:v>Riket</c:v>
                </c:pt>
              </c:strCache>
            </c:strRef>
          </c:tx>
          <c:spPr>
            <a:ln w="31750" cap="rnd">
              <a:solidFill>
                <a:schemeClr val="tx1"/>
              </a:solidFill>
              <a:prstDash val="sysDash"/>
              <a:round/>
            </a:ln>
            <a:effectLst/>
          </c:spPr>
          <c:marker>
            <c:symbol val="none"/>
          </c:marker>
          <c:dPt>
            <c:idx val="19"/>
            <c:marker>
              <c:symbol val="none"/>
            </c:marker>
            <c:bubble3D val="0"/>
            <c:spPr>
              <a:ln w="31750" cap="rnd">
                <a:solidFill>
                  <a:schemeClr val="tx1"/>
                </a:solidFill>
                <a:prstDash val="sysDash"/>
                <a:round/>
              </a:ln>
              <a:effectLst/>
            </c:spPr>
            <c:extLst>
              <c:ext xmlns:c16="http://schemas.microsoft.com/office/drawing/2014/chart" uri="{C3380CC4-5D6E-409C-BE32-E72D297353CC}">
                <c16:uniqueId val="{00000001-1812-4970-8EF7-CEAB11D6B153}"/>
              </c:ext>
            </c:extLst>
          </c:dPt>
          <c:dLbls>
            <c:dLbl>
              <c:idx val="22"/>
              <c:layout>
                <c:manualLayout>
                  <c:x val="-1.5671223819472123E-16"/>
                  <c:y val="-1.31058948044518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9C-4C35-A055-3A5419C04F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Blad1!$H$2:$H$24</c:f>
              <c:numCache>
                <c:formatCode>0.00</c:formatCode>
                <c:ptCount val="23"/>
                <c:pt idx="0">
                  <c:v>75.249010700568078</c:v>
                </c:pt>
                <c:pt idx="1">
                  <c:v>75.747786062964707</c:v>
                </c:pt>
                <c:pt idx="2">
                  <c:v>75.903494727753554</c:v>
                </c:pt>
                <c:pt idx="3">
                  <c:v>75.09489550230343</c:v>
                </c:pt>
                <c:pt idx="4" formatCode="0.0">
                  <c:v>75.781156375836773</c:v>
                </c:pt>
                <c:pt idx="5" formatCode="0.0">
                  <c:v>75.589694881987754</c:v>
                </c:pt>
                <c:pt idx="6" formatCode="0.0">
                  <c:v>76.73931111749701</c:v>
                </c:pt>
                <c:pt idx="7" formatCode="0.0">
                  <c:v>77.872597207470392</c:v>
                </c:pt>
                <c:pt idx="8" formatCode="0.0">
                  <c:v>77.490559112777703</c:v>
                </c:pt>
                <c:pt idx="9" formatCode="0.0">
                  <c:v>74.631769356253187</c:v>
                </c:pt>
                <c:pt idx="10" formatCode="0.0">
                  <c:v>75.937165590489855</c:v>
                </c:pt>
                <c:pt idx="11" formatCode="0.0">
                  <c:v>76.776302122903729</c:v>
                </c:pt>
                <c:pt idx="12" formatCode="0.0">
                  <c:v>77.097485121932067</c:v>
                </c:pt>
                <c:pt idx="13" formatCode="0.0">
                  <c:v>77.097111569930405</c:v>
                </c:pt>
                <c:pt idx="14" formatCode="0.0">
                  <c:v>77.253421299359559</c:v>
                </c:pt>
                <c:pt idx="15" formatCode="0.0">
                  <c:v>77.904531551373324</c:v>
                </c:pt>
                <c:pt idx="16" formatCode="0.0">
                  <c:v>78.64009749130976</c:v>
                </c:pt>
                <c:pt idx="17" formatCode="0.0">
                  <c:v>79.113913199936064</c:v>
                </c:pt>
                <c:pt idx="18" formatCode="General">
                  <c:v>79.47</c:v>
                </c:pt>
                <c:pt idx="19" formatCode="0.0">
                  <c:v>79.3</c:v>
                </c:pt>
                <c:pt idx="20" formatCode="0.0">
                  <c:v>79</c:v>
                </c:pt>
                <c:pt idx="21" formatCode="0.0">
                  <c:v>80.400000000000006</c:v>
                </c:pt>
                <c:pt idx="22" formatCode="0.0">
                  <c:v>81.400000000000006</c:v>
                </c:pt>
              </c:numCache>
            </c:numRef>
          </c:val>
          <c:smooth val="0"/>
          <c:extLst>
            <c:ext xmlns:c16="http://schemas.microsoft.com/office/drawing/2014/chart" uri="{C3380CC4-5D6E-409C-BE32-E72D297353CC}">
              <c16:uniqueId val="{00000000-C364-4FFF-960A-6300B56CE58C}"/>
            </c:ext>
          </c:extLst>
        </c:ser>
        <c:ser>
          <c:idx val="0"/>
          <c:order val="2"/>
          <c:tx>
            <c:strRef>
              <c:f>Blad1!$B$1</c:f>
              <c:strCache>
                <c:ptCount val="1"/>
                <c:pt idx="0">
                  <c:v>Eskilstuna</c:v>
                </c:pt>
              </c:strCache>
            </c:strRef>
          </c:tx>
          <c:spPr>
            <a:ln w="31750" cap="rnd">
              <a:solidFill>
                <a:srgbClr val="FF0000"/>
              </a:solidFill>
              <a:round/>
            </a:ln>
            <a:effectLst/>
          </c:spPr>
          <c:marker>
            <c:symbol val="none"/>
          </c:marker>
          <c:dPt>
            <c:idx val="19"/>
            <c:marker>
              <c:symbol val="none"/>
            </c:marker>
            <c:bubble3D val="0"/>
            <c:spPr>
              <a:ln w="31750" cap="rnd">
                <a:solidFill>
                  <a:srgbClr val="FF0000"/>
                </a:solidFill>
                <a:prstDash val="solid"/>
                <a:round/>
              </a:ln>
              <a:effectLst/>
            </c:spPr>
            <c:extLst>
              <c:ext xmlns:c16="http://schemas.microsoft.com/office/drawing/2014/chart" uri="{C3380CC4-5D6E-409C-BE32-E72D297353CC}">
                <c16:uniqueId val="{00000006-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Blad1!$B$2:$B$24</c:f>
              <c:numCache>
                <c:formatCode>0.0</c:formatCode>
                <c:ptCount val="23"/>
                <c:pt idx="0">
                  <c:v>69.86</c:v>
                </c:pt>
                <c:pt idx="1">
                  <c:v>71.430000000000007</c:v>
                </c:pt>
                <c:pt idx="2">
                  <c:v>71.94</c:v>
                </c:pt>
                <c:pt idx="3">
                  <c:v>71.45</c:v>
                </c:pt>
                <c:pt idx="4">
                  <c:v>72.52</c:v>
                </c:pt>
                <c:pt idx="5">
                  <c:v>72.790000000000006</c:v>
                </c:pt>
                <c:pt idx="6">
                  <c:v>74.31</c:v>
                </c:pt>
                <c:pt idx="7">
                  <c:v>75.44</c:v>
                </c:pt>
                <c:pt idx="8">
                  <c:v>74.709999999999994</c:v>
                </c:pt>
                <c:pt idx="9">
                  <c:v>69.989999999999995</c:v>
                </c:pt>
                <c:pt idx="10">
                  <c:v>71.7</c:v>
                </c:pt>
                <c:pt idx="11">
                  <c:v>72.569999999999993</c:v>
                </c:pt>
                <c:pt idx="12">
                  <c:v>72.599999999999994</c:v>
                </c:pt>
                <c:pt idx="13">
                  <c:v>72.94</c:v>
                </c:pt>
                <c:pt idx="14">
                  <c:v>72.59</c:v>
                </c:pt>
                <c:pt idx="15">
                  <c:v>73.180000000000007</c:v>
                </c:pt>
                <c:pt idx="16">
                  <c:v>74.12</c:v>
                </c:pt>
                <c:pt idx="17">
                  <c:v>75.096663815226691</c:v>
                </c:pt>
                <c:pt idx="18" formatCode="General">
                  <c:v>75.599999999999994</c:v>
                </c:pt>
                <c:pt idx="19">
                  <c:v>75.099999999999994</c:v>
                </c:pt>
                <c:pt idx="20">
                  <c:v>74.400000000000006</c:v>
                </c:pt>
                <c:pt idx="21">
                  <c:v>76.3</c:v>
                </c:pt>
                <c:pt idx="22">
                  <c:v>78</c:v>
                </c:pt>
              </c:numCache>
            </c:numRef>
          </c:val>
          <c:smooth val="0"/>
          <c:extLst>
            <c:ext xmlns:c16="http://schemas.microsoft.com/office/drawing/2014/chart" uri="{C3380CC4-5D6E-409C-BE32-E72D297353CC}">
              <c16:uniqueId val="{00000000-2FBB-4F17-A552-F78D1D882E4F}"/>
            </c:ext>
          </c:extLst>
        </c:ser>
        <c:ser>
          <c:idx val="1"/>
          <c:order val="3"/>
          <c:tx>
            <c:strRef>
              <c:f>Blad1!$C$1</c:f>
              <c:strCache>
                <c:ptCount val="1"/>
                <c:pt idx="0">
                  <c:v>Linköping</c:v>
                </c:pt>
              </c:strCache>
            </c:strRef>
          </c:tx>
          <c:spPr>
            <a:ln w="31750" cap="rnd">
              <a:solidFill>
                <a:srgbClr val="00AFD7"/>
              </a:solidFill>
              <a:round/>
            </a:ln>
            <a:effectLst/>
          </c:spPr>
          <c:marker>
            <c:symbol val="none"/>
          </c:marker>
          <c:dPt>
            <c:idx val="19"/>
            <c:marker>
              <c:symbol val="none"/>
            </c:marker>
            <c:bubble3D val="0"/>
            <c:spPr>
              <a:ln w="31750" cap="rnd">
                <a:solidFill>
                  <a:srgbClr val="00AFD7"/>
                </a:solidFill>
                <a:prstDash val="solid"/>
                <a:round/>
              </a:ln>
              <a:effectLst/>
            </c:spPr>
            <c:extLst>
              <c:ext xmlns:c16="http://schemas.microsoft.com/office/drawing/2014/chart" uri="{C3380CC4-5D6E-409C-BE32-E72D297353CC}">
                <c16:uniqueId val="{00000005-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Blad1!$C$2:$C$24</c:f>
              <c:numCache>
                <c:formatCode>0.0</c:formatCode>
                <c:ptCount val="23"/>
                <c:pt idx="0">
                  <c:v>73.63</c:v>
                </c:pt>
                <c:pt idx="1">
                  <c:v>73.819999999999993</c:v>
                </c:pt>
                <c:pt idx="2">
                  <c:v>73.790000000000006</c:v>
                </c:pt>
                <c:pt idx="3">
                  <c:v>72.22</c:v>
                </c:pt>
                <c:pt idx="4">
                  <c:v>72.489999999999995</c:v>
                </c:pt>
                <c:pt idx="5">
                  <c:v>72.08</c:v>
                </c:pt>
                <c:pt idx="6">
                  <c:v>73.23</c:v>
                </c:pt>
                <c:pt idx="7">
                  <c:v>74.22</c:v>
                </c:pt>
                <c:pt idx="8">
                  <c:v>73.739999999999995</c:v>
                </c:pt>
                <c:pt idx="9">
                  <c:v>70.540000000000006</c:v>
                </c:pt>
                <c:pt idx="10">
                  <c:v>71.709999999999994</c:v>
                </c:pt>
                <c:pt idx="11">
                  <c:v>72.39</c:v>
                </c:pt>
                <c:pt idx="12">
                  <c:v>72.72</c:v>
                </c:pt>
                <c:pt idx="13">
                  <c:v>73.19</c:v>
                </c:pt>
                <c:pt idx="14">
                  <c:v>73.63</c:v>
                </c:pt>
                <c:pt idx="15">
                  <c:v>74.81</c:v>
                </c:pt>
                <c:pt idx="16">
                  <c:v>75.849999999999994</c:v>
                </c:pt>
                <c:pt idx="17">
                  <c:v>76.093881856540079</c:v>
                </c:pt>
                <c:pt idx="18" formatCode="General">
                  <c:v>76.11</c:v>
                </c:pt>
                <c:pt idx="19">
                  <c:v>76.599999999999994</c:v>
                </c:pt>
                <c:pt idx="20">
                  <c:v>75.8</c:v>
                </c:pt>
                <c:pt idx="21">
                  <c:v>76.900000000000006</c:v>
                </c:pt>
                <c:pt idx="22">
                  <c:v>77.7</c:v>
                </c:pt>
              </c:numCache>
            </c:numRef>
          </c:val>
          <c:smooth val="0"/>
          <c:extLst>
            <c:ext xmlns:c16="http://schemas.microsoft.com/office/drawing/2014/chart" uri="{C3380CC4-5D6E-409C-BE32-E72D297353CC}">
              <c16:uniqueId val="{00000001-2FBB-4F17-A552-F78D1D882E4F}"/>
            </c:ext>
          </c:extLst>
        </c:ser>
        <c:ser>
          <c:idx val="3"/>
          <c:order val="4"/>
          <c:tx>
            <c:strRef>
              <c:f>Blad1!$E$1</c:f>
              <c:strCache>
                <c:ptCount val="1"/>
                <c:pt idx="0">
                  <c:v>Jönköping</c:v>
                </c:pt>
              </c:strCache>
            </c:strRef>
          </c:tx>
          <c:spPr>
            <a:ln w="31750" cap="rnd">
              <a:solidFill>
                <a:srgbClr val="84BD00"/>
              </a:solidFill>
              <a:round/>
            </a:ln>
            <a:effectLst/>
          </c:spPr>
          <c:marker>
            <c:symbol val="none"/>
          </c:marker>
          <c:dPt>
            <c:idx val="19"/>
            <c:marker>
              <c:symbol val="none"/>
            </c:marker>
            <c:bubble3D val="0"/>
            <c:spPr>
              <a:ln w="31750" cap="rnd">
                <a:solidFill>
                  <a:srgbClr val="84BD00"/>
                </a:solidFill>
                <a:prstDash val="solid"/>
                <a:round/>
              </a:ln>
              <a:effectLst/>
            </c:spPr>
            <c:extLst>
              <c:ext xmlns:c16="http://schemas.microsoft.com/office/drawing/2014/chart" uri="{C3380CC4-5D6E-409C-BE32-E72D297353CC}">
                <c16:uniqueId val="{00000000-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Blad1!$E$2:$E$24</c:f>
              <c:numCache>
                <c:formatCode>0.0</c:formatCode>
                <c:ptCount val="23"/>
                <c:pt idx="0">
                  <c:v>78.010000000000005</c:v>
                </c:pt>
                <c:pt idx="1">
                  <c:v>78.34</c:v>
                </c:pt>
                <c:pt idx="2">
                  <c:v>79.06</c:v>
                </c:pt>
                <c:pt idx="3">
                  <c:v>78.489999999999995</c:v>
                </c:pt>
                <c:pt idx="4">
                  <c:v>78.989999999999995</c:v>
                </c:pt>
                <c:pt idx="5">
                  <c:v>78.84</c:v>
                </c:pt>
                <c:pt idx="6">
                  <c:v>79.83</c:v>
                </c:pt>
                <c:pt idx="7">
                  <c:v>80.87</c:v>
                </c:pt>
                <c:pt idx="8">
                  <c:v>79.89</c:v>
                </c:pt>
                <c:pt idx="9">
                  <c:v>76.95</c:v>
                </c:pt>
                <c:pt idx="10">
                  <c:v>78.59</c:v>
                </c:pt>
                <c:pt idx="11">
                  <c:v>79.709999999999994</c:v>
                </c:pt>
                <c:pt idx="12">
                  <c:v>79.72</c:v>
                </c:pt>
                <c:pt idx="13">
                  <c:v>79.349999999999994</c:v>
                </c:pt>
                <c:pt idx="14">
                  <c:v>79.77</c:v>
                </c:pt>
                <c:pt idx="15">
                  <c:v>80.89</c:v>
                </c:pt>
                <c:pt idx="16">
                  <c:v>81.599999999999994</c:v>
                </c:pt>
                <c:pt idx="17">
                  <c:v>82.033983955530289</c:v>
                </c:pt>
                <c:pt idx="18" formatCode="General">
                  <c:v>82.34</c:v>
                </c:pt>
                <c:pt idx="19">
                  <c:v>81.400000000000006</c:v>
                </c:pt>
                <c:pt idx="20">
                  <c:v>80.599999999999994</c:v>
                </c:pt>
                <c:pt idx="21">
                  <c:v>82</c:v>
                </c:pt>
                <c:pt idx="22">
                  <c:v>82.6</c:v>
                </c:pt>
              </c:numCache>
            </c:numRef>
          </c:val>
          <c:smooth val="0"/>
          <c:extLst>
            <c:ext xmlns:c16="http://schemas.microsoft.com/office/drawing/2014/chart" uri="{C3380CC4-5D6E-409C-BE32-E72D297353CC}">
              <c16:uniqueId val="{00000004-2FBB-4F17-A552-F78D1D882E4F}"/>
            </c:ext>
          </c:extLst>
        </c:ser>
        <c:ser>
          <c:idx val="4"/>
          <c:order val="5"/>
          <c:tx>
            <c:strRef>
              <c:f>Blad1!$F$1</c:f>
              <c:strCache>
                <c:ptCount val="1"/>
                <c:pt idx="0">
                  <c:v>Örebro</c:v>
                </c:pt>
              </c:strCache>
            </c:strRef>
          </c:tx>
          <c:spPr>
            <a:ln w="31750" cap="rnd">
              <a:solidFill>
                <a:srgbClr val="7030A0"/>
              </a:solidFill>
              <a:round/>
            </a:ln>
            <a:effectLst/>
          </c:spPr>
          <c:marker>
            <c:symbol val="none"/>
          </c:marker>
          <c:dPt>
            <c:idx val="19"/>
            <c:marker>
              <c:symbol val="none"/>
            </c:marker>
            <c:bubble3D val="0"/>
            <c:spPr>
              <a:ln w="31750" cap="rnd">
                <a:solidFill>
                  <a:srgbClr val="7030A0"/>
                </a:solidFill>
                <a:prstDash val="solid"/>
                <a:round/>
              </a:ln>
              <a:effectLst/>
            </c:spPr>
            <c:extLst>
              <c:ext xmlns:c16="http://schemas.microsoft.com/office/drawing/2014/chart" uri="{C3380CC4-5D6E-409C-BE32-E72D297353CC}">
                <c16:uniqueId val="{00000002-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Blad1!$F$2:$F$24</c:f>
              <c:numCache>
                <c:formatCode>0.0</c:formatCode>
                <c:ptCount val="23"/>
                <c:pt idx="0">
                  <c:v>73.23</c:v>
                </c:pt>
                <c:pt idx="1">
                  <c:v>73.930000000000007</c:v>
                </c:pt>
                <c:pt idx="2">
                  <c:v>74.5</c:v>
                </c:pt>
                <c:pt idx="3">
                  <c:v>73.260000000000005</c:v>
                </c:pt>
                <c:pt idx="4">
                  <c:v>73.91</c:v>
                </c:pt>
                <c:pt idx="5">
                  <c:v>73.989999999999995</c:v>
                </c:pt>
                <c:pt idx="6">
                  <c:v>75.349999999999994</c:v>
                </c:pt>
                <c:pt idx="7">
                  <c:v>76.39</c:v>
                </c:pt>
                <c:pt idx="8">
                  <c:v>76.150000000000006</c:v>
                </c:pt>
                <c:pt idx="9">
                  <c:v>72.95</c:v>
                </c:pt>
                <c:pt idx="10">
                  <c:v>74.540000000000006</c:v>
                </c:pt>
                <c:pt idx="11">
                  <c:v>75.42</c:v>
                </c:pt>
                <c:pt idx="12">
                  <c:v>75.62</c:v>
                </c:pt>
                <c:pt idx="13">
                  <c:v>75.94</c:v>
                </c:pt>
                <c:pt idx="14">
                  <c:v>76.03</c:v>
                </c:pt>
                <c:pt idx="15">
                  <c:v>77.010000000000005</c:v>
                </c:pt>
                <c:pt idx="16">
                  <c:v>77.86</c:v>
                </c:pt>
                <c:pt idx="17">
                  <c:v>78.280270002618067</c:v>
                </c:pt>
                <c:pt idx="18" formatCode="General">
                  <c:v>78.37</c:v>
                </c:pt>
                <c:pt idx="19">
                  <c:v>78.2</c:v>
                </c:pt>
                <c:pt idx="20">
                  <c:v>77.3</c:v>
                </c:pt>
                <c:pt idx="21">
                  <c:v>78.7</c:v>
                </c:pt>
                <c:pt idx="22">
                  <c:v>80</c:v>
                </c:pt>
              </c:numCache>
            </c:numRef>
          </c:val>
          <c:smooth val="0"/>
          <c:extLst>
            <c:ext xmlns:c16="http://schemas.microsoft.com/office/drawing/2014/chart" uri="{C3380CC4-5D6E-409C-BE32-E72D297353CC}">
              <c16:uniqueId val="{00000005-2FBB-4F17-A552-F78D1D882E4F}"/>
            </c:ext>
          </c:extLst>
        </c:ser>
        <c:ser>
          <c:idx val="5"/>
          <c:order val="6"/>
          <c:tx>
            <c:strRef>
              <c:f>Blad1!$G$1</c:f>
              <c:strCache>
                <c:ptCount val="1"/>
                <c:pt idx="0">
                  <c:v>Västerås</c:v>
                </c:pt>
              </c:strCache>
            </c:strRef>
          </c:tx>
          <c:spPr>
            <a:ln w="31750" cap="rnd">
              <a:solidFill>
                <a:srgbClr val="002060"/>
              </a:solidFill>
              <a:round/>
            </a:ln>
            <a:effectLst/>
          </c:spPr>
          <c:marker>
            <c:symbol val="none"/>
          </c:marker>
          <c:dPt>
            <c:idx val="19"/>
            <c:marker>
              <c:symbol val="none"/>
            </c:marker>
            <c:bubble3D val="0"/>
            <c:spPr>
              <a:ln w="31750" cap="rnd">
                <a:solidFill>
                  <a:srgbClr val="002060"/>
                </a:solidFill>
                <a:prstDash val="solid"/>
                <a:round/>
              </a:ln>
              <a:effectLst/>
            </c:spPr>
            <c:extLst>
              <c:ext xmlns:c16="http://schemas.microsoft.com/office/drawing/2014/chart" uri="{C3380CC4-5D6E-409C-BE32-E72D297353CC}">
                <c16:uniqueId val="{00000003-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Blad1!$G$2:$G$24</c:f>
              <c:numCache>
                <c:formatCode>0.0</c:formatCode>
                <c:ptCount val="23"/>
                <c:pt idx="0">
                  <c:v>73.459999999999994</c:v>
                </c:pt>
                <c:pt idx="1">
                  <c:v>74.06</c:v>
                </c:pt>
                <c:pt idx="2">
                  <c:v>74.27</c:v>
                </c:pt>
                <c:pt idx="3">
                  <c:v>73.41</c:v>
                </c:pt>
                <c:pt idx="4">
                  <c:v>74.040000000000006</c:v>
                </c:pt>
                <c:pt idx="5">
                  <c:v>73.7</c:v>
                </c:pt>
                <c:pt idx="6">
                  <c:v>74.81</c:v>
                </c:pt>
                <c:pt idx="7">
                  <c:v>76.260000000000005</c:v>
                </c:pt>
                <c:pt idx="8">
                  <c:v>76.27</c:v>
                </c:pt>
                <c:pt idx="9">
                  <c:v>73.59</c:v>
                </c:pt>
                <c:pt idx="10">
                  <c:v>74.88</c:v>
                </c:pt>
                <c:pt idx="11">
                  <c:v>75.930000000000007</c:v>
                </c:pt>
                <c:pt idx="12">
                  <c:v>76.19</c:v>
                </c:pt>
                <c:pt idx="13">
                  <c:v>76.42</c:v>
                </c:pt>
                <c:pt idx="14">
                  <c:v>76.709999999999994</c:v>
                </c:pt>
                <c:pt idx="15">
                  <c:v>77.489999999999995</c:v>
                </c:pt>
                <c:pt idx="16">
                  <c:v>78.12</c:v>
                </c:pt>
                <c:pt idx="17">
                  <c:v>78.484982744147004</c:v>
                </c:pt>
                <c:pt idx="18" formatCode="General">
                  <c:v>79.23</c:v>
                </c:pt>
                <c:pt idx="19">
                  <c:v>79.099999999999994</c:v>
                </c:pt>
                <c:pt idx="20">
                  <c:v>78.3</c:v>
                </c:pt>
                <c:pt idx="21">
                  <c:v>79.3</c:v>
                </c:pt>
                <c:pt idx="22">
                  <c:v>80.7</c:v>
                </c:pt>
              </c:numCache>
            </c:numRef>
          </c:val>
          <c:smooth val="0"/>
          <c:extLst>
            <c:ext xmlns:c16="http://schemas.microsoft.com/office/drawing/2014/chart" uri="{C3380CC4-5D6E-409C-BE32-E72D297353CC}">
              <c16:uniqueId val="{00000006-2FBB-4F17-A552-F78D1D882E4F}"/>
            </c:ext>
          </c:extLst>
        </c:ser>
        <c:dLbls>
          <c:showLegendKey val="0"/>
          <c:showVal val="0"/>
          <c:showCatName val="0"/>
          <c:showSerName val="0"/>
          <c:showPercent val="0"/>
          <c:showBubbleSize val="0"/>
        </c:dLbls>
        <c:smooth val="0"/>
        <c:axId val="433095600"/>
        <c:axId val="433095992"/>
      </c:lineChart>
      <c:catAx>
        <c:axId val="43309560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095992"/>
        <c:crosses val="autoZero"/>
        <c:auto val="1"/>
        <c:lblAlgn val="ctr"/>
        <c:lblOffset val="100"/>
        <c:noMultiLvlLbl val="0"/>
      </c:catAx>
      <c:valAx>
        <c:axId val="433095992"/>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b="1" dirty="0"/>
                  <a:t>Andel (%)</a:t>
                </a:r>
              </a:p>
            </c:rich>
          </c:tx>
          <c:layout>
            <c:manualLayout>
              <c:xMode val="edge"/>
              <c:yMode val="edge"/>
              <c:x val="0"/>
              <c:y val="3.5046148454440345E-4"/>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095600"/>
        <c:crosses val="autoZero"/>
        <c:crossBetween val="between"/>
      </c:valAx>
      <c:spPr>
        <a:noFill/>
        <a:ln>
          <a:noFill/>
        </a:ln>
        <a:effectLst/>
      </c:spPr>
    </c:plotArea>
    <c:legend>
      <c:legendPos val="r"/>
      <c:layout>
        <c:manualLayout>
          <c:xMode val="edge"/>
          <c:yMode val="edge"/>
          <c:x val="0.85713401568513536"/>
          <c:y val="0.29887143030532515"/>
          <c:w val="0.14125208059337388"/>
          <c:h val="0.42101673934670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42647230540608E-2"/>
          <c:y val="8.8549387749231323E-2"/>
          <c:w val="0.9491800767507873"/>
          <c:h val="0.85291870405252301"/>
        </c:manualLayout>
      </c:layout>
      <c:lineChart>
        <c:grouping val="standard"/>
        <c:varyColors val="0"/>
        <c:ser>
          <c:idx val="0"/>
          <c:order val="0"/>
          <c:tx>
            <c:strRef>
              <c:f>Årsmedelvärden!$G$2</c:f>
              <c:strCache>
                <c:ptCount val="1"/>
                <c:pt idx="0">
                  <c:v>Norrköping</c:v>
                </c:pt>
              </c:strCache>
            </c:strRef>
          </c:tx>
          <c:spPr>
            <a:ln w="38100" cap="rnd">
              <a:solidFill>
                <a:srgbClr val="FFC000"/>
              </a:solidFill>
              <a:round/>
            </a:ln>
            <a:effectLst/>
          </c:spPr>
          <c:marker>
            <c:symbol val="none"/>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66-4F81-BBFF-A5786C40C1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Årsmedelvärden!$G$3:$G$183</c:f>
              <c:numCache>
                <c:formatCode>0.0</c:formatCode>
                <c:ptCount val="16"/>
                <c:pt idx="0">
                  <c:v>8.5209742239426998</c:v>
                </c:pt>
                <c:pt idx="1">
                  <c:v>10.74074844479191</c:v>
                </c:pt>
                <c:pt idx="2">
                  <c:v>11.730232517086</c:v>
                </c:pt>
                <c:pt idx="3">
                  <c:v>11.962911972760311</c:v>
                </c:pt>
                <c:pt idx="4">
                  <c:v>12.384162535238112</c:v>
                </c:pt>
                <c:pt idx="5">
                  <c:v>12.763398490198604</c:v>
                </c:pt>
                <c:pt idx="6">
                  <c:v>12.556353751576241</c:v>
                </c:pt>
                <c:pt idx="7">
                  <c:v>12.31798076718678</c:v>
                </c:pt>
                <c:pt idx="8">
                  <c:v>12.16260719154851</c:v>
                </c:pt>
                <c:pt idx="9">
                  <c:v>12.140247195690451</c:v>
                </c:pt>
                <c:pt idx="10">
                  <c:v>11.075616820393245</c:v>
                </c:pt>
                <c:pt idx="11">
                  <c:v>10.492152781615355</c:v>
                </c:pt>
                <c:pt idx="12">
                  <c:v>11.652141255980657</c:v>
                </c:pt>
                <c:pt idx="13">
                  <c:v>10.705741415507715</c:v>
                </c:pt>
                <c:pt idx="14">
                  <c:v>9.4426527608406161</c:v>
                </c:pt>
                <c:pt idx="15">
                  <c:v>8.8344492533097227</c:v>
                </c:pt>
              </c:numCache>
            </c:numRef>
          </c:val>
          <c:smooth val="1"/>
          <c:extLst>
            <c:ext xmlns:c16="http://schemas.microsoft.com/office/drawing/2014/chart" uri="{C3380CC4-5D6E-409C-BE32-E72D297353CC}">
              <c16:uniqueId val="{00000000-5C66-4F81-BBFF-A5786C40C117}"/>
            </c:ext>
          </c:extLst>
        </c:ser>
        <c:ser>
          <c:idx val="2"/>
          <c:order val="1"/>
          <c:tx>
            <c:strRef>
              <c:f>Årsmedelvärden!$M$2</c:f>
              <c:strCache>
                <c:ptCount val="1"/>
                <c:pt idx="0">
                  <c:v>Östergötlands län</c:v>
                </c:pt>
              </c:strCache>
            </c:strRef>
          </c:tx>
          <c:spPr>
            <a:ln w="38100" cap="rnd">
              <a:solidFill>
                <a:schemeClr val="accent2"/>
              </a:solidFill>
              <a:round/>
            </a:ln>
            <a:effectLst/>
          </c:spPr>
          <c:marker>
            <c:symbol val="none"/>
          </c:marker>
          <c:dLbls>
            <c:dLbl>
              <c:idx val="15"/>
              <c:layout>
                <c:manualLayout>
                  <c:x val="-1.651653311467351E-2"/>
                  <c:y val="-4.4432618206605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66-4F81-BBFF-A5786C40C1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Årsmedelvärden!$M$3:$M$183</c:f>
              <c:numCache>
                <c:formatCode>0.0</c:formatCode>
                <c:ptCount val="16"/>
                <c:pt idx="0">
                  <c:v>6.5687313288979459</c:v>
                </c:pt>
                <c:pt idx="1">
                  <c:v>8.9224221325008628</c:v>
                </c:pt>
                <c:pt idx="2">
                  <c:v>10.058908470618892</c:v>
                </c:pt>
                <c:pt idx="3">
                  <c:v>9.890447710615625</c:v>
                </c:pt>
                <c:pt idx="4">
                  <c:v>10.017493495044105</c:v>
                </c:pt>
                <c:pt idx="5">
                  <c:v>9.9312539577889769</c:v>
                </c:pt>
                <c:pt idx="6">
                  <c:v>9.3048275173114856</c:v>
                </c:pt>
                <c:pt idx="7">
                  <c:v>9.0162554973383937</c:v>
                </c:pt>
                <c:pt idx="8">
                  <c:v>8.687507966434433</c:v>
                </c:pt>
                <c:pt idx="9">
                  <c:v>8.6535087693846346</c:v>
                </c:pt>
                <c:pt idx="10">
                  <c:v>8.0524567125209536</c:v>
                </c:pt>
                <c:pt idx="11">
                  <c:v>7.8131669449253005</c:v>
                </c:pt>
                <c:pt idx="12">
                  <c:v>8.8360942201430586</c:v>
                </c:pt>
                <c:pt idx="13">
                  <c:v>8.0524677185440101</c:v>
                </c:pt>
                <c:pt idx="14">
                  <c:v>7.0921041253943331</c:v>
                </c:pt>
                <c:pt idx="15">
                  <c:v>6.6776341122534966</c:v>
                </c:pt>
              </c:numCache>
            </c:numRef>
          </c:val>
          <c:smooth val="1"/>
          <c:extLst>
            <c:ext xmlns:c16="http://schemas.microsoft.com/office/drawing/2014/chart" uri="{C3380CC4-5D6E-409C-BE32-E72D297353CC}">
              <c16:uniqueId val="{00000002-5C66-4F81-BBFF-A5786C40C117}"/>
            </c:ext>
          </c:extLst>
        </c:ser>
        <c:ser>
          <c:idx val="1"/>
          <c:order val="2"/>
          <c:tx>
            <c:strRef>
              <c:f>Årsmedelvärden!$L$2</c:f>
              <c:strCache>
                <c:ptCount val="1"/>
                <c:pt idx="0">
                  <c:v>Riket</c:v>
                </c:pt>
              </c:strCache>
            </c:strRef>
          </c:tx>
          <c:spPr>
            <a:ln w="38100" cap="rnd">
              <a:solidFill>
                <a:schemeClr val="tx1"/>
              </a:solidFill>
              <a:round/>
            </a:ln>
            <a:effectLst/>
          </c:spPr>
          <c:marker>
            <c:symbol val="none"/>
          </c:marker>
          <c:dLbls>
            <c:dLbl>
              <c:idx val="15"/>
              <c:layout>
                <c:manualLayout>
                  <c:x val="-1.5051503622257784E-2"/>
                  <c:y val="3.455870304958202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66-4F81-BBFF-A5786C40C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Årsmedelvärden!$L$3:$L$183</c:f>
              <c:numCache>
                <c:formatCode>0.0</c:formatCode>
                <c:ptCount val="16"/>
                <c:pt idx="0">
                  <c:v>4.9911910785849942</c:v>
                </c:pt>
                <c:pt idx="1">
                  <c:v>7.6715378359680981</c:v>
                </c:pt>
                <c:pt idx="2">
                  <c:v>8.7085044081212732</c:v>
                </c:pt>
                <c:pt idx="3">
                  <c:v>8.3169181115884623</c:v>
                </c:pt>
                <c:pt idx="4">
                  <c:v>8.425792240754058</c:v>
                </c:pt>
                <c:pt idx="5">
                  <c:v>8.5331202064197615</c:v>
                </c:pt>
                <c:pt idx="6">
                  <c:v>7.9857651284357134</c:v>
                </c:pt>
                <c:pt idx="7">
                  <c:v>7.7896837206030192</c:v>
                </c:pt>
                <c:pt idx="8">
                  <c:v>7.5767193699878872</c:v>
                </c:pt>
                <c:pt idx="9">
                  <c:v>7.4755634508464972</c:v>
                </c:pt>
                <c:pt idx="10">
                  <c:v>7.0203546473089302</c:v>
                </c:pt>
                <c:pt idx="11">
                  <c:v>6.9568551592966301</c:v>
                </c:pt>
                <c:pt idx="12">
                  <c:v>8.4738388576021908</c:v>
                </c:pt>
                <c:pt idx="13">
                  <c:v>7.8918486153839913</c:v>
                </c:pt>
                <c:pt idx="14">
                  <c:v>6.7667577109680819</c:v>
                </c:pt>
                <c:pt idx="15">
                  <c:v>6.3955496449062119</c:v>
                </c:pt>
              </c:numCache>
            </c:numRef>
          </c:val>
          <c:smooth val="1"/>
          <c:extLst>
            <c:ext xmlns:c16="http://schemas.microsoft.com/office/drawing/2014/chart" uri="{C3380CC4-5D6E-409C-BE32-E72D297353CC}">
              <c16:uniqueId val="{00000001-5C66-4F81-BBFF-A5786C40C117}"/>
            </c:ext>
          </c:extLst>
        </c:ser>
        <c:dLbls>
          <c:showLegendKey val="0"/>
          <c:showVal val="0"/>
          <c:showCatName val="0"/>
          <c:showSerName val="0"/>
          <c:showPercent val="0"/>
          <c:showBubbleSize val="0"/>
        </c:dLbls>
        <c:smooth val="0"/>
        <c:axId val="99624863"/>
        <c:axId val="392498895"/>
      </c:lineChart>
      <c:catAx>
        <c:axId val="996248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392498895"/>
        <c:crosses val="autoZero"/>
        <c:auto val="1"/>
        <c:lblAlgn val="ctr"/>
        <c:lblOffset val="100"/>
        <c:noMultiLvlLbl val="0"/>
      </c:catAx>
      <c:valAx>
        <c:axId val="392498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400" b="1" dirty="0">
                    <a:solidFill>
                      <a:schemeClr val="tx1"/>
                    </a:solidFill>
                  </a:rPr>
                  <a:t>Andel (%)</a:t>
                </a:r>
              </a:p>
            </c:rich>
          </c:tx>
          <c:layout>
            <c:manualLayout>
              <c:xMode val="edge"/>
              <c:yMode val="edge"/>
              <c:x val="0"/>
              <c:y val="2.500335771425861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996248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2350036504659261E-2"/>
          <c:y val="0.10327437488131637"/>
          <c:w val="0.93258317785052547"/>
          <c:h val="0.77880842633303127"/>
        </c:manualLayout>
      </c:layout>
      <c:barChart>
        <c:barDir val="col"/>
        <c:grouping val="clustered"/>
        <c:varyColors val="0"/>
        <c:ser>
          <c:idx val="0"/>
          <c:order val="0"/>
          <c:tx>
            <c:strRef>
              <c:f>Blad1!$B$1</c:f>
              <c:strCache>
                <c:ptCount val="1"/>
                <c:pt idx="0">
                  <c:v>Befolkningsförändring</c:v>
                </c:pt>
              </c:strCache>
            </c:strRef>
          </c:tx>
          <c:spPr>
            <a:solidFill>
              <a:srgbClr val="FFC000"/>
            </a:solidFill>
            <a:ln w="38100">
              <a:solidFill>
                <a:srgbClr val="FFC000"/>
              </a:solidFill>
            </a:ln>
            <a:effectLst/>
          </c:spPr>
          <c:invertIfNegative val="0"/>
          <c:cat>
            <c:numRef>
              <c:f>Blad1!$A$2:$A$74</c:f>
              <c:numCache>
                <c:formatCode>General</c:formatCode>
                <c:ptCount val="7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numCache>
            </c:numRef>
          </c:cat>
          <c:val>
            <c:numRef>
              <c:f>Blad1!$B$2:$B$74</c:f>
              <c:numCache>
                <c:formatCode>#,##0</c:formatCode>
                <c:ptCount val="73"/>
                <c:pt idx="0">
                  <c:v>927</c:v>
                </c:pt>
                <c:pt idx="1">
                  <c:v>280</c:v>
                </c:pt>
                <c:pt idx="2">
                  <c:v>616</c:v>
                </c:pt>
                <c:pt idx="3">
                  <c:v>49</c:v>
                </c:pt>
                <c:pt idx="4">
                  <c:v>355</c:v>
                </c:pt>
                <c:pt idx="5">
                  <c:v>531</c:v>
                </c:pt>
                <c:pt idx="6">
                  <c:v>112</c:v>
                </c:pt>
                <c:pt idx="7">
                  <c:v>20</c:v>
                </c:pt>
                <c:pt idx="8">
                  <c:v>82</c:v>
                </c:pt>
                <c:pt idx="9">
                  <c:v>-135</c:v>
                </c:pt>
                <c:pt idx="10">
                  <c:v>233</c:v>
                </c:pt>
                <c:pt idx="11">
                  <c:v>695</c:v>
                </c:pt>
                <c:pt idx="12">
                  <c:v>290</c:v>
                </c:pt>
                <c:pt idx="13">
                  <c:v>718</c:v>
                </c:pt>
                <c:pt idx="14">
                  <c:v>1094</c:v>
                </c:pt>
                <c:pt idx="15">
                  <c:v>767</c:v>
                </c:pt>
                <c:pt idx="16">
                  <c:v>750</c:v>
                </c:pt>
                <c:pt idx="17">
                  <c:v>186</c:v>
                </c:pt>
                <c:pt idx="18">
                  <c:v>1423</c:v>
                </c:pt>
                <c:pt idx="19">
                  <c:v>1744</c:v>
                </c:pt>
                <c:pt idx="20">
                  <c:v>303</c:v>
                </c:pt>
                <c:pt idx="21">
                  <c:v>-484</c:v>
                </c:pt>
                <c:pt idx="22">
                  <c:v>-437</c:v>
                </c:pt>
                <c:pt idx="23">
                  <c:v>-871</c:v>
                </c:pt>
                <c:pt idx="24">
                  <c:v>-301</c:v>
                </c:pt>
                <c:pt idx="25">
                  <c:v>798</c:v>
                </c:pt>
                <c:pt idx="26">
                  <c:v>680</c:v>
                </c:pt>
                <c:pt idx="27">
                  <c:v>-396</c:v>
                </c:pt>
                <c:pt idx="28">
                  <c:v>-258</c:v>
                </c:pt>
                <c:pt idx="29">
                  <c:v>-755</c:v>
                </c:pt>
                <c:pt idx="30">
                  <c:v>-612</c:v>
                </c:pt>
                <c:pt idx="31">
                  <c:v>-390</c:v>
                </c:pt>
                <c:pt idx="32">
                  <c:v>-172</c:v>
                </c:pt>
                <c:pt idx="33">
                  <c:v>387</c:v>
                </c:pt>
                <c:pt idx="34">
                  <c:v>116</c:v>
                </c:pt>
                <c:pt idx="35">
                  <c:v>234</c:v>
                </c:pt>
                <c:pt idx="36">
                  <c:v>200</c:v>
                </c:pt>
                <c:pt idx="37">
                  <c:v>369</c:v>
                </c:pt>
                <c:pt idx="38">
                  <c:v>551</c:v>
                </c:pt>
                <c:pt idx="39">
                  <c:v>601</c:v>
                </c:pt>
                <c:pt idx="40">
                  <c:v>234</c:v>
                </c:pt>
                <c:pt idx="41">
                  <c:v>42</c:v>
                </c:pt>
                <c:pt idx="42">
                  <c:v>230</c:v>
                </c:pt>
                <c:pt idx="43">
                  <c:v>2212</c:v>
                </c:pt>
                <c:pt idx="44">
                  <c:v>555</c:v>
                </c:pt>
                <c:pt idx="45">
                  <c:v>-264</c:v>
                </c:pt>
                <c:pt idx="46">
                  <c:v>-482</c:v>
                </c:pt>
                <c:pt idx="47">
                  <c:v>-634</c:v>
                </c:pt>
                <c:pt idx="48">
                  <c:v>-203</c:v>
                </c:pt>
                <c:pt idx="49">
                  <c:v>-13</c:v>
                </c:pt>
                <c:pt idx="50">
                  <c:v>697</c:v>
                </c:pt>
                <c:pt idx="51">
                  <c:v>407</c:v>
                </c:pt>
                <c:pt idx="52">
                  <c:v>668</c:v>
                </c:pt>
                <c:pt idx="53">
                  <c:v>439</c:v>
                </c:pt>
                <c:pt idx="54">
                  <c:v>232</c:v>
                </c:pt>
                <c:pt idx="55">
                  <c:v>821</c:v>
                </c:pt>
                <c:pt idx="56">
                  <c:v>1217</c:v>
                </c:pt>
                <c:pt idx="57">
                  <c:v>1380</c:v>
                </c:pt>
                <c:pt idx="58">
                  <c:v>1194</c:v>
                </c:pt>
                <c:pt idx="59">
                  <c:v>796</c:v>
                </c:pt>
                <c:pt idx="60">
                  <c:v>573</c:v>
                </c:pt>
                <c:pt idx="61">
                  <c:v>1501</c:v>
                </c:pt>
                <c:pt idx="62">
                  <c:v>1625</c:v>
                </c:pt>
                <c:pt idx="63">
                  <c:v>1534</c:v>
                </c:pt>
                <c:pt idx="64">
                  <c:v>1752</c:v>
                </c:pt>
                <c:pt idx="65">
                  <c:v>2328</c:v>
                </c:pt>
                <c:pt idx="66">
                  <c:v>1564</c:v>
                </c:pt>
                <c:pt idx="67" formatCode="General">
                  <c:v>749</c:v>
                </c:pt>
                <c:pt idx="68">
                  <c:v>1495</c:v>
                </c:pt>
                <c:pt idx="69" formatCode="General">
                  <c:v>307</c:v>
                </c:pt>
                <c:pt idx="70" formatCode="General">
                  <c:v>980</c:v>
                </c:pt>
                <c:pt idx="71" formatCode="General">
                  <c:v>662</c:v>
                </c:pt>
                <c:pt idx="72" formatCode="General">
                  <c:v>43</c:v>
                </c:pt>
              </c:numCache>
            </c:numRef>
          </c:val>
          <c:extLst>
            <c:ext xmlns:c16="http://schemas.microsoft.com/office/drawing/2014/chart" uri="{C3380CC4-5D6E-409C-BE32-E72D297353CC}">
              <c16:uniqueId val="{00000000-F702-40B9-A616-A5014B7D2A85}"/>
            </c:ext>
          </c:extLst>
        </c:ser>
        <c:dLbls>
          <c:showLegendKey val="0"/>
          <c:showVal val="0"/>
          <c:showCatName val="0"/>
          <c:showSerName val="0"/>
          <c:showPercent val="0"/>
          <c:showBubbleSize val="0"/>
        </c:dLbls>
        <c:gapWidth val="150"/>
        <c:axId val="430845192"/>
        <c:axId val="430845584"/>
      </c:barChart>
      <c:catAx>
        <c:axId val="430845192"/>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sv-SE"/>
          </a:p>
        </c:txPr>
        <c:crossAx val="430845584"/>
        <c:crosses val="autoZero"/>
        <c:auto val="1"/>
        <c:lblAlgn val="ctr"/>
        <c:lblOffset val="100"/>
        <c:noMultiLvlLbl val="0"/>
      </c:catAx>
      <c:valAx>
        <c:axId val="43084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45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sv-SE" b="1" dirty="0"/>
              <a:t>Befolkningen efter högsta avslutade utbildningsnivå 1985-2022</a:t>
            </a:r>
          </a:p>
        </c:rich>
      </c:tx>
      <c:layout>
        <c:manualLayout>
          <c:xMode val="edge"/>
          <c:yMode val="edge"/>
          <c:x val="1.7067697904295566E-3"/>
          <c:y val="8.602150537634408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4.5458323812514759E-2"/>
          <c:y val="0.19293190402769642"/>
          <c:w val="0.89253388553103763"/>
          <c:h val="0.66777105884956611"/>
        </c:manualLayout>
      </c:layout>
      <c:lineChart>
        <c:grouping val="standard"/>
        <c:varyColors val="0"/>
        <c:ser>
          <c:idx val="0"/>
          <c:order val="0"/>
          <c:tx>
            <c:strRef>
              <c:f>Blad1!$B$1</c:f>
              <c:strCache>
                <c:ptCount val="1"/>
                <c:pt idx="0">
                  <c:v>Förgymnasial</c:v>
                </c:pt>
              </c:strCache>
            </c:strRef>
          </c:tx>
          <c:spPr>
            <a:ln w="38100" cap="rnd">
              <a:solidFill>
                <a:srgbClr val="FF0000"/>
              </a:solidFill>
              <a:round/>
            </a:ln>
            <a:effectLst/>
          </c:spPr>
          <c:marker>
            <c:symbol val="none"/>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D-4356-B22F-2C143627EC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Blad1!$A$2:$A$39</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Blad1!$B$2:$B$39</c:f>
              <c:numCache>
                <c:formatCode>0.0%</c:formatCode>
                <c:ptCount val="38"/>
                <c:pt idx="0">
                  <c:v>0.39331763320576979</c:v>
                </c:pt>
                <c:pt idx="1">
                  <c:v>0.38104108303143197</c:v>
                </c:pt>
                <c:pt idx="2">
                  <c:v>0.36459705512133722</c:v>
                </c:pt>
                <c:pt idx="3">
                  <c:v>0.35286384153556249</c:v>
                </c:pt>
                <c:pt idx="4">
                  <c:v>0.33121186082751991</c:v>
                </c:pt>
                <c:pt idx="5">
                  <c:v>0.3298301640296124</c:v>
                </c:pt>
                <c:pt idx="6">
                  <c:v>0.3189068035572265</c:v>
                </c:pt>
                <c:pt idx="7">
                  <c:v>0.30543914915753878</c:v>
                </c:pt>
                <c:pt idx="8">
                  <c:v>0.29387590304113975</c:v>
                </c:pt>
                <c:pt idx="9">
                  <c:v>0.28502674551536278</c:v>
                </c:pt>
                <c:pt idx="10">
                  <c:v>0.27616938987136008</c:v>
                </c:pt>
                <c:pt idx="11">
                  <c:v>0.26751244894533655</c:v>
                </c:pt>
                <c:pt idx="12">
                  <c:v>0.26125052572550117</c:v>
                </c:pt>
                <c:pt idx="13">
                  <c:v>0.25604563913049588</c:v>
                </c:pt>
                <c:pt idx="14">
                  <c:v>0.25130538251557361</c:v>
                </c:pt>
                <c:pt idx="15">
                  <c:v>0.22350596499052292</c:v>
                </c:pt>
                <c:pt idx="16">
                  <c:v>0.21314708072478558</c:v>
                </c:pt>
                <c:pt idx="17">
                  <c:v>0.20574641706096139</c:v>
                </c:pt>
                <c:pt idx="18">
                  <c:v>0.19895544979749907</c:v>
                </c:pt>
                <c:pt idx="19">
                  <c:v>0.19108115468409587</c:v>
                </c:pt>
                <c:pt idx="20">
                  <c:v>0.18541165599989129</c:v>
                </c:pt>
                <c:pt idx="21">
                  <c:v>0.18074258161239345</c:v>
                </c:pt>
                <c:pt idx="22">
                  <c:v>0.17594428073935173</c:v>
                </c:pt>
                <c:pt idx="23">
                  <c:v>0.17115502084827239</c:v>
                </c:pt>
                <c:pt idx="24">
                  <c:v>0.16625103906899419</c:v>
                </c:pt>
                <c:pt idx="25">
                  <c:v>0.16286029295952117</c:v>
                </c:pt>
                <c:pt idx="26">
                  <c:v>0.15705371889992922</c:v>
                </c:pt>
                <c:pt idx="27">
                  <c:v>0.15216910856593127</c:v>
                </c:pt>
                <c:pt idx="28">
                  <c:v>0.15009029927760578</c:v>
                </c:pt>
                <c:pt idx="29">
                  <c:v>0.14793141338512253</c:v>
                </c:pt>
                <c:pt idx="30">
                  <c:v>0.14512781574284991</c:v>
                </c:pt>
                <c:pt idx="31">
                  <c:v>0.14267374613620501</c:v>
                </c:pt>
                <c:pt idx="32">
                  <c:v>0.14098510485882962</c:v>
                </c:pt>
                <c:pt idx="33">
                  <c:v>0.13761682819165988</c:v>
                </c:pt>
                <c:pt idx="34">
                  <c:v>0.13505578391074574</c:v>
                </c:pt>
                <c:pt idx="35">
                  <c:v>0.13244628159816066</c:v>
                </c:pt>
                <c:pt idx="36">
                  <c:v>0.12873229824262072</c:v>
                </c:pt>
                <c:pt idx="37">
                  <c:v>0.12516980399767125</c:v>
                </c:pt>
              </c:numCache>
            </c:numRef>
          </c:val>
          <c:smooth val="0"/>
          <c:extLst>
            <c:ext xmlns:c16="http://schemas.microsoft.com/office/drawing/2014/chart" uri="{C3380CC4-5D6E-409C-BE32-E72D297353CC}">
              <c16:uniqueId val="{00000002-3483-4178-AC1C-876843FF8A64}"/>
            </c:ext>
          </c:extLst>
        </c:ser>
        <c:ser>
          <c:idx val="1"/>
          <c:order val="1"/>
          <c:tx>
            <c:strRef>
              <c:f>Blad1!$C$1</c:f>
              <c:strCache>
                <c:ptCount val="1"/>
                <c:pt idx="0">
                  <c:v>Gymnasial</c:v>
                </c:pt>
              </c:strCache>
            </c:strRef>
          </c:tx>
          <c:spPr>
            <a:ln w="38100" cap="rnd">
              <a:solidFill>
                <a:srgbClr val="00AFD7"/>
              </a:solidFill>
              <a:round/>
            </a:ln>
            <a:effectLst/>
          </c:spPr>
          <c:marker>
            <c:symbol val="none"/>
          </c:marker>
          <c:dLbls>
            <c:dLbl>
              <c:idx val="37"/>
              <c:layout>
                <c:manualLayout>
                  <c:x val="-8.0456095256638046E-3"/>
                  <c:y val="-8.9174821873978342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B0F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7.1295588091822168E-2"/>
                      <c:h val="8.028673835125448E-2"/>
                    </c:manualLayout>
                  </c15:layout>
                </c:ext>
                <c:ext xmlns:c16="http://schemas.microsoft.com/office/drawing/2014/chart" uri="{C3380CC4-5D6E-409C-BE32-E72D297353CC}">
                  <c16:uniqueId val="{00000000-D49D-4356-B22F-2C143627EC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Blad1!$A$2:$A$39</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Blad1!$C$2:$C$39</c:f>
              <c:numCache>
                <c:formatCode>0.0%</c:formatCode>
                <c:ptCount val="38"/>
                <c:pt idx="0">
                  <c:v>0.40594642331468944</c:v>
                </c:pt>
                <c:pt idx="1">
                  <c:v>0.41630120711656082</c:v>
                </c:pt>
                <c:pt idx="2">
                  <c:v>0.42721231814056965</c:v>
                </c:pt>
                <c:pt idx="3">
                  <c:v>0.43539740274917099</c:v>
                </c:pt>
                <c:pt idx="4">
                  <c:v>0.44751904227895667</c:v>
                </c:pt>
                <c:pt idx="5">
                  <c:v>0.47899550007257946</c:v>
                </c:pt>
                <c:pt idx="6">
                  <c:v>0.48480948593738704</c:v>
                </c:pt>
                <c:pt idx="7">
                  <c:v>0.4894367214820381</c:v>
                </c:pt>
                <c:pt idx="8">
                  <c:v>0.491225540382702</c:v>
                </c:pt>
                <c:pt idx="9">
                  <c:v>0.49972478229573908</c:v>
                </c:pt>
                <c:pt idx="10">
                  <c:v>0.50347523892267598</c:v>
                </c:pt>
                <c:pt idx="11">
                  <c:v>0.50609858445700218</c:v>
                </c:pt>
                <c:pt idx="12">
                  <c:v>0.50605635777372771</c:v>
                </c:pt>
                <c:pt idx="13">
                  <c:v>0.50474236654629256</c:v>
                </c:pt>
                <c:pt idx="14">
                  <c:v>0.50312871841534257</c:v>
                </c:pt>
                <c:pt idx="15">
                  <c:v>0.5174768647563831</c:v>
                </c:pt>
                <c:pt idx="16">
                  <c:v>0.51698888551807831</c:v>
                </c:pt>
                <c:pt idx="17">
                  <c:v>0.51550435438524311</c:v>
                </c:pt>
                <c:pt idx="18">
                  <c:v>0.51248414765521666</c:v>
                </c:pt>
                <c:pt idx="19">
                  <c:v>0.51215958605664491</c:v>
                </c:pt>
                <c:pt idx="20">
                  <c:v>0.5099398040574511</c:v>
                </c:pt>
                <c:pt idx="21">
                  <c:v>0.50720566188090066</c:v>
                </c:pt>
                <c:pt idx="22">
                  <c:v>0.50708545405839811</c:v>
                </c:pt>
                <c:pt idx="23">
                  <c:v>0.50428916686585401</c:v>
                </c:pt>
                <c:pt idx="24">
                  <c:v>0.50178785839633722</c:v>
                </c:pt>
                <c:pt idx="25">
                  <c:v>0.49866120648921092</c:v>
                </c:pt>
                <c:pt idx="26">
                  <c:v>0.49771910966625593</c:v>
                </c:pt>
                <c:pt idx="27">
                  <c:v>0.49686041523121122</c:v>
                </c:pt>
                <c:pt idx="28">
                  <c:v>0.49498194014447883</c:v>
                </c:pt>
                <c:pt idx="29">
                  <c:v>0.49082615695193316</c:v>
                </c:pt>
                <c:pt idx="30">
                  <c:v>0.48710453049860797</c:v>
                </c:pt>
                <c:pt idx="31">
                  <c:v>0.48031957323761093</c:v>
                </c:pt>
                <c:pt idx="32">
                  <c:v>0.47632339500531085</c:v>
                </c:pt>
                <c:pt idx="33">
                  <c:v>0.4717762817193164</c:v>
                </c:pt>
                <c:pt idx="34">
                  <c:v>0.46671315325895479</c:v>
                </c:pt>
                <c:pt idx="35">
                  <c:v>0.4638310362117673</c:v>
                </c:pt>
                <c:pt idx="36">
                  <c:v>0.45967289833524266</c:v>
                </c:pt>
                <c:pt idx="37">
                  <c:v>0.45023529982534444</c:v>
                </c:pt>
              </c:numCache>
            </c:numRef>
          </c:val>
          <c:smooth val="0"/>
          <c:extLst>
            <c:ext xmlns:c16="http://schemas.microsoft.com/office/drawing/2014/chart" uri="{C3380CC4-5D6E-409C-BE32-E72D297353CC}">
              <c16:uniqueId val="{00000005-3483-4178-AC1C-876843FF8A64}"/>
            </c:ext>
          </c:extLst>
        </c:ser>
        <c:ser>
          <c:idx val="2"/>
          <c:order val="2"/>
          <c:tx>
            <c:strRef>
              <c:f>Blad1!$D$1</c:f>
              <c:strCache>
                <c:ptCount val="1"/>
                <c:pt idx="0">
                  <c:v>Eftergymnasial</c:v>
                </c:pt>
              </c:strCache>
            </c:strRef>
          </c:tx>
          <c:spPr>
            <a:ln w="38100" cap="rnd">
              <a:solidFill>
                <a:srgbClr val="84BD00"/>
              </a:solidFill>
              <a:round/>
            </a:ln>
            <a:effectLst/>
          </c:spPr>
          <c:marker>
            <c:symbol val="none"/>
          </c:marker>
          <c:dLbls>
            <c:dLbl>
              <c:idx val="37"/>
              <c:layout>
                <c:manualLayout>
                  <c:x val="-3.2182438102655222E-3"/>
                  <c:y val="2.5548351821176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9D-4356-B22F-2C143627EC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Blad1!$A$2:$A$39</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Blad1!$D$2:$D$39</c:f>
              <c:numCache>
                <c:formatCode>0.0%</c:formatCode>
                <c:ptCount val="38"/>
                <c:pt idx="0">
                  <c:v>0.14225787459523109</c:v>
                </c:pt>
                <c:pt idx="1">
                  <c:v>0.14885815280364922</c:v>
                </c:pt>
                <c:pt idx="2">
                  <c:v>0.15279119463715934</c:v>
                </c:pt>
                <c:pt idx="3">
                  <c:v>0.15564514950991132</c:v>
                </c:pt>
                <c:pt idx="4">
                  <c:v>0.16176106491123313</c:v>
                </c:pt>
                <c:pt idx="5">
                  <c:v>0.18184061547394398</c:v>
                </c:pt>
                <c:pt idx="6">
                  <c:v>0.1839635601185742</c:v>
                </c:pt>
                <c:pt idx="7">
                  <c:v>0.1889974278200052</c:v>
                </c:pt>
                <c:pt idx="8">
                  <c:v>0.19159612972068812</c:v>
                </c:pt>
                <c:pt idx="9">
                  <c:v>0.19983628075028581</c:v>
                </c:pt>
                <c:pt idx="10">
                  <c:v>0.20604803677026989</c:v>
                </c:pt>
                <c:pt idx="11">
                  <c:v>0.21188384714373637</c:v>
                </c:pt>
                <c:pt idx="12">
                  <c:v>0.21794476377400812</c:v>
                </c:pt>
                <c:pt idx="13">
                  <c:v>0.22385375244144057</c:v>
                </c:pt>
                <c:pt idx="14">
                  <c:v>0.23204311611954925</c:v>
                </c:pt>
                <c:pt idx="15">
                  <c:v>0.24756104359460362</c:v>
                </c:pt>
                <c:pt idx="16">
                  <c:v>0.25778427424915196</c:v>
                </c:pt>
                <c:pt idx="17">
                  <c:v>0.26920386751697184</c:v>
                </c:pt>
                <c:pt idx="18">
                  <c:v>0.27852399329087857</c:v>
                </c:pt>
                <c:pt idx="19">
                  <c:v>0.28741830065359475</c:v>
                </c:pt>
                <c:pt idx="20">
                  <c:v>0.29440300028535321</c:v>
                </c:pt>
                <c:pt idx="21">
                  <c:v>0.30080092923999513</c:v>
                </c:pt>
                <c:pt idx="22">
                  <c:v>0.30579962496651486</c:v>
                </c:pt>
                <c:pt idx="23">
                  <c:v>0.31188749900406343</c:v>
                </c:pt>
                <c:pt idx="24">
                  <c:v>0.31728878861048437</c:v>
                </c:pt>
                <c:pt idx="25">
                  <c:v>0.325129941723106</c:v>
                </c:pt>
                <c:pt idx="26">
                  <c:v>0.33298377159636106</c:v>
                </c:pt>
                <c:pt idx="27">
                  <c:v>0.33889315011505311</c:v>
                </c:pt>
                <c:pt idx="28">
                  <c:v>0.34275025799793601</c:v>
                </c:pt>
                <c:pt idx="29">
                  <c:v>0.3493854291774206</c:v>
                </c:pt>
                <c:pt idx="30">
                  <c:v>0.35507466464186282</c:v>
                </c:pt>
                <c:pt idx="31">
                  <c:v>0.36228686808256055</c:v>
                </c:pt>
                <c:pt idx="32">
                  <c:v>0.36768520119556358</c:v>
                </c:pt>
                <c:pt idx="33">
                  <c:v>0.37324603585608246</c:v>
                </c:pt>
                <c:pt idx="34">
                  <c:v>0.37901252691329029</c:v>
                </c:pt>
                <c:pt idx="35">
                  <c:v>0.38554953588768359</c:v>
                </c:pt>
                <c:pt idx="36">
                  <c:v>0.39352133960562558</c:v>
                </c:pt>
                <c:pt idx="37">
                  <c:v>0.40584368329128662</c:v>
                </c:pt>
              </c:numCache>
            </c:numRef>
          </c:val>
          <c:smooth val="0"/>
          <c:extLst>
            <c:ext xmlns:c16="http://schemas.microsoft.com/office/drawing/2014/chart" uri="{C3380CC4-5D6E-409C-BE32-E72D297353CC}">
              <c16:uniqueId val="{00000008-3483-4178-AC1C-876843FF8A64}"/>
            </c:ext>
          </c:extLst>
        </c:ser>
        <c:dLbls>
          <c:showLegendKey val="0"/>
          <c:showVal val="0"/>
          <c:showCatName val="0"/>
          <c:showSerName val="0"/>
          <c:showPercent val="0"/>
          <c:showBubbleSize val="0"/>
        </c:dLbls>
        <c:smooth val="0"/>
        <c:axId val="434057104"/>
        <c:axId val="434057496"/>
      </c:lineChart>
      <c:catAx>
        <c:axId val="43405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4057496"/>
        <c:crosses val="autoZero"/>
        <c:auto val="1"/>
        <c:lblAlgn val="ctr"/>
        <c:lblOffset val="100"/>
        <c:noMultiLvlLbl val="0"/>
      </c:catAx>
      <c:valAx>
        <c:axId val="434057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1" i="0" u="none" strike="noStrike" kern="1200" baseline="0">
                    <a:solidFill>
                      <a:schemeClr val="tx1"/>
                    </a:solidFill>
                    <a:latin typeface="+mn-lt"/>
                    <a:ea typeface="+mn-ea"/>
                    <a:cs typeface="+mn-cs"/>
                  </a:defRPr>
                </a:pPr>
                <a:r>
                  <a:rPr lang="sv-SE" b="1" dirty="0"/>
                  <a:t>Andel (%)</a:t>
                </a:r>
              </a:p>
            </c:rich>
          </c:tx>
          <c:layout>
            <c:manualLayout>
              <c:xMode val="edge"/>
              <c:yMode val="edge"/>
              <c:x val="7.5092355572862184E-3"/>
              <c:y val="0.10556285681109853"/>
            </c:manualLayout>
          </c:layout>
          <c:overlay val="0"/>
          <c:spPr>
            <a:noFill/>
            <a:ln>
              <a:noFill/>
            </a:ln>
            <a:effectLst/>
          </c:spPr>
          <c:txPr>
            <a:bodyPr rot="0" spcFirstLastPara="1" vertOverflow="ellipsis" wrap="square" anchor="ctr" anchorCtr="1"/>
            <a:lstStyle/>
            <a:p>
              <a:pPr>
                <a:defRPr sz="133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4057104"/>
        <c:crosses val="autoZero"/>
        <c:crossBetween val="between"/>
      </c:valAx>
      <c:spPr>
        <a:noFill/>
        <a:ln>
          <a:noFill/>
        </a:ln>
        <a:effectLst/>
      </c:spPr>
    </c:plotArea>
    <c:legend>
      <c:legendPos val="b"/>
      <c:layout>
        <c:manualLayout>
          <c:xMode val="edge"/>
          <c:yMode val="edge"/>
          <c:x val="0.22959686217005082"/>
          <c:y val="9.3515820160802149E-2"/>
          <c:w val="0.51693330419345995"/>
          <c:h val="5.51580729828126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77138626897801E-2"/>
          <c:y val="2.8009432117529678E-2"/>
          <c:w val="0.94356211146443836"/>
          <c:h val="0.88555561866362131"/>
        </c:manualLayout>
      </c:layout>
      <c:barChart>
        <c:barDir val="col"/>
        <c:grouping val="clustered"/>
        <c:varyColors val="0"/>
        <c:ser>
          <c:idx val="0"/>
          <c:order val="0"/>
          <c:tx>
            <c:strRef>
              <c:f>Blad1!$A$2</c:f>
              <c:strCache>
                <c:ptCount val="1"/>
                <c:pt idx="0">
                  <c:v>Eftergymnasial utbildning</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D13-486F-96E7-DE42DF8B3DB4}"/>
              </c:ext>
            </c:extLst>
          </c:dPt>
          <c:dPt>
            <c:idx val="1"/>
            <c:invertIfNegative val="0"/>
            <c:bubble3D val="0"/>
            <c:spPr>
              <a:solidFill>
                <a:schemeClr val="tx1"/>
              </a:solidFill>
              <a:ln>
                <a:noFill/>
              </a:ln>
              <a:effectLst/>
            </c:spPr>
            <c:extLst>
              <c:ext xmlns:c16="http://schemas.microsoft.com/office/drawing/2014/chart" uri="{C3380CC4-5D6E-409C-BE32-E72D297353CC}">
                <c16:uniqueId val="{00000003-5D13-486F-96E7-DE42DF8B3DB4}"/>
              </c:ext>
            </c:extLst>
          </c:dPt>
          <c:dPt>
            <c:idx val="2"/>
            <c:invertIfNegative val="0"/>
            <c:bubble3D val="0"/>
            <c:spPr>
              <a:solidFill>
                <a:srgbClr val="DB0029"/>
              </a:solidFill>
              <a:ln>
                <a:noFill/>
              </a:ln>
              <a:effectLst/>
            </c:spPr>
            <c:extLst>
              <c:ext xmlns:c16="http://schemas.microsoft.com/office/drawing/2014/chart" uri="{C3380CC4-5D6E-409C-BE32-E72D297353CC}">
                <c16:uniqueId val="{00000005-5D13-486F-96E7-DE42DF8B3DB4}"/>
              </c:ext>
            </c:extLst>
          </c:dPt>
          <c:dPt>
            <c:idx val="3"/>
            <c:invertIfNegative val="0"/>
            <c:bubble3D val="0"/>
            <c:spPr>
              <a:solidFill>
                <a:srgbClr val="84BD00"/>
              </a:solidFill>
              <a:ln>
                <a:noFill/>
              </a:ln>
              <a:effectLst/>
            </c:spPr>
            <c:extLst>
              <c:ext xmlns:c16="http://schemas.microsoft.com/office/drawing/2014/chart" uri="{C3380CC4-5D6E-409C-BE32-E72D297353CC}">
                <c16:uniqueId val="{00000007-5D13-486F-96E7-DE42DF8B3DB4}"/>
              </c:ext>
            </c:extLst>
          </c:dPt>
          <c:dPt>
            <c:idx val="4"/>
            <c:invertIfNegative val="0"/>
            <c:bubble3D val="0"/>
            <c:spPr>
              <a:solidFill>
                <a:srgbClr val="00AFD7"/>
              </a:solidFill>
              <a:ln>
                <a:noFill/>
              </a:ln>
              <a:effectLst/>
            </c:spPr>
            <c:extLst>
              <c:ext xmlns:c16="http://schemas.microsoft.com/office/drawing/2014/chart" uri="{C3380CC4-5D6E-409C-BE32-E72D297353CC}">
                <c16:uniqueId val="{00000009-5D13-486F-96E7-DE42DF8B3DB4}"/>
              </c:ext>
            </c:extLst>
          </c:dPt>
          <c:dPt>
            <c:idx val="5"/>
            <c:invertIfNegative val="0"/>
            <c:bubble3D val="0"/>
            <c:spPr>
              <a:solidFill>
                <a:srgbClr val="236192"/>
              </a:solidFill>
              <a:ln>
                <a:noFill/>
              </a:ln>
              <a:effectLst/>
            </c:spPr>
            <c:extLst>
              <c:ext xmlns:c16="http://schemas.microsoft.com/office/drawing/2014/chart" uri="{C3380CC4-5D6E-409C-BE32-E72D297353CC}">
                <c16:uniqueId val="{0000000B-5D13-486F-96E7-DE42DF8B3DB4}"/>
              </c:ext>
            </c:extLst>
          </c:dPt>
          <c:dPt>
            <c:idx val="6"/>
            <c:invertIfNegative val="0"/>
            <c:bubble3D val="0"/>
            <c:spPr>
              <a:solidFill>
                <a:srgbClr val="5F2167"/>
              </a:solidFill>
              <a:ln>
                <a:noFill/>
              </a:ln>
              <a:effectLst/>
            </c:spPr>
            <c:extLst>
              <c:ext xmlns:c16="http://schemas.microsoft.com/office/drawing/2014/chart" uri="{C3380CC4-5D6E-409C-BE32-E72D297353CC}">
                <c16:uniqueId val="{0000000D-5D13-486F-96E7-DE42DF8B3DB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Blad1!$B$1:$H$1</c:f>
              <c:strCache>
                <c:ptCount val="7"/>
                <c:pt idx="0">
                  <c:v>Norrköping</c:v>
                </c:pt>
                <c:pt idx="1">
                  <c:v>Riket</c:v>
                </c:pt>
                <c:pt idx="2">
                  <c:v>Eskilstuna</c:v>
                </c:pt>
                <c:pt idx="3">
                  <c:v>Jönköping</c:v>
                </c:pt>
                <c:pt idx="4">
                  <c:v>Linköping</c:v>
                </c:pt>
                <c:pt idx="5">
                  <c:v>Västerås</c:v>
                </c:pt>
                <c:pt idx="6">
                  <c:v>Örebro</c:v>
                </c:pt>
              </c:strCache>
            </c:strRef>
          </c:cat>
          <c:val>
            <c:numRef>
              <c:f>Blad1!$B$2:$H$2</c:f>
              <c:numCache>
                <c:formatCode>0.00</c:formatCode>
                <c:ptCount val="7"/>
                <c:pt idx="0">
                  <c:v>42.3</c:v>
                </c:pt>
                <c:pt idx="1">
                  <c:v>46.2</c:v>
                </c:pt>
                <c:pt idx="2">
                  <c:v>38.200000000000003</c:v>
                </c:pt>
                <c:pt idx="3">
                  <c:v>47.8</c:v>
                </c:pt>
                <c:pt idx="4">
                  <c:v>56.3</c:v>
                </c:pt>
                <c:pt idx="5">
                  <c:v>47.2</c:v>
                </c:pt>
                <c:pt idx="6">
                  <c:v>47.7</c:v>
                </c:pt>
              </c:numCache>
            </c:numRef>
          </c:val>
          <c:extLst>
            <c:ext xmlns:c16="http://schemas.microsoft.com/office/drawing/2014/chart" uri="{C3380CC4-5D6E-409C-BE32-E72D297353CC}">
              <c16:uniqueId val="{0000000E-5D13-486F-96E7-DE42DF8B3DB4}"/>
            </c:ext>
          </c:extLst>
        </c:ser>
        <c:dLbls>
          <c:showLegendKey val="0"/>
          <c:showVal val="0"/>
          <c:showCatName val="0"/>
          <c:showSerName val="0"/>
          <c:showPercent val="0"/>
          <c:showBubbleSize val="0"/>
        </c:dLbls>
        <c:gapWidth val="219"/>
        <c:overlap val="-27"/>
        <c:axId val="434058280"/>
        <c:axId val="434058672"/>
      </c:barChart>
      <c:catAx>
        <c:axId val="4340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8672"/>
        <c:crosses val="autoZero"/>
        <c:auto val="1"/>
        <c:lblAlgn val="ctr"/>
        <c:lblOffset val="100"/>
        <c:noMultiLvlLbl val="0"/>
      </c:catAx>
      <c:valAx>
        <c:axId val="43405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82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2788499004879789E-2"/>
          <c:y val="0.10547681539807524"/>
          <c:w val="0.73397156610255421"/>
          <c:h val="0.77409127084920837"/>
        </c:manualLayout>
      </c:layout>
      <c:barChart>
        <c:barDir val="col"/>
        <c:grouping val="stacked"/>
        <c:varyColors val="0"/>
        <c:ser>
          <c:idx val="0"/>
          <c:order val="0"/>
          <c:tx>
            <c:strRef>
              <c:f>Blad1!$B$1</c:f>
              <c:strCache>
                <c:ptCount val="1"/>
                <c:pt idx="0">
                  <c:v>Småhus</c:v>
                </c:pt>
              </c:strCache>
            </c:strRef>
          </c:tx>
          <c:spPr>
            <a:solidFill>
              <a:srgbClr val="FF0000"/>
            </a:solidFill>
            <a:ln>
              <a:noFill/>
            </a:ln>
            <a:effectLst/>
          </c:spPr>
          <c:invertIfNegative val="0"/>
          <c:cat>
            <c:numRef>
              <c:f>Blad1!$A$2:$A$11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Blad1!$B$2:$B$11</c:f>
              <c:numCache>
                <c:formatCode>General</c:formatCode>
                <c:ptCount val="10"/>
                <c:pt idx="0">
                  <c:v>22611</c:v>
                </c:pt>
                <c:pt idx="1">
                  <c:v>22739</c:v>
                </c:pt>
                <c:pt idx="2">
                  <c:v>22843</c:v>
                </c:pt>
                <c:pt idx="3">
                  <c:v>23285</c:v>
                </c:pt>
                <c:pt idx="4">
                  <c:v>23473</c:v>
                </c:pt>
                <c:pt idx="5" formatCode="#,##0">
                  <c:v>23657</c:v>
                </c:pt>
                <c:pt idx="6" formatCode="#,##0">
                  <c:v>23855</c:v>
                </c:pt>
                <c:pt idx="7" formatCode="0">
                  <c:v>24053</c:v>
                </c:pt>
                <c:pt idx="8" formatCode="#,##0">
                  <c:v>24185</c:v>
                </c:pt>
                <c:pt idx="9" formatCode="#,##0">
                  <c:v>24454</c:v>
                </c:pt>
              </c:numCache>
            </c:numRef>
          </c:val>
          <c:extLst>
            <c:ext xmlns:c16="http://schemas.microsoft.com/office/drawing/2014/chart" uri="{C3380CC4-5D6E-409C-BE32-E72D297353CC}">
              <c16:uniqueId val="{00000000-0A60-4A88-A5D3-57B3C05D1928}"/>
            </c:ext>
          </c:extLst>
        </c:ser>
        <c:ser>
          <c:idx val="1"/>
          <c:order val="1"/>
          <c:tx>
            <c:strRef>
              <c:f>Blad1!$C$1</c:f>
              <c:strCache>
                <c:ptCount val="1"/>
                <c:pt idx="0">
                  <c:v>Flerbostadshus</c:v>
                </c:pt>
              </c:strCache>
            </c:strRef>
          </c:tx>
          <c:spPr>
            <a:solidFill>
              <a:srgbClr val="00AFD7"/>
            </a:solidFill>
            <a:ln>
              <a:noFill/>
            </a:ln>
            <a:effectLst/>
          </c:spPr>
          <c:invertIfNegative val="0"/>
          <c:cat>
            <c:numRef>
              <c:f>Blad1!$A$2:$A$11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Blad1!$C$2:$C$11</c:f>
              <c:numCache>
                <c:formatCode>General</c:formatCode>
                <c:ptCount val="10"/>
                <c:pt idx="0">
                  <c:v>38711</c:v>
                </c:pt>
                <c:pt idx="1">
                  <c:v>39118</c:v>
                </c:pt>
                <c:pt idx="2">
                  <c:v>40013</c:v>
                </c:pt>
                <c:pt idx="3">
                  <c:v>40194</c:v>
                </c:pt>
                <c:pt idx="4">
                  <c:v>40575</c:v>
                </c:pt>
                <c:pt idx="5">
                  <c:v>41299</c:v>
                </c:pt>
                <c:pt idx="6">
                  <c:v>41769</c:v>
                </c:pt>
                <c:pt idx="7" formatCode="0">
                  <c:v>42297</c:v>
                </c:pt>
                <c:pt idx="8">
                  <c:v>43095</c:v>
                </c:pt>
                <c:pt idx="9">
                  <c:v>43473</c:v>
                </c:pt>
              </c:numCache>
            </c:numRef>
          </c:val>
          <c:extLst>
            <c:ext xmlns:c16="http://schemas.microsoft.com/office/drawing/2014/chart" uri="{C3380CC4-5D6E-409C-BE32-E72D297353CC}">
              <c16:uniqueId val="{00000001-0A60-4A88-A5D3-57B3C05D1928}"/>
            </c:ext>
          </c:extLst>
        </c:ser>
        <c:ser>
          <c:idx val="2"/>
          <c:order val="2"/>
          <c:tx>
            <c:strRef>
              <c:f>Blad1!$D$1</c:f>
              <c:strCache>
                <c:ptCount val="1"/>
                <c:pt idx="0">
                  <c:v>Övriga hus</c:v>
                </c:pt>
              </c:strCache>
            </c:strRef>
          </c:tx>
          <c:spPr>
            <a:solidFill>
              <a:srgbClr val="FFA616"/>
            </a:solidFill>
            <a:ln>
              <a:noFill/>
            </a:ln>
            <a:effectLst/>
          </c:spPr>
          <c:invertIfNegative val="0"/>
          <c:cat>
            <c:numRef>
              <c:f>Blad1!$A$2:$A$11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Blad1!$D$2:$D$11</c:f>
              <c:numCache>
                <c:formatCode>General</c:formatCode>
                <c:ptCount val="10"/>
                <c:pt idx="0">
                  <c:v>796</c:v>
                </c:pt>
                <c:pt idx="1">
                  <c:v>783</c:v>
                </c:pt>
                <c:pt idx="2">
                  <c:v>787</c:v>
                </c:pt>
                <c:pt idx="3">
                  <c:v>811</c:v>
                </c:pt>
                <c:pt idx="4">
                  <c:v>764</c:v>
                </c:pt>
                <c:pt idx="5">
                  <c:v>816</c:v>
                </c:pt>
                <c:pt idx="6">
                  <c:v>826</c:v>
                </c:pt>
                <c:pt idx="7" formatCode="0">
                  <c:v>870</c:v>
                </c:pt>
                <c:pt idx="8">
                  <c:v>873</c:v>
                </c:pt>
                <c:pt idx="9">
                  <c:v>917</c:v>
                </c:pt>
              </c:numCache>
            </c:numRef>
          </c:val>
          <c:extLst>
            <c:ext xmlns:c16="http://schemas.microsoft.com/office/drawing/2014/chart" uri="{C3380CC4-5D6E-409C-BE32-E72D297353CC}">
              <c16:uniqueId val="{00000002-0A60-4A88-A5D3-57B3C05D1928}"/>
            </c:ext>
          </c:extLst>
        </c:ser>
        <c:ser>
          <c:idx val="3"/>
          <c:order val="3"/>
          <c:tx>
            <c:strRef>
              <c:f>Blad1!$E$1</c:f>
              <c:strCache>
                <c:ptCount val="1"/>
                <c:pt idx="0">
                  <c:v>Specialbostäder</c:v>
                </c:pt>
              </c:strCache>
            </c:strRef>
          </c:tx>
          <c:spPr>
            <a:solidFill>
              <a:srgbClr val="84BD00"/>
            </a:solidFill>
            <a:ln>
              <a:noFill/>
            </a:ln>
            <a:effectLst/>
          </c:spPr>
          <c:invertIfNegative val="0"/>
          <c:cat>
            <c:numRef>
              <c:f>Blad1!$A$2:$A$11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Blad1!$E$2:$E$11</c:f>
              <c:numCache>
                <c:formatCode>General</c:formatCode>
                <c:ptCount val="10"/>
                <c:pt idx="0">
                  <c:v>2651</c:v>
                </c:pt>
                <c:pt idx="1">
                  <c:v>2686</c:v>
                </c:pt>
                <c:pt idx="2">
                  <c:v>2785</c:v>
                </c:pt>
                <c:pt idx="3">
                  <c:v>2925</c:v>
                </c:pt>
                <c:pt idx="4">
                  <c:v>3039</c:v>
                </c:pt>
                <c:pt idx="5">
                  <c:v>3083</c:v>
                </c:pt>
                <c:pt idx="6">
                  <c:v>3275</c:v>
                </c:pt>
                <c:pt idx="7" formatCode="0">
                  <c:v>3229</c:v>
                </c:pt>
                <c:pt idx="8">
                  <c:v>3291</c:v>
                </c:pt>
                <c:pt idx="9">
                  <c:v>3292</c:v>
                </c:pt>
              </c:numCache>
            </c:numRef>
          </c:val>
          <c:extLst>
            <c:ext xmlns:c16="http://schemas.microsoft.com/office/drawing/2014/chart" uri="{C3380CC4-5D6E-409C-BE32-E72D297353CC}">
              <c16:uniqueId val="{00000003-0A60-4A88-A5D3-57B3C05D1928}"/>
            </c:ext>
          </c:extLst>
        </c:ser>
        <c:dLbls>
          <c:showLegendKey val="0"/>
          <c:showVal val="0"/>
          <c:showCatName val="0"/>
          <c:showSerName val="0"/>
          <c:showPercent val="0"/>
          <c:showBubbleSize val="0"/>
        </c:dLbls>
        <c:gapWidth val="150"/>
        <c:overlap val="100"/>
        <c:axId val="434059456"/>
        <c:axId val="434059848"/>
      </c:barChart>
      <c:catAx>
        <c:axId val="4340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9848"/>
        <c:crosses val="autoZero"/>
        <c:auto val="1"/>
        <c:lblAlgn val="ctr"/>
        <c:lblOffset val="100"/>
        <c:noMultiLvlLbl val="0"/>
      </c:catAx>
      <c:valAx>
        <c:axId val="434059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9456"/>
        <c:crosses val="autoZero"/>
        <c:crossBetween val="between"/>
      </c:valAx>
      <c:spPr>
        <a:noFill/>
        <a:ln>
          <a:noFill/>
        </a:ln>
        <a:effectLst/>
      </c:spPr>
    </c:plotArea>
    <c:legend>
      <c:legendPos val="r"/>
      <c:layout>
        <c:manualLayout>
          <c:xMode val="edge"/>
          <c:yMode val="edge"/>
          <c:x val="0.81163030172359363"/>
          <c:y val="0.25430417971947056"/>
          <c:w val="0.18752823024134382"/>
          <c:h val="0.309489571868032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12667306181046E-2"/>
          <c:y val="0.15771060875455084"/>
          <c:w val="0.90990586934702944"/>
          <c:h val="0.70869397717330784"/>
        </c:manualLayout>
      </c:layout>
      <c:barChart>
        <c:barDir val="col"/>
        <c:grouping val="stacked"/>
        <c:varyColors val="0"/>
        <c:ser>
          <c:idx val="0"/>
          <c:order val="0"/>
          <c:tx>
            <c:strRef>
              <c:f>'Nybyggda bostäder'!$C$7</c:f>
              <c:strCache>
                <c:ptCount val="1"/>
                <c:pt idx="0">
                  <c:v>Småhus</c:v>
                </c:pt>
              </c:strCache>
            </c:strRef>
          </c:tx>
          <c:invertIfNegative val="0"/>
          <c:cat>
            <c:numRef>
              <c:f>'Nybyggda bostäder'!$A$8:$A$69</c:f>
              <c:numCache>
                <c:formatCode>General</c:formatCode>
                <c:ptCount val="6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numCache>
            </c:numRef>
          </c:cat>
          <c:val>
            <c:numRef>
              <c:f>'Nybyggda bostäder'!$C$8:$C$69</c:f>
              <c:numCache>
                <c:formatCode>#,##0</c:formatCode>
                <c:ptCount val="62"/>
                <c:pt idx="0">
                  <c:v>351</c:v>
                </c:pt>
                <c:pt idx="1">
                  <c:v>246</c:v>
                </c:pt>
                <c:pt idx="2">
                  <c:v>210</c:v>
                </c:pt>
                <c:pt idx="3">
                  <c:v>249</c:v>
                </c:pt>
                <c:pt idx="4">
                  <c:v>299</c:v>
                </c:pt>
                <c:pt idx="5">
                  <c:v>264</c:v>
                </c:pt>
                <c:pt idx="6">
                  <c:v>442</c:v>
                </c:pt>
                <c:pt idx="7">
                  <c:v>303</c:v>
                </c:pt>
                <c:pt idx="8">
                  <c:v>549</c:v>
                </c:pt>
                <c:pt idx="9">
                  <c:v>398</c:v>
                </c:pt>
                <c:pt idx="10">
                  <c:v>463</c:v>
                </c:pt>
                <c:pt idx="11">
                  <c:v>528</c:v>
                </c:pt>
                <c:pt idx="12">
                  <c:v>663</c:v>
                </c:pt>
                <c:pt idx="13">
                  <c:v>333</c:v>
                </c:pt>
                <c:pt idx="14">
                  <c:v>716</c:v>
                </c:pt>
                <c:pt idx="15">
                  <c:v>625</c:v>
                </c:pt>
                <c:pt idx="16">
                  <c:v>500</c:v>
                </c:pt>
                <c:pt idx="17">
                  <c:v>377</c:v>
                </c:pt>
                <c:pt idx="18">
                  <c:v>382</c:v>
                </c:pt>
                <c:pt idx="19">
                  <c:v>414</c:v>
                </c:pt>
                <c:pt idx="20">
                  <c:v>400</c:v>
                </c:pt>
                <c:pt idx="21">
                  <c:v>395</c:v>
                </c:pt>
                <c:pt idx="22">
                  <c:v>203</c:v>
                </c:pt>
                <c:pt idx="23">
                  <c:v>200</c:v>
                </c:pt>
                <c:pt idx="24">
                  <c:v>210</c:v>
                </c:pt>
                <c:pt idx="25">
                  <c:v>268</c:v>
                </c:pt>
                <c:pt idx="26">
                  <c:v>154</c:v>
                </c:pt>
                <c:pt idx="27">
                  <c:v>287</c:v>
                </c:pt>
                <c:pt idx="28">
                  <c:v>295</c:v>
                </c:pt>
                <c:pt idx="29">
                  <c:v>246</c:v>
                </c:pt>
                <c:pt idx="30">
                  <c:v>372</c:v>
                </c:pt>
                <c:pt idx="31">
                  <c:v>207</c:v>
                </c:pt>
                <c:pt idx="32">
                  <c:v>60</c:v>
                </c:pt>
                <c:pt idx="33">
                  <c:v>38</c:v>
                </c:pt>
                <c:pt idx="34">
                  <c:v>18</c:v>
                </c:pt>
                <c:pt idx="35">
                  <c:v>25</c:v>
                </c:pt>
                <c:pt idx="36">
                  <c:v>32</c:v>
                </c:pt>
                <c:pt idx="37">
                  <c:v>42</c:v>
                </c:pt>
                <c:pt idx="38">
                  <c:v>40</c:v>
                </c:pt>
                <c:pt idx="39">
                  <c:v>44</c:v>
                </c:pt>
                <c:pt idx="40">
                  <c:v>146</c:v>
                </c:pt>
                <c:pt idx="41">
                  <c:v>66</c:v>
                </c:pt>
                <c:pt idx="42">
                  <c:v>103</c:v>
                </c:pt>
                <c:pt idx="43">
                  <c:v>97</c:v>
                </c:pt>
                <c:pt idx="44">
                  <c:v>109</c:v>
                </c:pt>
                <c:pt idx="45">
                  <c:v>195</c:v>
                </c:pt>
                <c:pt idx="46">
                  <c:v>194</c:v>
                </c:pt>
                <c:pt idx="47">
                  <c:v>133</c:v>
                </c:pt>
                <c:pt idx="48">
                  <c:v>54</c:v>
                </c:pt>
                <c:pt idx="49">
                  <c:v>165</c:v>
                </c:pt>
                <c:pt idx="50">
                  <c:v>59</c:v>
                </c:pt>
                <c:pt idx="51">
                  <c:v>141</c:v>
                </c:pt>
                <c:pt idx="52">
                  <c:v>78</c:v>
                </c:pt>
                <c:pt idx="53">
                  <c:v>108</c:v>
                </c:pt>
                <c:pt idx="54">
                  <c:v>143</c:v>
                </c:pt>
                <c:pt idx="55">
                  <c:v>141</c:v>
                </c:pt>
                <c:pt idx="56">
                  <c:v>99</c:v>
                </c:pt>
                <c:pt idx="57">
                  <c:v>187</c:v>
                </c:pt>
                <c:pt idx="58" formatCode="General">
                  <c:v>153</c:v>
                </c:pt>
                <c:pt idx="59">
                  <c:v>101</c:v>
                </c:pt>
                <c:pt idx="60">
                  <c:v>141</c:v>
                </c:pt>
                <c:pt idx="61">
                  <c:v>278</c:v>
                </c:pt>
              </c:numCache>
            </c:numRef>
          </c:val>
          <c:extLst>
            <c:ext xmlns:c16="http://schemas.microsoft.com/office/drawing/2014/chart" uri="{C3380CC4-5D6E-409C-BE32-E72D297353CC}">
              <c16:uniqueId val="{00000000-7F77-4736-8301-BD5A6EBF432B}"/>
            </c:ext>
          </c:extLst>
        </c:ser>
        <c:ser>
          <c:idx val="1"/>
          <c:order val="1"/>
          <c:tx>
            <c:strRef>
              <c:f>'Nybyggda bostäder'!$D$7</c:f>
              <c:strCache>
                <c:ptCount val="1"/>
                <c:pt idx="0">
                  <c:v>Flerbostadshus inkl. specialbostäder</c:v>
                </c:pt>
              </c:strCache>
            </c:strRef>
          </c:tx>
          <c:invertIfNegative val="0"/>
          <c:cat>
            <c:numRef>
              <c:f>'Nybyggda bostäder'!$A$8:$A$69</c:f>
              <c:numCache>
                <c:formatCode>General</c:formatCode>
                <c:ptCount val="6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numCache>
            </c:numRef>
          </c:cat>
          <c:val>
            <c:numRef>
              <c:f>'Nybyggda bostäder'!$D$8:$D$69</c:f>
              <c:numCache>
                <c:formatCode>#,##0</c:formatCode>
                <c:ptCount val="62"/>
                <c:pt idx="0">
                  <c:v>960</c:v>
                </c:pt>
                <c:pt idx="1">
                  <c:v>1028</c:v>
                </c:pt>
                <c:pt idx="2">
                  <c:v>1261</c:v>
                </c:pt>
                <c:pt idx="3">
                  <c:v>1139</c:v>
                </c:pt>
                <c:pt idx="4">
                  <c:v>1250</c:v>
                </c:pt>
                <c:pt idx="5">
                  <c:v>1272</c:v>
                </c:pt>
                <c:pt idx="6">
                  <c:v>1225</c:v>
                </c:pt>
                <c:pt idx="7">
                  <c:v>1972</c:v>
                </c:pt>
                <c:pt idx="8">
                  <c:v>1490</c:v>
                </c:pt>
                <c:pt idx="9">
                  <c:v>1469</c:v>
                </c:pt>
                <c:pt idx="10">
                  <c:v>1320</c:v>
                </c:pt>
                <c:pt idx="11">
                  <c:v>656</c:v>
                </c:pt>
                <c:pt idx="12">
                  <c:v>568</c:v>
                </c:pt>
                <c:pt idx="13">
                  <c:v>234</c:v>
                </c:pt>
                <c:pt idx="14">
                  <c:v>279</c:v>
                </c:pt>
                <c:pt idx="15">
                  <c:v>115</c:v>
                </c:pt>
                <c:pt idx="16">
                  <c:v>47</c:v>
                </c:pt>
                <c:pt idx="17">
                  <c:v>0</c:v>
                </c:pt>
                <c:pt idx="18">
                  <c:v>251</c:v>
                </c:pt>
                <c:pt idx="19">
                  <c:v>177</c:v>
                </c:pt>
                <c:pt idx="20">
                  <c:v>291</c:v>
                </c:pt>
                <c:pt idx="21">
                  <c:v>99</c:v>
                </c:pt>
                <c:pt idx="22">
                  <c:v>486</c:v>
                </c:pt>
                <c:pt idx="23">
                  <c:v>144</c:v>
                </c:pt>
                <c:pt idx="24">
                  <c:v>478</c:v>
                </c:pt>
                <c:pt idx="25">
                  <c:v>90</c:v>
                </c:pt>
                <c:pt idx="26">
                  <c:v>363</c:v>
                </c:pt>
                <c:pt idx="27">
                  <c:v>149</c:v>
                </c:pt>
                <c:pt idx="28">
                  <c:v>382</c:v>
                </c:pt>
                <c:pt idx="29">
                  <c:v>296</c:v>
                </c:pt>
                <c:pt idx="30">
                  <c:v>373</c:v>
                </c:pt>
                <c:pt idx="31">
                  <c:v>351</c:v>
                </c:pt>
                <c:pt idx="32">
                  <c:v>211</c:v>
                </c:pt>
                <c:pt idx="33">
                  <c:v>54</c:v>
                </c:pt>
                <c:pt idx="34">
                  <c:v>30</c:v>
                </c:pt>
                <c:pt idx="35">
                  <c:v>30</c:v>
                </c:pt>
                <c:pt idx="36">
                  <c:v>83</c:v>
                </c:pt>
                <c:pt idx="37">
                  <c:v>95</c:v>
                </c:pt>
                <c:pt idx="38">
                  <c:v>164</c:v>
                </c:pt>
                <c:pt idx="39">
                  <c:v>89</c:v>
                </c:pt>
                <c:pt idx="40">
                  <c:v>38</c:v>
                </c:pt>
                <c:pt idx="41">
                  <c:v>79</c:v>
                </c:pt>
                <c:pt idx="42">
                  <c:v>191</c:v>
                </c:pt>
                <c:pt idx="43">
                  <c:v>5</c:v>
                </c:pt>
                <c:pt idx="44">
                  <c:v>90</c:v>
                </c:pt>
                <c:pt idx="45">
                  <c:v>10</c:v>
                </c:pt>
                <c:pt idx="46">
                  <c:v>144</c:v>
                </c:pt>
                <c:pt idx="47">
                  <c:v>101</c:v>
                </c:pt>
                <c:pt idx="48">
                  <c:v>60</c:v>
                </c:pt>
                <c:pt idx="49">
                  <c:v>0</c:v>
                </c:pt>
                <c:pt idx="50">
                  <c:v>10</c:v>
                </c:pt>
                <c:pt idx="51">
                  <c:v>0</c:v>
                </c:pt>
                <c:pt idx="52">
                  <c:v>62</c:v>
                </c:pt>
                <c:pt idx="53">
                  <c:v>41</c:v>
                </c:pt>
                <c:pt idx="54">
                  <c:v>854</c:v>
                </c:pt>
                <c:pt idx="55">
                  <c:v>780</c:v>
                </c:pt>
                <c:pt idx="56">
                  <c:v>342</c:v>
                </c:pt>
                <c:pt idx="57">
                  <c:v>667</c:v>
                </c:pt>
                <c:pt idx="58" formatCode="General">
                  <c:v>749</c:v>
                </c:pt>
                <c:pt idx="59">
                  <c:v>156</c:v>
                </c:pt>
                <c:pt idx="60">
                  <c:v>620</c:v>
                </c:pt>
                <c:pt idx="61">
                  <c:v>442</c:v>
                </c:pt>
              </c:numCache>
            </c:numRef>
          </c:val>
          <c:extLst>
            <c:ext xmlns:c16="http://schemas.microsoft.com/office/drawing/2014/chart" uri="{C3380CC4-5D6E-409C-BE32-E72D297353CC}">
              <c16:uniqueId val="{00000001-7F77-4736-8301-BD5A6EBF432B}"/>
            </c:ext>
          </c:extLst>
        </c:ser>
        <c:dLbls>
          <c:showLegendKey val="0"/>
          <c:showVal val="0"/>
          <c:showCatName val="0"/>
          <c:showSerName val="0"/>
          <c:showPercent val="0"/>
          <c:showBubbleSize val="0"/>
        </c:dLbls>
        <c:gapWidth val="150"/>
        <c:overlap val="100"/>
        <c:axId val="424470048"/>
        <c:axId val="424470440"/>
      </c:barChart>
      <c:catAx>
        <c:axId val="424470048"/>
        <c:scaling>
          <c:orientation val="minMax"/>
        </c:scaling>
        <c:delete val="0"/>
        <c:axPos val="b"/>
        <c:numFmt formatCode="General" sourceLinked="1"/>
        <c:majorTickMark val="out"/>
        <c:minorTickMark val="none"/>
        <c:tickLblPos val="nextTo"/>
        <c:txPr>
          <a:bodyPr rot="-3300000"/>
          <a:lstStyle/>
          <a:p>
            <a:pPr>
              <a:defRPr sz="1000"/>
            </a:pPr>
            <a:endParaRPr lang="sv-SE"/>
          </a:p>
        </c:txPr>
        <c:crossAx val="424470440"/>
        <c:crosses val="autoZero"/>
        <c:auto val="1"/>
        <c:lblAlgn val="ctr"/>
        <c:lblOffset val="100"/>
        <c:noMultiLvlLbl val="0"/>
      </c:catAx>
      <c:valAx>
        <c:axId val="424470440"/>
        <c:scaling>
          <c:orientation val="minMax"/>
        </c:scaling>
        <c:delete val="0"/>
        <c:axPos val="l"/>
        <c:majorGridlines>
          <c:spPr>
            <a:ln>
              <a:solidFill>
                <a:srgbClr val="FFFFFF">
                  <a:lumMod val="75000"/>
                </a:srgbClr>
              </a:solidFill>
            </a:ln>
          </c:spPr>
        </c:majorGridlines>
        <c:title>
          <c:tx>
            <c:rich>
              <a:bodyPr rot="0" vert="horz"/>
              <a:lstStyle/>
              <a:p>
                <a:pPr>
                  <a:defRPr sz="1050"/>
                </a:pPr>
                <a:r>
                  <a:rPr lang="sv-SE" sz="1050"/>
                  <a:t>Antal</a:t>
                </a:r>
              </a:p>
            </c:rich>
          </c:tx>
          <c:layout>
            <c:manualLayout>
              <c:xMode val="edge"/>
              <c:yMode val="edge"/>
              <c:x val="2.3921933467171901E-2"/>
              <c:y val="9.4073885925549633E-2"/>
            </c:manualLayout>
          </c:layout>
          <c:overlay val="0"/>
        </c:title>
        <c:numFmt formatCode="#,##0" sourceLinked="1"/>
        <c:majorTickMark val="out"/>
        <c:minorTickMark val="none"/>
        <c:tickLblPos val="nextTo"/>
        <c:spPr>
          <a:ln>
            <a:noFill/>
          </a:ln>
        </c:spPr>
        <c:txPr>
          <a:bodyPr/>
          <a:lstStyle/>
          <a:p>
            <a:pPr>
              <a:defRPr sz="900"/>
            </a:pPr>
            <a:endParaRPr lang="sv-SE"/>
          </a:p>
        </c:txPr>
        <c:crossAx val="424470048"/>
        <c:crosses val="autoZero"/>
        <c:crossBetween val="between"/>
      </c:valAx>
      <c:spPr>
        <a:ln>
          <a:noFill/>
        </a:ln>
      </c:spPr>
    </c:plotArea>
    <c:legend>
      <c:legendPos val="r"/>
      <c:legendEntry>
        <c:idx val="0"/>
        <c:txPr>
          <a:bodyPr/>
          <a:lstStyle/>
          <a:p>
            <a:pPr>
              <a:defRPr sz="1400" b="0"/>
            </a:pPr>
            <a:endParaRPr lang="sv-SE"/>
          </a:p>
        </c:txPr>
      </c:legendEntry>
      <c:layout>
        <c:manualLayout>
          <c:xMode val="edge"/>
          <c:yMode val="edge"/>
          <c:x val="0.29483530481832987"/>
          <c:y val="1.4088339503022372E-2"/>
          <c:w val="0.42699531021864889"/>
          <c:h val="0.20330245816047188"/>
        </c:manualLayout>
      </c:layout>
      <c:overlay val="0"/>
      <c:txPr>
        <a:bodyPr/>
        <a:lstStyle/>
        <a:p>
          <a:pPr>
            <a:defRPr sz="1400" b="0"/>
          </a:pPr>
          <a:endParaRPr lang="sv-SE"/>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025115115113294E-2"/>
          <c:y val="0.10145212138523467"/>
          <c:w val="0.80044503354533825"/>
          <c:h val="0.79324692807760866"/>
        </c:manualLayout>
      </c:layout>
      <c:lineChart>
        <c:grouping val="standard"/>
        <c:varyColors val="0"/>
        <c:ser>
          <c:idx val="0"/>
          <c:order val="0"/>
          <c:tx>
            <c:strRef>
              <c:f>Blad1!$B$1</c:f>
              <c:strCache>
                <c:ptCount val="1"/>
                <c:pt idx="0">
                  <c:v>Inflyttning</c:v>
                </c:pt>
              </c:strCache>
            </c:strRef>
          </c:tx>
          <c:spPr>
            <a:ln w="38100" cap="rnd">
              <a:solidFill>
                <a:schemeClr val="accent4"/>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Blad1!$B$2:$B$57</c:f>
              <c:numCache>
                <c:formatCode>General</c:formatCode>
                <c:ptCount val="56"/>
                <c:pt idx="0">
                  <c:v>4585</c:v>
                </c:pt>
                <c:pt idx="1">
                  <c:v>5768</c:v>
                </c:pt>
                <c:pt idx="2">
                  <c:v>5959</c:v>
                </c:pt>
                <c:pt idx="3">
                  <c:v>4937</c:v>
                </c:pt>
                <c:pt idx="4">
                  <c:v>3960</c:v>
                </c:pt>
                <c:pt idx="5">
                  <c:v>4070</c:v>
                </c:pt>
                <c:pt idx="6">
                  <c:v>3605</c:v>
                </c:pt>
                <c:pt idx="7">
                  <c:v>4262</c:v>
                </c:pt>
                <c:pt idx="8">
                  <c:v>4587</c:v>
                </c:pt>
                <c:pt idx="9">
                  <c:v>4098</c:v>
                </c:pt>
                <c:pt idx="10">
                  <c:v>3060</c:v>
                </c:pt>
                <c:pt idx="11">
                  <c:v>3342</c:v>
                </c:pt>
                <c:pt idx="12">
                  <c:v>3262</c:v>
                </c:pt>
                <c:pt idx="13">
                  <c:v>2820</c:v>
                </c:pt>
                <c:pt idx="14">
                  <c:v>2819</c:v>
                </c:pt>
                <c:pt idx="15">
                  <c:v>2893</c:v>
                </c:pt>
                <c:pt idx="16">
                  <c:v>3321</c:v>
                </c:pt>
                <c:pt idx="17">
                  <c:v>3509</c:v>
                </c:pt>
                <c:pt idx="18">
                  <c:v>3517</c:v>
                </c:pt>
                <c:pt idx="19">
                  <c:v>3460</c:v>
                </c:pt>
                <c:pt idx="20">
                  <c:v>3691</c:v>
                </c:pt>
                <c:pt idx="21">
                  <c:v>3798</c:v>
                </c:pt>
                <c:pt idx="22">
                  <c:v>3542</c:v>
                </c:pt>
                <c:pt idx="23">
                  <c:v>3423</c:v>
                </c:pt>
                <c:pt idx="24">
                  <c:v>2956</c:v>
                </c:pt>
                <c:pt idx="25">
                  <c:v>3728</c:v>
                </c:pt>
                <c:pt idx="26">
                  <c:v>5910</c:v>
                </c:pt>
                <c:pt idx="27">
                  <c:v>4217</c:v>
                </c:pt>
                <c:pt idx="28">
                  <c:v>3713</c:v>
                </c:pt>
                <c:pt idx="29">
                  <c:v>3976</c:v>
                </c:pt>
                <c:pt idx="30">
                  <c:v>4066</c:v>
                </c:pt>
                <c:pt idx="31">
                  <c:v>4297</c:v>
                </c:pt>
                <c:pt idx="32">
                  <c:v>4604</c:v>
                </c:pt>
                <c:pt idx="33">
                  <c:v>4870</c:v>
                </c:pt>
                <c:pt idx="34">
                  <c:v>4760</c:v>
                </c:pt>
                <c:pt idx="35">
                  <c:v>4789</c:v>
                </c:pt>
                <c:pt idx="36">
                  <c:v>4687</c:v>
                </c:pt>
                <c:pt idx="37">
                  <c:v>4770</c:v>
                </c:pt>
                <c:pt idx="38">
                  <c:v>5342</c:v>
                </c:pt>
                <c:pt idx="39">
                  <c:v>5752</c:v>
                </c:pt>
                <c:pt idx="40">
                  <c:v>6008</c:v>
                </c:pt>
                <c:pt idx="41">
                  <c:v>5649</c:v>
                </c:pt>
                <c:pt idx="42">
                  <c:v>5374</c:v>
                </c:pt>
                <c:pt idx="43">
                  <c:v>5588</c:v>
                </c:pt>
                <c:pt idx="44">
                  <c:v>6175</c:v>
                </c:pt>
                <c:pt idx="45">
                  <c:v>6236</c:v>
                </c:pt>
                <c:pt idx="46">
                  <c:v>6424</c:v>
                </c:pt>
                <c:pt idx="47">
                  <c:v>6718</c:v>
                </c:pt>
                <c:pt idx="48">
                  <c:v>7269</c:v>
                </c:pt>
                <c:pt idx="49" formatCode="#,##0">
                  <c:v>6803</c:v>
                </c:pt>
                <c:pt idx="50" formatCode="#,##0">
                  <c:v>6203</c:v>
                </c:pt>
                <c:pt idx="51" formatCode="#,##0">
                  <c:v>6432</c:v>
                </c:pt>
                <c:pt idx="52" formatCode="0">
                  <c:v>6246</c:v>
                </c:pt>
                <c:pt idx="53" formatCode="#,##0">
                  <c:v>6540</c:v>
                </c:pt>
                <c:pt idx="54" formatCode="#,##0">
                  <c:v>6630</c:v>
                </c:pt>
                <c:pt idx="55">
                  <c:v>6172</c:v>
                </c:pt>
              </c:numCache>
            </c:numRef>
          </c:val>
          <c:smooth val="0"/>
          <c:extLst>
            <c:ext xmlns:c16="http://schemas.microsoft.com/office/drawing/2014/chart" uri="{C3380CC4-5D6E-409C-BE32-E72D297353CC}">
              <c16:uniqueId val="{00000000-F60F-4CE4-998D-0F5D3F9A7FE5}"/>
            </c:ext>
          </c:extLst>
        </c:ser>
        <c:ser>
          <c:idx val="1"/>
          <c:order val="1"/>
          <c:tx>
            <c:strRef>
              <c:f>Blad1!$C$1</c:f>
              <c:strCache>
                <c:ptCount val="1"/>
                <c:pt idx="0">
                  <c:v>Utflyttning</c:v>
                </c:pt>
              </c:strCache>
            </c:strRef>
          </c:tx>
          <c:spPr>
            <a:ln w="38100" cap="rnd">
              <a:solidFill>
                <a:schemeClr val="bg2"/>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Blad1!$C$2:$C$57</c:f>
              <c:numCache>
                <c:formatCode>General</c:formatCode>
                <c:ptCount val="56"/>
                <c:pt idx="0">
                  <c:v>4204</c:v>
                </c:pt>
                <c:pt idx="1">
                  <c:v>4617</c:v>
                </c:pt>
                <c:pt idx="2">
                  <c:v>4523</c:v>
                </c:pt>
                <c:pt idx="3">
                  <c:v>4887</c:v>
                </c:pt>
                <c:pt idx="4">
                  <c:v>4627</c:v>
                </c:pt>
                <c:pt idx="5">
                  <c:v>4807</c:v>
                </c:pt>
                <c:pt idx="6">
                  <c:v>4785</c:v>
                </c:pt>
                <c:pt idx="7">
                  <c:v>4593</c:v>
                </c:pt>
                <c:pt idx="8">
                  <c:v>3803</c:v>
                </c:pt>
                <c:pt idx="9">
                  <c:v>3497</c:v>
                </c:pt>
                <c:pt idx="10">
                  <c:v>3431</c:v>
                </c:pt>
                <c:pt idx="11">
                  <c:v>3544</c:v>
                </c:pt>
                <c:pt idx="12">
                  <c:v>3921</c:v>
                </c:pt>
                <c:pt idx="13">
                  <c:v>3303</c:v>
                </c:pt>
                <c:pt idx="14">
                  <c:v>2997</c:v>
                </c:pt>
                <c:pt idx="15">
                  <c:v>2948</c:v>
                </c:pt>
                <c:pt idx="16">
                  <c:v>2783</c:v>
                </c:pt>
                <c:pt idx="17">
                  <c:v>3211</c:v>
                </c:pt>
                <c:pt idx="18">
                  <c:v>3367</c:v>
                </c:pt>
                <c:pt idx="19">
                  <c:v>3396</c:v>
                </c:pt>
                <c:pt idx="20">
                  <c:v>3413</c:v>
                </c:pt>
                <c:pt idx="21">
                  <c:v>3472</c:v>
                </c:pt>
                <c:pt idx="22">
                  <c:v>3345</c:v>
                </c:pt>
                <c:pt idx="23">
                  <c:v>3393</c:v>
                </c:pt>
                <c:pt idx="24">
                  <c:v>3122</c:v>
                </c:pt>
                <c:pt idx="25">
                  <c:v>3647</c:v>
                </c:pt>
                <c:pt idx="26">
                  <c:v>3824</c:v>
                </c:pt>
                <c:pt idx="27">
                  <c:v>3815</c:v>
                </c:pt>
                <c:pt idx="28">
                  <c:v>3844</c:v>
                </c:pt>
                <c:pt idx="29">
                  <c:v>4415</c:v>
                </c:pt>
                <c:pt idx="30">
                  <c:v>4576</c:v>
                </c:pt>
                <c:pt idx="31">
                  <c:v>4318</c:v>
                </c:pt>
                <c:pt idx="32">
                  <c:v>4401</c:v>
                </c:pt>
                <c:pt idx="33">
                  <c:v>4004</c:v>
                </c:pt>
                <c:pt idx="34">
                  <c:v>4237</c:v>
                </c:pt>
                <c:pt idx="35">
                  <c:v>4123</c:v>
                </c:pt>
                <c:pt idx="36">
                  <c:v>4323</c:v>
                </c:pt>
                <c:pt idx="37">
                  <c:v>4595</c:v>
                </c:pt>
                <c:pt idx="38">
                  <c:v>4631</c:v>
                </c:pt>
                <c:pt idx="39">
                  <c:v>4705</c:v>
                </c:pt>
                <c:pt idx="40">
                  <c:v>4866</c:v>
                </c:pt>
                <c:pt idx="41">
                  <c:v>4720</c:v>
                </c:pt>
                <c:pt idx="42">
                  <c:v>4977</c:v>
                </c:pt>
                <c:pt idx="43">
                  <c:v>5261</c:v>
                </c:pt>
                <c:pt idx="44">
                  <c:v>5077</c:v>
                </c:pt>
                <c:pt idx="45">
                  <c:v>5049</c:v>
                </c:pt>
                <c:pt idx="46">
                  <c:v>5288</c:v>
                </c:pt>
                <c:pt idx="47">
                  <c:v>5447</c:v>
                </c:pt>
                <c:pt idx="48">
                  <c:v>5406</c:v>
                </c:pt>
                <c:pt idx="49">
                  <c:v>5609</c:v>
                </c:pt>
                <c:pt idx="50">
                  <c:v>5744</c:v>
                </c:pt>
                <c:pt idx="51">
                  <c:v>5374</c:v>
                </c:pt>
                <c:pt idx="52" formatCode="0">
                  <c:v>6130</c:v>
                </c:pt>
                <c:pt idx="53" formatCode="#,##0">
                  <c:v>5957</c:v>
                </c:pt>
                <c:pt idx="54">
                  <c:v>6154</c:v>
                </c:pt>
                <c:pt idx="55">
                  <c:v>6225</c:v>
                </c:pt>
              </c:numCache>
            </c:numRef>
          </c:val>
          <c:smooth val="0"/>
          <c:extLst>
            <c:ext xmlns:c16="http://schemas.microsoft.com/office/drawing/2014/chart" uri="{C3380CC4-5D6E-409C-BE32-E72D297353CC}">
              <c16:uniqueId val="{00000001-F60F-4CE4-998D-0F5D3F9A7FE5}"/>
            </c:ext>
          </c:extLst>
        </c:ser>
        <c:ser>
          <c:idx val="2"/>
          <c:order val="2"/>
          <c:tx>
            <c:strRef>
              <c:f>Blad1!$D$1</c:f>
              <c:strCache>
                <c:ptCount val="1"/>
                <c:pt idx="0">
                  <c:v>Födda</c:v>
                </c:pt>
              </c:strCache>
            </c:strRef>
          </c:tx>
          <c:spPr>
            <a:ln w="38100" cap="rnd">
              <a:solidFill>
                <a:schemeClr val="tx2"/>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Blad1!$D$2:$D$57</c:f>
              <c:numCache>
                <c:formatCode>General</c:formatCode>
                <c:ptCount val="56"/>
                <c:pt idx="0">
                  <c:v>1554</c:v>
                </c:pt>
                <c:pt idx="1">
                  <c:v>1474</c:v>
                </c:pt>
                <c:pt idx="2">
                  <c:v>1645</c:v>
                </c:pt>
                <c:pt idx="3">
                  <c:v>1640</c:v>
                </c:pt>
                <c:pt idx="4">
                  <c:v>1613</c:v>
                </c:pt>
                <c:pt idx="5">
                  <c:v>1645</c:v>
                </c:pt>
                <c:pt idx="6">
                  <c:v>1667</c:v>
                </c:pt>
                <c:pt idx="7">
                  <c:v>1465</c:v>
                </c:pt>
                <c:pt idx="8">
                  <c:v>1408</c:v>
                </c:pt>
                <c:pt idx="9">
                  <c:v>1444</c:v>
                </c:pt>
                <c:pt idx="10">
                  <c:v>1375</c:v>
                </c:pt>
                <c:pt idx="11">
                  <c:v>1344</c:v>
                </c:pt>
                <c:pt idx="12">
                  <c:v>1358</c:v>
                </c:pt>
                <c:pt idx="13">
                  <c:v>1312</c:v>
                </c:pt>
                <c:pt idx="14">
                  <c:v>1217</c:v>
                </c:pt>
                <c:pt idx="15">
                  <c:v>1183</c:v>
                </c:pt>
                <c:pt idx="16">
                  <c:v>1249</c:v>
                </c:pt>
                <c:pt idx="17">
                  <c:v>1291</c:v>
                </c:pt>
                <c:pt idx="18">
                  <c:v>1417</c:v>
                </c:pt>
                <c:pt idx="19">
                  <c:v>1490</c:v>
                </c:pt>
                <c:pt idx="20">
                  <c:v>1545</c:v>
                </c:pt>
                <c:pt idx="21">
                  <c:v>1667</c:v>
                </c:pt>
                <c:pt idx="22">
                  <c:v>1803</c:v>
                </c:pt>
                <c:pt idx="23">
                  <c:v>1668</c:v>
                </c:pt>
                <c:pt idx="24">
                  <c:v>1658</c:v>
                </c:pt>
                <c:pt idx="25">
                  <c:v>1646</c:v>
                </c:pt>
                <c:pt idx="26">
                  <c:v>1583</c:v>
                </c:pt>
                <c:pt idx="27">
                  <c:v>1534</c:v>
                </c:pt>
                <c:pt idx="28">
                  <c:v>1397</c:v>
                </c:pt>
                <c:pt idx="29">
                  <c:v>1315</c:v>
                </c:pt>
                <c:pt idx="30">
                  <c:v>1272</c:v>
                </c:pt>
                <c:pt idx="31">
                  <c:v>1237</c:v>
                </c:pt>
                <c:pt idx="32">
                  <c:v>1216</c:v>
                </c:pt>
                <c:pt idx="33">
                  <c:v>1225</c:v>
                </c:pt>
                <c:pt idx="34">
                  <c:v>1283</c:v>
                </c:pt>
                <c:pt idx="35">
                  <c:v>1318</c:v>
                </c:pt>
                <c:pt idx="36">
                  <c:v>1373</c:v>
                </c:pt>
                <c:pt idx="37">
                  <c:v>1404</c:v>
                </c:pt>
                <c:pt idx="38">
                  <c:v>1423</c:v>
                </c:pt>
                <c:pt idx="39">
                  <c:v>1478</c:v>
                </c:pt>
                <c:pt idx="40">
                  <c:v>1554</c:v>
                </c:pt>
                <c:pt idx="41">
                  <c:v>1637</c:v>
                </c:pt>
                <c:pt idx="42">
                  <c:v>1668</c:v>
                </c:pt>
                <c:pt idx="43">
                  <c:v>1519</c:v>
                </c:pt>
                <c:pt idx="44">
                  <c:v>1687</c:v>
                </c:pt>
                <c:pt idx="45">
                  <c:v>1729</c:v>
                </c:pt>
                <c:pt idx="46">
                  <c:v>1636</c:v>
                </c:pt>
                <c:pt idx="47">
                  <c:v>1688</c:v>
                </c:pt>
                <c:pt idx="48">
                  <c:v>1721</c:v>
                </c:pt>
                <c:pt idx="49">
                  <c:v>1637</c:v>
                </c:pt>
                <c:pt idx="50">
                  <c:v>1606</c:v>
                </c:pt>
                <c:pt idx="51">
                  <c:v>1618</c:v>
                </c:pt>
                <c:pt idx="52" formatCode="0">
                  <c:v>1571</c:v>
                </c:pt>
                <c:pt idx="53" formatCode="#,##0">
                  <c:v>1665</c:v>
                </c:pt>
                <c:pt idx="54">
                  <c:v>1505</c:v>
                </c:pt>
                <c:pt idx="55">
                  <c:v>1399</c:v>
                </c:pt>
              </c:numCache>
            </c:numRef>
          </c:val>
          <c:smooth val="0"/>
          <c:extLst>
            <c:ext xmlns:c16="http://schemas.microsoft.com/office/drawing/2014/chart" uri="{C3380CC4-5D6E-409C-BE32-E72D297353CC}">
              <c16:uniqueId val="{00000002-F60F-4CE4-998D-0F5D3F9A7FE5}"/>
            </c:ext>
          </c:extLst>
        </c:ser>
        <c:ser>
          <c:idx val="3"/>
          <c:order val="3"/>
          <c:tx>
            <c:strRef>
              <c:f>Blad1!$E$1</c:f>
              <c:strCache>
                <c:ptCount val="1"/>
                <c:pt idx="0">
                  <c:v>Avlidna</c:v>
                </c:pt>
              </c:strCache>
            </c:strRef>
          </c:tx>
          <c:spPr>
            <a:ln w="38100" cap="rnd">
              <a:solidFill>
                <a:schemeClr val="tx1">
                  <a:lumMod val="50000"/>
                  <a:lumOff val="50000"/>
                </a:schemeClr>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Blad1!$E$2:$E$57</c:f>
              <c:numCache>
                <c:formatCode>General</c:formatCode>
                <c:ptCount val="56"/>
                <c:pt idx="0">
                  <c:v>1330</c:v>
                </c:pt>
                <c:pt idx="1">
                  <c:v>1420</c:v>
                </c:pt>
                <c:pt idx="2">
                  <c:v>1278</c:v>
                </c:pt>
                <c:pt idx="3">
                  <c:v>1349</c:v>
                </c:pt>
                <c:pt idx="4">
                  <c:v>1324</c:v>
                </c:pt>
                <c:pt idx="5">
                  <c:v>1426</c:v>
                </c:pt>
                <c:pt idx="6">
                  <c:v>1355</c:v>
                </c:pt>
                <c:pt idx="7">
                  <c:v>1429</c:v>
                </c:pt>
                <c:pt idx="8">
                  <c:v>1397</c:v>
                </c:pt>
                <c:pt idx="9">
                  <c:v>1378</c:v>
                </c:pt>
                <c:pt idx="10">
                  <c:v>1403</c:v>
                </c:pt>
                <c:pt idx="11">
                  <c:v>1400</c:v>
                </c:pt>
                <c:pt idx="12">
                  <c:v>1457</c:v>
                </c:pt>
                <c:pt idx="13">
                  <c:v>1443</c:v>
                </c:pt>
                <c:pt idx="14">
                  <c:v>1428</c:v>
                </c:pt>
                <c:pt idx="15">
                  <c:v>1306</c:v>
                </c:pt>
                <c:pt idx="16">
                  <c:v>1395</c:v>
                </c:pt>
                <c:pt idx="17">
                  <c:v>1475</c:v>
                </c:pt>
                <c:pt idx="18">
                  <c:v>1351</c:v>
                </c:pt>
                <c:pt idx="19">
                  <c:v>1339</c:v>
                </c:pt>
                <c:pt idx="20">
                  <c:v>1460</c:v>
                </c:pt>
                <c:pt idx="21">
                  <c:v>1447</c:v>
                </c:pt>
                <c:pt idx="22">
                  <c:v>1395</c:v>
                </c:pt>
                <c:pt idx="23">
                  <c:v>1459</c:v>
                </c:pt>
                <c:pt idx="24">
                  <c:v>1463</c:v>
                </c:pt>
                <c:pt idx="25">
                  <c:v>1493</c:v>
                </c:pt>
                <c:pt idx="26">
                  <c:v>1465</c:v>
                </c:pt>
                <c:pt idx="27">
                  <c:v>1386</c:v>
                </c:pt>
                <c:pt idx="28">
                  <c:v>1531</c:v>
                </c:pt>
                <c:pt idx="29">
                  <c:v>1360</c:v>
                </c:pt>
                <c:pt idx="30">
                  <c:v>1316</c:v>
                </c:pt>
                <c:pt idx="31">
                  <c:v>1417</c:v>
                </c:pt>
                <c:pt idx="32">
                  <c:v>1418</c:v>
                </c:pt>
                <c:pt idx="33">
                  <c:v>1393</c:v>
                </c:pt>
                <c:pt idx="34">
                  <c:v>1389</c:v>
                </c:pt>
                <c:pt idx="35">
                  <c:v>1313</c:v>
                </c:pt>
                <c:pt idx="36">
                  <c:v>1297</c:v>
                </c:pt>
                <c:pt idx="37">
                  <c:v>1340</c:v>
                </c:pt>
                <c:pt idx="38">
                  <c:v>1308</c:v>
                </c:pt>
                <c:pt idx="39">
                  <c:v>1317</c:v>
                </c:pt>
                <c:pt idx="40">
                  <c:v>1321</c:v>
                </c:pt>
                <c:pt idx="41">
                  <c:v>1360</c:v>
                </c:pt>
                <c:pt idx="42">
                  <c:v>1266</c:v>
                </c:pt>
                <c:pt idx="43">
                  <c:v>1281</c:v>
                </c:pt>
                <c:pt idx="44">
                  <c:v>1299</c:v>
                </c:pt>
                <c:pt idx="45">
                  <c:v>1318</c:v>
                </c:pt>
                <c:pt idx="46">
                  <c:v>1238</c:v>
                </c:pt>
                <c:pt idx="47">
                  <c:v>1231</c:v>
                </c:pt>
                <c:pt idx="48">
                  <c:v>1259</c:v>
                </c:pt>
                <c:pt idx="49">
                  <c:v>1330</c:v>
                </c:pt>
                <c:pt idx="50">
                  <c:v>1331</c:v>
                </c:pt>
                <c:pt idx="51">
                  <c:v>1200</c:v>
                </c:pt>
                <c:pt idx="52" formatCode="0">
                  <c:v>1396</c:v>
                </c:pt>
                <c:pt idx="53" formatCode="#,##0">
                  <c:v>1337</c:v>
                </c:pt>
                <c:pt idx="54">
                  <c:v>1349</c:v>
                </c:pt>
                <c:pt idx="55">
                  <c:v>1311</c:v>
                </c:pt>
              </c:numCache>
            </c:numRef>
          </c:val>
          <c:smooth val="0"/>
          <c:extLst>
            <c:ext xmlns:c16="http://schemas.microsoft.com/office/drawing/2014/chart" uri="{C3380CC4-5D6E-409C-BE32-E72D297353CC}">
              <c16:uniqueId val="{00000003-F60F-4CE4-998D-0F5D3F9A7FE5}"/>
            </c:ext>
          </c:extLst>
        </c:ser>
        <c:dLbls>
          <c:showLegendKey val="0"/>
          <c:showVal val="0"/>
          <c:showCatName val="0"/>
          <c:showSerName val="0"/>
          <c:showPercent val="0"/>
          <c:showBubbleSize val="0"/>
        </c:dLbls>
        <c:smooth val="0"/>
        <c:axId val="430833080"/>
        <c:axId val="430833472"/>
      </c:lineChart>
      <c:catAx>
        <c:axId val="43083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sv-SE"/>
          </a:p>
        </c:txPr>
        <c:crossAx val="430833472"/>
        <c:crosses val="autoZero"/>
        <c:auto val="1"/>
        <c:lblAlgn val="ctr"/>
        <c:lblOffset val="100"/>
        <c:noMultiLvlLbl val="0"/>
      </c:catAx>
      <c:valAx>
        <c:axId val="43083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3080"/>
        <c:crosses val="autoZero"/>
        <c:crossBetween val="between"/>
      </c:valAx>
      <c:spPr>
        <a:noFill/>
        <a:ln>
          <a:noFill/>
        </a:ln>
        <a:effectLst/>
      </c:spPr>
    </c:plotArea>
    <c:legend>
      <c:legendPos val="r"/>
      <c:layout>
        <c:manualLayout>
          <c:xMode val="edge"/>
          <c:yMode val="edge"/>
          <c:x val="0.8470963616861793"/>
          <c:y val="0.14247622273022323"/>
          <c:w val="0.14982138074703005"/>
          <c:h val="0.454402167471001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44242419734543E-2"/>
          <c:y val="0.11290782466347142"/>
          <c:w val="0.85029418428949033"/>
          <c:h val="0.78232367214522447"/>
        </c:manualLayout>
      </c:layout>
      <c:barChart>
        <c:barDir val="col"/>
        <c:grouping val="clustered"/>
        <c:varyColors val="0"/>
        <c:ser>
          <c:idx val="0"/>
          <c:order val="0"/>
          <c:tx>
            <c:strRef>
              <c:f>Blad1!$B$1</c:f>
              <c:strCache>
                <c:ptCount val="1"/>
                <c:pt idx="0">
                  <c:v>Totalt</c:v>
                </c:pt>
              </c:strCache>
            </c:strRef>
          </c:tx>
          <c:spPr>
            <a:solidFill>
              <a:srgbClr val="FFC000"/>
            </a:solidFill>
            <a:ln>
              <a:noFill/>
            </a:ln>
            <a:effectLst/>
          </c:spPr>
          <c:invertIfNegative val="0"/>
          <c:cat>
            <c:numRef>
              <c:f>Blad1!$A$2:$A$18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Blad1!$B$2:$B$18</c:f>
              <c:numCache>
                <c:formatCode>General</c:formatCode>
                <c:ptCount val="17"/>
                <c:pt idx="0">
                  <c:v>228</c:v>
                </c:pt>
                <c:pt idx="1">
                  <c:v>289</c:v>
                </c:pt>
                <c:pt idx="2">
                  <c:v>283</c:v>
                </c:pt>
                <c:pt idx="3">
                  <c:v>373</c:v>
                </c:pt>
                <c:pt idx="4">
                  <c:v>298</c:v>
                </c:pt>
                <c:pt idx="5">
                  <c:v>385</c:v>
                </c:pt>
                <c:pt idx="6">
                  <c:v>460</c:v>
                </c:pt>
                <c:pt idx="7">
                  <c:v>870</c:v>
                </c:pt>
                <c:pt idx="8">
                  <c:v>2437</c:v>
                </c:pt>
                <c:pt idx="9" formatCode="#,##0">
                  <c:v>1339</c:v>
                </c:pt>
                <c:pt idx="10">
                  <c:v>619</c:v>
                </c:pt>
                <c:pt idx="11">
                  <c:v>468</c:v>
                </c:pt>
                <c:pt idx="12">
                  <c:v>334</c:v>
                </c:pt>
                <c:pt idx="13">
                  <c:v>232</c:v>
                </c:pt>
                <c:pt idx="14">
                  <c:v>175</c:v>
                </c:pt>
                <c:pt idx="15">
                  <c:v>553</c:v>
                </c:pt>
                <c:pt idx="16">
                  <c:v>507</c:v>
                </c:pt>
              </c:numCache>
            </c:numRef>
          </c:val>
          <c:extLst>
            <c:ext xmlns:c16="http://schemas.microsoft.com/office/drawing/2014/chart" uri="{C3380CC4-5D6E-409C-BE32-E72D297353CC}">
              <c16:uniqueId val="{00000000-F796-4387-909A-16F51C6BA238}"/>
            </c:ext>
          </c:extLst>
        </c:ser>
        <c:dLbls>
          <c:showLegendKey val="0"/>
          <c:showVal val="0"/>
          <c:showCatName val="0"/>
          <c:showSerName val="0"/>
          <c:showPercent val="0"/>
          <c:showBubbleSize val="0"/>
        </c:dLbls>
        <c:gapWidth val="150"/>
        <c:axId val="430834256"/>
        <c:axId val="430834648"/>
      </c:barChart>
      <c:catAx>
        <c:axId val="4308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4648"/>
        <c:crosses val="autoZero"/>
        <c:auto val="1"/>
        <c:lblAlgn val="ctr"/>
        <c:lblOffset val="100"/>
        <c:noMultiLvlLbl val="0"/>
      </c:catAx>
      <c:valAx>
        <c:axId val="430834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dirty="0">
                    <a:solidFill>
                      <a:schemeClr val="tx1"/>
                    </a:solidFill>
                  </a:rPr>
                  <a:t>Antal personer</a:t>
                </a:r>
              </a:p>
            </c:rich>
          </c:tx>
          <c:layout>
            <c:manualLayout>
              <c:xMode val="edge"/>
              <c:yMode val="edge"/>
              <c:x val="0"/>
              <c:y val="3.8701586850754227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425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b="1"/>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39275817998246E-2"/>
          <c:y val="0.13081447234460286"/>
          <c:w val="0.92131687283736596"/>
          <c:h val="0.74201896229924968"/>
        </c:manualLayout>
      </c:layout>
      <c:barChart>
        <c:barDir val="col"/>
        <c:grouping val="stacked"/>
        <c:varyColors val="0"/>
        <c:ser>
          <c:idx val="0"/>
          <c:order val="0"/>
          <c:tx>
            <c:strRef>
              <c:f>Blad1!$B$1</c:f>
              <c:strCache>
                <c:ptCount val="1"/>
                <c:pt idx="0">
                  <c:v>Personer från ABO</c:v>
                </c:pt>
              </c:strCache>
            </c:strRef>
          </c:tx>
          <c:spPr>
            <a:solidFill>
              <a:srgbClr val="00AFD7"/>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E8A4-4138-9F3A-AC13F98296ED}"/>
              </c:ext>
            </c:extLst>
          </c:dPt>
          <c:dPt>
            <c:idx val="1"/>
            <c:invertIfNegative val="0"/>
            <c:bubble3D val="0"/>
            <c:spPr>
              <a:solidFill>
                <a:schemeClr val="tx1"/>
              </a:solidFill>
              <a:ln>
                <a:noFill/>
              </a:ln>
              <a:effectLst/>
            </c:spPr>
            <c:extLst>
              <c:ext xmlns:c16="http://schemas.microsoft.com/office/drawing/2014/chart" uri="{C3380CC4-5D6E-409C-BE32-E72D297353CC}">
                <c16:uniqueId val="{00000002-E8A4-4138-9F3A-AC13F98296ED}"/>
              </c:ext>
            </c:extLst>
          </c:dPt>
          <c:dPt>
            <c:idx val="2"/>
            <c:invertIfNegative val="0"/>
            <c:bubble3D val="0"/>
            <c:spPr>
              <a:solidFill>
                <a:schemeClr val="tx1"/>
              </a:solidFill>
              <a:ln>
                <a:noFill/>
              </a:ln>
              <a:effectLst/>
            </c:spPr>
            <c:extLst>
              <c:ext xmlns:c16="http://schemas.microsoft.com/office/drawing/2014/chart" uri="{C3380CC4-5D6E-409C-BE32-E72D297353CC}">
                <c16:uniqueId val="{00000003-E8A4-4138-9F3A-AC13F98296ED}"/>
              </c:ext>
            </c:extLst>
          </c:dPt>
          <c:dPt>
            <c:idx val="3"/>
            <c:invertIfNegative val="0"/>
            <c:bubble3D val="0"/>
            <c:spPr>
              <a:solidFill>
                <a:schemeClr val="tx1"/>
              </a:solidFill>
              <a:ln>
                <a:noFill/>
              </a:ln>
              <a:effectLst/>
            </c:spPr>
            <c:extLst>
              <c:ext xmlns:c16="http://schemas.microsoft.com/office/drawing/2014/chart" uri="{C3380CC4-5D6E-409C-BE32-E72D297353CC}">
                <c16:uniqueId val="{00000004-E8A4-4138-9F3A-AC13F98296ED}"/>
              </c:ext>
            </c:extLst>
          </c:dPt>
          <c:dPt>
            <c:idx val="4"/>
            <c:invertIfNegative val="0"/>
            <c:bubble3D val="0"/>
            <c:spPr>
              <a:solidFill>
                <a:schemeClr val="tx1"/>
              </a:solidFill>
              <a:ln>
                <a:noFill/>
              </a:ln>
              <a:effectLst/>
            </c:spPr>
            <c:extLst>
              <c:ext xmlns:c16="http://schemas.microsoft.com/office/drawing/2014/chart" uri="{C3380CC4-5D6E-409C-BE32-E72D297353CC}">
                <c16:uniqueId val="{00000005-E8A4-4138-9F3A-AC13F98296ED}"/>
              </c:ext>
            </c:extLst>
          </c:dPt>
          <c:dPt>
            <c:idx val="5"/>
            <c:invertIfNegative val="0"/>
            <c:bubble3D val="0"/>
            <c:spPr>
              <a:solidFill>
                <a:schemeClr val="tx1"/>
              </a:solidFill>
              <a:ln>
                <a:noFill/>
              </a:ln>
              <a:effectLst/>
            </c:spPr>
            <c:extLst>
              <c:ext xmlns:c16="http://schemas.microsoft.com/office/drawing/2014/chart" uri="{C3380CC4-5D6E-409C-BE32-E72D297353CC}">
                <c16:uniqueId val="{00000006-E8A4-4138-9F3A-AC13F98296ED}"/>
              </c:ext>
            </c:extLst>
          </c:dPt>
          <c:dPt>
            <c:idx val="6"/>
            <c:invertIfNegative val="0"/>
            <c:bubble3D val="0"/>
            <c:spPr>
              <a:solidFill>
                <a:schemeClr val="tx1"/>
              </a:solidFill>
              <a:ln>
                <a:noFill/>
              </a:ln>
              <a:effectLst/>
            </c:spPr>
            <c:extLst>
              <c:ext xmlns:c16="http://schemas.microsoft.com/office/drawing/2014/chart" uri="{C3380CC4-5D6E-409C-BE32-E72D297353CC}">
                <c16:uniqueId val="{00000007-E8A4-4138-9F3A-AC13F98296ED}"/>
              </c:ext>
            </c:extLst>
          </c:dPt>
          <c:dPt>
            <c:idx val="7"/>
            <c:invertIfNegative val="0"/>
            <c:bubble3D val="0"/>
            <c:spPr>
              <a:solidFill>
                <a:schemeClr val="tx1"/>
              </a:solidFill>
              <a:ln>
                <a:noFill/>
              </a:ln>
              <a:effectLst/>
            </c:spPr>
            <c:extLst>
              <c:ext xmlns:c16="http://schemas.microsoft.com/office/drawing/2014/chart" uri="{C3380CC4-5D6E-409C-BE32-E72D297353CC}">
                <c16:uniqueId val="{00000008-E8A4-4138-9F3A-AC13F98296ED}"/>
              </c:ext>
            </c:extLst>
          </c:dPt>
          <c:dPt>
            <c:idx val="8"/>
            <c:invertIfNegative val="0"/>
            <c:bubble3D val="0"/>
            <c:spPr>
              <a:solidFill>
                <a:schemeClr val="tx1"/>
              </a:solidFill>
              <a:ln>
                <a:noFill/>
              </a:ln>
              <a:effectLst/>
            </c:spPr>
            <c:extLst>
              <c:ext xmlns:c16="http://schemas.microsoft.com/office/drawing/2014/chart" uri="{C3380CC4-5D6E-409C-BE32-E72D297353CC}">
                <c16:uniqueId val="{00000009-E8A4-4138-9F3A-AC13F98296ED}"/>
              </c:ext>
            </c:extLst>
          </c:dPt>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Blad1!$B$2:$B$29</c:f>
              <c:numCache>
                <c:formatCode>General</c:formatCode>
                <c:ptCount val="28"/>
                <c:pt idx="0">
                  <c:v>138</c:v>
                </c:pt>
                <c:pt idx="1">
                  <c:v>241</c:v>
                </c:pt>
                <c:pt idx="2">
                  <c:v>168</c:v>
                </c:pt>
                <c:pt idx="3">
                  <c:v>131</c:v>
                </c:pt>
                <c:pt idx="4">
                  <c:v>173</c:v>
                </c:pt>
                <c:pt idx="5">
                  <c:v>142</c:v>
                </c:pt>
                <c:pt idx="6">
                  <c:v>170</c:v>
                </c:pt>
                <c:pt idx="7">
                  <c:v>184</c:v>
                </c:pt>
                <c:pt idx="8">
                  <c:v>49</c:v>
                </c:pt>
                <c:pt idx="9" formatCode="#,##0">
                  <c:v>40</c:v>
                </c:pt>
                <c:pt idx="10" formatCode="#,##0">
                  <c:v>247</c:v>
                </c:pt>
                <c:pt idx="11" formatCode="#,##0">
                  <c:v>56</c:v>
                </c:pt>
                <c:pt idx="12" formatCode="#,##0">
                  <c:v>89</c:v>
                </c:pt>
                <c:pt idx="13" formatCode="#,##0">
                  <c:v>94</c:v>
                </c:pt>
                <c:pt idx="14" formatCode="#,##0">
                  <c:v>47</c:v>
                </c:pt>
                <c:pt idx="15" formatCode="#,##0">
                  <c:v>62</c:v>
                </c:pt>
                <c:pt idx="16" formatCode="#,##0">
                  <c:v>96</c:v>
                </c:pt>
                <c:pt idx="17" formatCode="#,##0">
                  <c:v>108</c:v>
                </c:pt>
                <c:pt idx="18" formatCode="#,##0">
                  <c:v>55</c:v>
                </c:pt>
                <c:pt idx="19" formatCode="#,##0">
                  <c:v>50</c:v>
                </c:pt>
                <c:pt idx="20" formatCode="#,##0">
                  <c:v>183</c:v>
                </c:pt>
                <c:pt idx="21" formatCode="#,##0">
                  <c:v>158</c:v>
                </c:pt>
                <c:pt idx="22" formatCode="#,##0">
                  <c:v>44</c:v>
                </c:pt>
                <c:pt idx="23">
                  <c:v>23</c:v>
                </c:pt>
                <c:pt idx="24">
                  <c:v>8</c:v>
                </c:pt>
                <c:pt idx="25">
                  <c:v>18</c:v>
                </c:pt>
                <c:pt idx="26">
                  <c:v>41</c:v>
                </c:pt>
                <c:pt idx="27">
                  <c:v>24</c:v>
                </c:pt>
              </c:numCache>
            </c:numRef>
          </c:val>
          <c:extLst>
            <c:ext xmlns:c16="http://schemas.microsoft.com/office/drawing/2014/chart" uri="{C3380CC4-5D6E-409C-BE32-E72D297353CC}">
              <c16:uniqueId val="{00000000-4300-4475-8F07-598A277918EA}"/>
            </c:ext>
          </c:extLst>
        </c:ser>
        <c:ser>
          <c:idx val="1"/>
          <c:order val="1"/>
          <c:tx>
            <c:strRef>
              <c:f>Blad1!$C$1</c:f>
              <c:strCache>
                <c:ptCount val="1"/>
                <c:pt idx="0">
                  <c:v>Personer från EBO</c:v>
                </c:pt>
              </c:strCache>
            </c:strRef>
          </c:tx>
          <c:spPr>
            <a:solidFill>
              <a:srgbClr val="FF0000"/>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Blad1!$C$2:$C$29</c:f>
              <c:numCache>
                <c:formatCode>General</c:formatCode>
                <c:ptCount val="28"/>
                <c:pt idx="9" formatCode="#,##0">
                  <c:v>57</c:v>
                </c:pt>
                <c:pt idx="10" formatCode="#,##0">
                  <c:v>291</c:v>
                </c:pt>
                <c:pt idx="11" formatCode="#,##0">
                  <c:v>262</c:v>
                </c:pt>
                <c:pt idx="12" formatCode="#,##0">
                  <c:v>143</c:v>
                </c:pt>
                <c:pt idx="13" formatCode="#,##0">
                  <c:v>146</c:v>
                </c:pt>
                <c:pt idx="14" formatCode="#,##0">
                  <c:v>134</c:v>
                </c:pt>
                <c:pt idx="15" formatCode="#,##0">
                  <c:v>66</c:v>
                </c:pt>
                <c:pt idx="16" formatCode="#,##0">
                  <c:v>222</c:v>
                </c:pt>
                <c:pt idx="17" formatCode="#,##0">
                  <c:v>500</c:v>
                </c:pt>
                <c:pt idx="18" formatCode="#,##0">
                  <c:v>652</c:v>
                </c:pt>
                <c:pt idx="19" formatCode="#,##0">
                  <c:v>517</c:v>
                </c:pt>
                <c:pt idx="20" formatCode="#,##0">
                  <c:v>1005</c:v>
                </c:pt>
                <c:pt idx="21" formatCode="#,##0">
                  <c:v>409</c:v>
                </c:pt>
                <c:pt idx="22" formatCode="#,##0">
                  <c:v>105</c:v>
                </c:pt>
                <c:pt idx="23">
                  <c:v>121</c:v>
                </c:pt>
                <c:pt idx="24">
                  <c:v>50</c:v>
                </c:pt>
                <c:pt idx="25">
                  <c:v>51</c:v>
                </c:pt>
                <c:pt idx="26">
                  <c:v>39</c:v>
                </c:pt>
                <c:pt idx="27">
                  <c:v>42</c:v>
                </c:pt>
              </c:numCache>
            </c:numRef>
          </c:val>
          <c:extLst>
            <c:ext xmlns:c16="http://schemas.microsoft.com/office/drawing/2014/chart" uri="{C3380CC4-5D6E-409C-BE32-E72D297353CC}">
              <c16:uniqueId val="{00000001-4300-4475-8F07-598A277918EA}"/>
            </c:ext>
          </c:extLst>
        </c:ser>
        <c:ser>
          <c:idx val="2"/>
          <c:order val="2"/>
          <c:tx>
            <c:strRef>
              <c:f>Blad1!$D$1</c:f>
              <c:strCache>
                <c:ptCount val="1"/>
                <c:pt idx="0">
                  <c:v>Övriga kategorier inkl kvotflyktingar</c:v>
                </c:pt>
              </c:strCache>
            </c:strRef>
          </c:tx>
          <c:spPr>
            <a:solidFill>
              <a:srgbClr val="FFA616"/>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Blad1!$D$2:$D$29</c:f>
              <c:numCache>
                <c:formatCode>General</c:formatCode>
                <c:ptCount val="28"/>
                <c:pt idx="9" formatCode="#,##0">
                  <c:v>0</c:v>
                </c:pt>
                <c:pt idx="10" formatCode="#,##0">
                  <c:v>3</c:v>
                </c:pt>
                <c:pt idx="11" formatCode="#,##0">
                  <c:v>9</c:v>
                </c:pt>
                <c:pt idx="12" formatCode="#,##0">
                  <c:v>6</c:v>
                </c:pt>
                <c:pt idx="13" formatCode="#,##0">
                  <c:v>23</c:v>
                </c:pt>
                <c:pt idx="14" formatCode="#,##0">
                  <c:v>4</c:v>
                </c:pt>
                <c:pt idx="15" formatCode="#,##0">
                  <c:v>4</c:v>
                </c:pt>
                <c:pt idx="16" formatCode="#,##0">
                  <c:v>11</c:v>
                </c:pt>
                <c:pt idx="17" formatCode="#,##0">
                  <c:v>27</c:v>
                </c:pt>
                <c:pt idx="18" formatCode="#,##0">
                  <c:v>24</c:v>
                </c:pt>
                <c:pt idx="19" formatCode="#,##0">
                  <c:v>9</c:v>
                </c:pt>
                <c:pt idx="20" formatCode="#,##0">
                  <c:v>25</c:v>
                </c:pt>
                <c:pt idx="21" formatCode="#,##0">
                  <c:v>35</c:v>
                </c:pt>
                <c:pt idx="22" formatCode="#,##0">
                  <c:v>49</c:v>
                </c:pt>
                <c:pt idx="23">
                  <c:v>34</c:v>
                </c:pt>
                <c:pt idx="24">
                  <c:v>22</c:v>
                </c:pt>
                <c:pt idx="25">
                  <c:v>46</c:v>
                </c:pt>
                <c:pt idx="26">
                  <c:v>43</c:v>
                </c:pt>
                <c:pt idx="27">
                  <c:v>16</c:v>
                </c:pt>
              </c:numCache>
            </c:numRef>
          </c:val>
          <c:extLst>
            <c:ext xmlns:c16="http://schemas.microsoft.com/office/drawing/2014/chart" uri="{C3380CC4-5D6E-409C-BE32-E72D297353CC}">
              <c16:uniqueId val="{00000002-4300-4475-8F07-598A277918EA}"/>
            </c:ext>
          </c:extLst>
        </c:ser>
        <c:ser>
          <c:idx val="3"/>
          <c:order val="3"/>
          <c:tx>
            <c:strRef>
              <c:f>Blad1!$E$1</c:f>
              <c:strCache>
                <c:ptCount val="1"/>
                <c:pt idx="0">
                  <c:v>Anhöriga</c:v>
                </c:pt>
              </c:strCache>
            </c:strRef>
          </c:tx>
          <c:spPr>
            <a:solidFill>
              <a:srgbClr val="84BD00"/>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Blad1!$E$2:$E$29</c:f>
              <c:numCache>
                <c:formatCode>General</c:formatCode>
                <c:ptCount val="28"/>
                <c:pt idx="9" formatCode="#,##0">
                  <c:v>14</c:v>
                </c:pt>
                <c:pt idx="10" formatCode="#,##0">
                  <c:v>21</c:v>
                </c:pt>
                <c:pt idx="11" formatCode="#,##0">
                  <c:v>180</c:v>
                </c:pt>
                <c:pt idx="12" formatCode="#,##0">
                  <c:v>388</c:v>
                </c:pt>
                <c:pt idx="13" formatCode="#,##0">
                  <c:v>275</c:v>
                </c:pt>
                <c:pt idx="14" formatCode="#,##0">
                  <c:v>37</c:v>
                </c:pt>
                <c:pt idx="15" formatCode="#,##0">
                  <c:v>22</c:v>
                </c:pt>
                <c:pt idx="16" formatCode="#,##0">
                  <c:v>131</c:v>
                </c:pt>
                <c:pt idx="17" formatCode="#,##0">
                  <c:v>304</c:v>
                </c:pt>
                <c:pt idx="18" formatCode="#,##0">
                  <c:v>206</c:v>
                </c:pt>
                <c:pt idx="19" formatCode="#,##0">
                  <c:v>245</c:v>
                </c:pt>
                <c:pt idx="20" formatCode="#,##0">
                  <c:v>192</c:v>
                </c:pt>
                <c:pt idx="21" formatCode="#,##0">
                  <c:v>246</c:v>
                </c:pt>
                <c:pt idx="22" formatCode="#,##0">
                  <c:v>290</c:v>
                </c:pt>
                <c:pt idx="23">
                  <c:v>64</c:v>
                </c:pt>
                <c:pt idx="24">
                  <c:v>37</c:v>
                </c:pt>
                <c:pt idx="25">
                  <c:v>24</c:v>
                </c:pt>
                <c:pt idx="26">
                  <c:v>19</c:v>
                </c:pt>
                <c:pt idx="27">
                  <c:v>19</c:v>
                </c:pt>
              </c:numCache>
            </c:numRef>
          </c:val>
          <c:extLst>
            <c:ext xmlns:c16="http://schemas.microsoft.com/office/drawing/2014/chart" uri="{C3380CC4-5D6E-409C-BE32-E72D297353CC}">
              <c16:uniqueId val="{00000003-4300-4475-8F07-598A277918EA}"/>
            </c:ext>
          </c:extLst>
        </c:ser>
        <c:dLbls>
          <c:showLegendKey val="0"/>
          <c:showVal val="0"/>
          <c:showCatName val="0"/>
          <c:showSerName val="0"/>
          <c:showPercent val="0"/>
          <c:showBubbleSize val="0"/>
        </c:dLbls>
        <c:gapWidth val="150"/>
        <c:overlap val="100"/>
        <c:axId val="424074304"/>
        <c:axId val="424071560"/>
      </c:barChart>
      <c:catAx>
        <c:axId val="4240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24071560"/>
        <c:crosses val="autoZero"/>
        <c:auto val="1"/>
        <c:lblAlgn val="ctr"/>
        <c:lblOffset val="100"/>
        <c:noMultiLvlLbl val="0"/>
      </c:catAx>
      <c:valAx>
        <c:axId val="424071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sv-SE" sz="1200" dirty="0">
                    <a:solidFill>
                      <a:schemeClr val="tx1"/>
                    </a:solidFill>
                  </a:rPr>
                  <a:t>Antal personer</a:t>
                </a:r>
              </a:p>
            </c:rich>
          </c:tx>
          <c:layout>
            <c:manualLayout>
              <c:xMode val="edge"/>
              <c:yMode val="edge"/>
              <c:x val="3.2067144054700992E-3"/>
              <c:y val="4.7561734763156831E-2"/>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24074304"/>
        <c:crosses val="autoZero"/>
        <c:crossBetween val="between"/>
        <c:majorUnit val="100"/>
      </c:valAx>
      <c:spPr>
        <a:noFill/>
        <a:ln>
          <a:noFill/>
        </a:ln>
        <a:effectLst/>
      </c:spPr>
    </c:plotArea>
    <c:legend>
      <c:legendPos val="b"/>
      <c:layout>
        <c:manualLayout>
          <c:xMode val="edge"/>
          <c:yMode val="edge"/>
          <c:x val="0.17439242403396316"/>
          <c:y val="2.7952496100116346E-2"/>
          <c:w val="0.66471061296219613"/>
          <c:h val="9.30456580662113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b="1"/>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6517320774259E-4"/>
          <c:y val="1.14695340501792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1135422402665812E-2"/>
          <c:y val="0.10392820252307171"/>
          <c:w val="0.93160667586197132"/>
          <c:h val="0.82315423475291394"/>
        </c:manualLayout>
      </c:layout>
      <c:barChart>
        <c:barDir val="col"/>
        <c:grouping val="stacked"/>
        <c:varyColors val="0"/>
        <c:ser>
          <c:idx val="0"/>
          <c:order val="0"/>
          <c:tx>
            <c:strRef>
              <c:f>Blad1!$B$1</c:f>
              <c:strCache>
                <c:ptCount val="1"/>
                <c:pt idx="0">
                  <c:v>Födda i Sverige</c:v>
                </c:pt>
              </c:strCache>
            </c:strRef>
          </c:tx>
          <c:spPr>
            <a:solidFill>
              <a:srgbClr val="00B0F0"/>
            </a:solidFill>
            <a:ln>
              <a:noFill/>
            </a:ln>
            <a:effectLst/>
          </c:spPr>
          <c:invertIfNegative val="0"/>
          <c:cat>
            <c:strRef>
              <c:f>Blad1!$A$3:$A$25</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Blad1!$B$3:$B$25</c:f>
              <c:numCache>
                <c:formatCode>General</c:formatCode>
                <c:ptCount val="23"/>
                <c:pt idx="0">
                  <c:v>465</c:v>
                </c:pt>
                <c:pt idx="1">
                  <c:v>170</c:v>
                </c:pt>
                <c:pt idx="2">
                  <c:v>413</c:v>
                </c:pt>
                <c:pt idx="3">
                  <c:v>257</c:v>
                </c:pt>
                <c:pt idx="4">
                  <c:v>20</c:v>
                </c:pt>
                <c:pt idx="5">
                  <c:v>176</c:v>
                </c:pt>
                <c:pt idx="6">
                  <c:v>487</c:v>
                </c:pt>
                <c:pt idx="7">
                  <c:v>313</c:v>
                </c:pt>
                <c:pt idx="8">
                  <c:v>384</c:v>
                </c:pt>
                <c:pt idx="9">
                  <c:v>455</c:v>
                </c:pt>
                <c:pt idx="10">
                  <c:v>252</c:v>
                </c:pt>
                <c:pt idx="11">
                  <c:v>746</c:v>
                </c:pt>
                <c:pt idx="12">
                  <c:v>423</c:v>
                </c:pt>
                <c:pt idx="13">
                  <c:v>304</c:v>
                </c:pt>
                <c:pt idx="14">
                  <c:v>492</c:v>
                </c:pt>
                <c:pt idx="15">
                  <c:v>485</c:v>
                </c:pt>
                <c:pt idx="16">
                  <c:v>329</c:v>
                </c:pt>
                <c:pt idx="17" formatCode="#,##0">
                  <c:v>-9</c:v>
                </c:pt>
                <c:pt idx="18" formatCode="#,##0">
                  <c:v>591</c:v>
                </c:pt>
                <c:pt idx="19" formatCode="#,##0">
                  <c:v>17</c:v>
                </c:pt>
                <c:pt idx="20" formatCode="#,##0">
                  <c:v>459</c:v>
                </c:pt>
                <c:pt idx="21" formatCode="#,##0">
                  <c:v>172</c:v>
                </c:pt>
                <c:pt idx="22" formatCode="#,##0">
                  <c:v>-180</c:v>
                </c:pt>
              </c:numCache>
            </c:numRef>
          </c:val>
          <c:extLst>
            <c:ext xmlns:c16="http://schemas.microsoft.com/office/drawing/2014/chart" uri="{C3380CC4-5D6E-409C-BE32-E72D297353CC}">
              <c16:uniqueId val="{00000000-F880-43EF-8B10-F610C8DF2012}"/>
            </c:ext>
          </c:extLst>
        </c:ser>
        <c:ser>
          <c:idx val="1"/>
          <c:order val="1"/>
          <c:tx>
            <c:strRef>
              <c:f>Blad1!$C$1</c:f>
              <c:strCache>
                <c:ptCount val="1"/>
                <c:pt idx="0">
                  <c:v>Utrikes födda</c:v>
                </c:pt>
              </c:strCache>
            </c:strRef>
          </c:tx>
          <c:spPr>
            <a:solidFill>
              <a:srgbClr val="FFC000"/>
            </a:solidFill>
            <a:ln>
              <a:noFill/>
            </a:ln>
            <a:effectLst/>
          </c:spPr>
          <c:invertIfNegative val="0"/>
          <c:cat>
            <c:strRef>
              <c:f>Blad1!$A$3:$A$25</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Blad1!$C$3:$C$25</c:f>
              <c:numCache>
                <c:formatCode>General</c:formatCode>
                <c:ptCount val="23"/>
                <c:pt idx="0">
                  <c:v>232</c:v>
                </c:pt>
                <c:pt idx="1">
                  <c:v>237</c:v>
                </c:pt>
                <c:pt idx="2">
                  <c:v>255</c:v>
                </c:pt>
                <c:pt idx="3">
                  <c:v>182</c:v>
                </c:pt>
                <c:pt idx="4">
                  <c:v>212</c:v>
                </c:pt>
                <c:pt idx="5">
                  <c:v>645</c:v>
                </c:pt>
                <c:pt idx="6">
                  <c:v>730</c:v>
                </c:pt>
                <c:pt idx="7">
                  <c:v>1067</c:v>
                </c:pt>
                <c:pt idx="8">
                  <c:v>810</c:v>
                </c:pt>
                <c:pt idx="9">
                  <c:v>341</c:v>
                </c:pt>
                <c:pt idx="10">
                  <c:v>321</c:v>
                </c:pt>
                <c:pt idx="11">
                  <c:v>755</c:v>
                </c:pt>
                <c:pt idx="12">
                  <c:v>1202</c:v>
                </c:pt>
                <c:pt idx="13">
                  <c:v>1230</c:v>
                </c:pt>
                <c:pt idx="14">
                  <c:v>1260</c:v>
                </c:pt>
                <c:pt idx="15">
                  <c:v>1843</c:v>
                </c:pt>
                <c:pt idx="16">
                  <c:v>1235</c:v>
                </c:pt>
                <c:pt idx="17">
                  <c:v>758</c:v>
                </c:pt>
                <c:pt idx="18">
                  <c:v>904</c:v>
                </c:pt>
                <c:pt idx="19">
                  <c:v>290</c:v>
                </c:pt>
                <c:pt idx="20">
                  <c:v>521</c:v>
                </c:pt>
                <c:pt idx="21">
                  <c:v>490</c:v>
                </c:pt>
                <c:pt idx="22">
                  <c:v>223</c:v>
                </c:pt>
              </c:numCache>
            </c:numRef>
          </c:val>
          <c:extLst>
            <c:ext xmlns:c16="http://schemas.microsoft.com/office/drawing/2014/chart" uri="{C3380CC4-5D6E-409C-BE32-E72D297353CC}">
              <c16:uniqueId val="{00000001-F880-43EF-8B10-F610C8DF2012}"/>
            </c:ext>
          </c:extLst>
        </c:ser>
        <c:dLbls>
          <c:showLegendKey val="0"/>
          <c:showVal val="0"/>
          <c:showCatName val="0"/>
          <c:showSerName val="0"/>
          <c:showPercent val="0"/>
          <c:showBubbleSize val="0"/>
        </c:dLbls>
        <c:gapWidth val="150"/>
        <c:overlap val="100"/>
        <c:axId val="430459080"/>
        <c:axId val="430459472"/>
      </c:barChart>
      <c:catAx>
        <c:axId val="4304590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472"/>
        <c:crosses val="autoZero"/>
        <c:auto val="1"/>
        <c:lblAlgn val="ctr"/>
        <c:lblOffset val="100"/>
        <c:noMultiLvlLbl val="0"/>
      </c:catAx>
      <c:valAx>
        <c:axId val="43045947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080"/>
        <c:crosses val="autoZero"/>
        <c:crossBetween val="between"/>
      </c:valAx>
      <c:spPr>
        <a:noFill/>
        <a:ln>
          <a:noFill/>
        </a:ln>
        <a:effectLst/>
      </c:spPr>
    </c:plotArea>
    <c:legend>
      <c:legendPos val="r"/>
      <c:layout>
        <c:manualLayout>
          <c:xMode val="edge"/>
          <c:yMode val="edge"/>
          <c:x val="0.27922947124637693"/>
          <c:y val="1.3443964665707115E-2"/>
          <c:w val="0.3890932945690454"/>
          <c:h val="0.11031614596562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03221741463248E-2"/>
          <c:y val="8.5390620315797902E-2"/>
          <c:w val="0.78554211517374495"/>
          <c:h val="0.80121720346484804"/>
        </c:manualLayout>
      </c:layout>
      <c:lineChart>
        <c:grouping val="standard"/>
        <c:varyColors val="0"/>
        <c:ser>
          <c:idx val="0"/>
          <c:order val="0"/>
          <c:tx>
            <c:strRef>
              <c:f>Blad1!$A$3</c:f>
              <c:strCache>
                <c:ptCount val="1"/>
                <c:pt idx="0">
                  <c:v>Eskilstuna</c:v>
                </c:pt>
              </c:strCache>
            </c:strRef>
          </c:tx>
          <c:spPr>
            <a:ln w="31750">
              <a:solidFill>
                <a:srgbClr val="DB0029"/>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Blad1!$B$3:$Y$3</c:f>
              <c:numCache>
                <c:formatCode>0.00</c:formatCode>
                <c:ptCount val="24"/>
                <c:pt idx="0">
                  <c:v>15.6</c:v>
                </c:pt>
                <c:pt idx="1">
                  <c:v>15.93</c:v>
                </c:pt>
                <c:pt idx="2">
                  <c:v>16.27</c:v>
                </c:pt>
                <c:pt idx="3">
                  <c:v>16.510000000000002</c:v>
                </c:pt>
                <c:pt idx="4">
                  <c:v>16.61</c:v>
                </c:pt>
                <c:pt idx="5">
                  <c:v>16.809999999999999</c:v>
                </c:pt>
                <c:pt idx="6">
                  <c:v>17.149999999999999</c:v>
                </c:pt>
                <c:pt idx="7">
                  <c:v>17.89</c:v>
                </c:pt>
                <c:pt idx="8">
                  <c:v>18.73</c:v>
                </c:pt>
                <c:pt idx="9">
                  <c:v>19.309999999999999</c:v>
                </c:pt>
                <c:pt idx="10">
                  <c:v>19.75</c:v>
                </c:pt>
                <c:pt idx="11">
                  <c:v>20.38</c:v>
                </c:pt>
                <c:pt idx="12">
                  <c:v>21.01</c:v>
                </c:pt>
                <c:pt idx="13">
                  <c:v>21.71</c:v>
                </c:pt>
                <c:pt idx="14">
                  <c:v>22.6</c:v>
                </c:pt>
                <c:pt idx="15">
                  <c:v>23.36</c:v>
                </c:pt>
                <c:pt idx="16">
                  <c:v>24.34</c:v>
                </c:pt>
                <c:pt idx="17">
                  <c:v>25.01</c:v>
                </c:pt>
                <c:pt idx="18">
                  <c:v>25.67</c:v>
                </c:pt>
                <c:pt idx="19">
                  <c:v>26.16</c:v>
                </c:pt>
                <c:pt idx="20">
                  <c:v>26.29</c:v>
                </c:pt>
                <c:pt idx="21" formatCode="General">
                  <c:v>26.49</c:v>
                </c:pt>
                <c:pt idx="22" formatCode="General">
                  <c:v>26.7</c:v>
                </c:pt>
                <c:pt idx="23" formatCode="General">
                  <c:v>26.810770000000002</c:v>
                </c:pt>
              </c:numCache>
            </c:numRef>
          </c:val>
          <c:smooth val="0"/>
          <c:extLst>
            <c:ext xmlns:c16="http://schemas.microsoft.com/office/drawing/2014/chart" uri="{C3380CC4-5D6E-409C-BE32-E72D297353CC}">
              <c16:uniqueId val="{00000001-DBC7-47E0-B3D7-B0CAA692F2C4}"/>
            </c:ext>
          </c:extLst>
        </c:ser>
        <c:ser>
          <c:idx val="1"/>
          <c:order val="1"/>
          <c:tx>
            <c:strRef>
              <c:f>Blad1!$A$4</c:f>
              <c:strCache>
                <c:ptCount val="1"/>
                <c:pt idx="0">
                  <c:v>Västerås</c:v>
                </c:pt>
              </c:strCache>
            </c:strRef>
          </c:tx>
          <c:spPr>
            <a:ln w="31750">
              <a:solidFill>
                <a:srgbClr val="236192"/>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Blad1!$B$4:$Y$4</c:f>
              <c:numCache>
                <c:formatCode>0.00</c:formatCode>
                <c:ptCount val="24"/>
                <c:pt idx="0">
                  <c:v>14.85</c:v>
                </c:pt>
                <c:pt idx="1">
                  <c:v>15.07</c:v>
                </c:pt>
                <c:pt idx="2">
                  <c:v>15.29</c:v>
                </c:pt>
                <c:pt idx="3">
                  <c:v>15.46</c:v>
                </c:pt>
                <c:pt idx="4">
                  <c:v>15.67</c:v>
                </c:pt>
                <c:pt idx="5">
                  <c:v>15.93</c:v>
                </c:pt>
                <c:pt idx="6">
                  <c:v>16.38</c:v>
                </c:pt>
                <c:pt idx="7">
                  <c:v>16.829999999999998</c:v>
                </c:pt>
                <c:pt idx="8">
                  <c:v>17.25</c:v>
                </c:pt>
                <c:pt idx="9">
                  <c:v>17.760000000000002</c:v>
                </c:pt>
                <c:pt idx="10">
                  <c:v>18.02</c:v>
                </c:pt>
                <c:pt idx="11">
                  <c:v>18.25</c:v>
                </c:pt>
                <c:pt idx="12">
                  <c:v>18.489999999999998</c:v>
                </c:pt>
                <c:pt idx="13">
                  <c:v>18.95</c:v>
                </c:pt>
                <c:pt idx="14">
                  <c:v>19.45</c:v>
                </c:pt>
                <c:pt idx="15">
                  <c:v>19.760000000000002</c:v>
                </c:pt>
                <c:pt idx="16">
                  <c:v>20.67</c:v>
                </c:pt>
                <c:pt idx="17">
                  <c:v>21.49</c:v>
                </c:pt>
                <c:pt idx="18">
                  <c:v>22.15</c:v>
                </c:pt>
                <c:pt idx="19">
                  <c:v>22.8</c:v>
                </c:pt>
                <c:pt idx="20">
                  <c:v>23.23</c:v>
                </c:pt>
                <c:pt idx="21" formatCode="General">
                  <c:v>23.74</c:v>
                </c:pt>
                <c:pt idx="22" formatCode="General">
                  <c:v>24.3</c:v>
                </c:pt>
                <c:pt idx="23" formatCode="General">
                  <c:v>24.689029999999999</c:v>
                </c:pt>
              </c:numCache>
            </c:numRef>
          </c:val>
          <c:smooth val="0"/>
          <c:extLst>
            <c:ext xmlns:c16="http://schemas.microsoft.com/office/drawing/2014/chart" uri="{C3380CC4-5D6E-409C-BE32-E72D297353CC}">
              <c16:uniqueId val="{00000002-DBC7-47E0-B3D7-B0CAA692F2C4}"/>
            </c:ext>
          </c:extLst>
        </c:ser>
        <c:ser>
          <c:idx val="2"/>
          <c:order val="2"/>
          <c:tx>
            <c:strRef>
              <c:f>Blad1!$A$5</c:f>
              <c:strCache>
                <c:ptCount val="1"/>
                <c:pt idx="0">
                  <c:v>Norrköping</c:v>
                </c:pt>
              </c:strCache>
            </c:strRef>
          </c:tx>
          <c:spPr>
            <a:ln w="38100">
              <a:solidFill>
                <a:srgbClr val="FFC000"/>
              </a:solidFill>
            </a:ln>
          </c:spPr>
          <c:marker>
            <c:symbol val="none"/>
          </c:marker>
          <c:dLbls>
            <c:dLbl>
              <c:idx val="23"/>
              <c:layout>
                <c:manualLayout>
                  <c:x val="-2.2093344380005684E-2"/>
                  <c:y val="-4.5514656077640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20-40E7-8A87-1EAC36FF0C21}"/>
                </c:ext>
              </c:extLst>
            </c:dLbl>
            <c:numFmt formatCode="#,##0.0" sourceLinked="0"/>
            <c:spPr>
              <a:noFill/>
              <a:ln>
                <a:noFill/>
              </a:ln>
              <a:effectLst/>
            </c:spPr>
            <c:txPr>
              <a:bodyPr wrap="square" lIns="38100" tIns="19050" rIns="38100" bIns="19050" anchor="ctr">
                <a:spAutoFit/>
              </a:bodyPr>
              <a:lstStyle/>
              <a:p>
                <a:pPr>
                  <a:defRPr b="1">
                    <a:solidFill>
                      <a:schemeClr val="tx2"/>
                    </a:solidFill>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Blad1!$B$5:$Y$5</c:f>
              <c:numCache>
                <c:formatCode>0.00</c:formatCode>
                <c:ptCount val="24"/>
                <c:pt idx="0">
                  <c:v>12.21</c:v>
                </c:pt>
                <c:pt idx="1">
                  <c:v>12.33</c:v>
                </c:pt>
                <c:pt idx="2">
                  <c:v>12.48</c:v>
                </c:pt>
                <c:pt idx="3">
                  <c:v>12.62</c:v>
                </c:pt>
                <c:pt idx="4">
                  <c:v>12.72</c:v>
                </c:pt>
                <c:pt idx="5">
                  <c:v>12.86</c:v>
                </c:pt>
                <c:pt idx="6">
                  <c:v>13.29</c:v>
                </c:pt>
                <c:pt idx="7">
                  <c:v>13.74</c:v>
                </c:pt>
                <c:pt idx="8">
                  <c:v>14.43</c:v>
                </c:pt>
                <c:pt idx="9">
                  <c:v>14.92</c:v>
                </c:pt>
                <c:pt idx="10">
                  <c:v>15.09</c:v>
                </c:pt>
                <c:pt idx="11">
                  <c:v>15.27</c:v>
                </c:pt>
                <c:pt idx="12">
                  <c:v>15.67</c:v>
                </c:pt>
                <c:pt idx="13">
                  <c:v>16.38</c:v>
                </c:pt>
                <c:pt idx="14">
                  <c:v>17.100000000000001</c:v>
                </c:pt>
                <c:pt idx="15">
                  <c:v>17.8</c:v>
                </c:pt>
                <c:pt idx="16">
                  <c:v>18.829999999999998</c:v>
                </c:pt>
                <c:pt idx="17">
                  <c:v>19.489999999999998</c:v>
                </c:pt>
                <c:pt idx="18">
                  <c:v>19.93</c:v>
                </c:pt>
                <c:pt idx="19">
                  <c:v>20.350000000000001</c:v>
                </c:pt>
                <c:pt idx="20">
                  <c:v>20.51</c:v>
                </c:pt>
                <c:pt idx="21" formatCode="General">
                  <c:v>20.73</c:v>
                </c:pt>
                <c:pt idx="22" formatCode="General">
                  <c:v>21</c:v>
                </c:pt>
                <c:pt idx="23" formatCode="General">
                  <c:v>21.1204</c:v>
                </c:pt>
              </c:numCache>
            </c:numRef>
          </c:val>
          <c:smooth val="0"/>
          <c:extLst>
            <c:ext xmlns:c16="http://schemas.microsoft.com/office/drawing/2014/chart" uri="{C3380CC4-5D6E-409C-BE32-E72D297353CC}">
              <c16:uniqueId val="{00000003-DBC7-47E0-B3D7-B0CAA692F2C4}"/>
            </c:ext>
          </c:extLst>
        </c:ser>
        <c:ser>
          <c:idx val="3"/>
          <c:order val="3"/>
          <c:tx>
            <c:strRef>
              <c:f>Blad1!$A$6</c:f>
              <c:strCache>
                <c:ptCount val="1"/>
                <c:pt idx="0">
                  <c:v>Riket</c:v>
                </c:pt>
              </c:strCache>
            </c:strRef>
          </c:tx>
          <c:spPr>
            <a:ln w="31750">
              <a:solidFill>
                <a:schemeClr val="tx1"/>
              </a:solidFill>
              <a:prstDash val="sysDash"/>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Blad1!$B$6:$Y$6</c:f>
              <c:numCache>
                <c:formatCode>General</c:formatCode>
                <c:ptCount val="24"/>
                <c:pt idx="0">
                  <c:v>11.3</c:v>
                </c:pt>
                <c:pt idx="1">
                  <c:v>11.54</c:v>
                </c:pt>
                <c:pt idx="2">
                  <c:v>11.78</c:v>
                </c:pt>
                <c:pt idx="3">
                  <c:v>12.01</c:v>
                </c:pt>
                <c:pt idx="4">
                  <c:v>12.21</c:v>
                </c:pt>
                <c:pt idx="5">
                  <c:v>12.44</c:v>
                </c:pt>
                <c:pt idx="6">
                  <c:v>12.9</c:v>
                </c:pt>
                <c:pt idx="7">
                  <c:v>13.37</c:v>
                </c:pt>
                <c:pt idx="8">
                  <c:v>13.85</c:v>
                </c:pt>
                <c:pt idx="9">
                  <c:v>14.32</c:v>
                </c:pt>
                <c:pt idx="10">
                  <c:v>14.71</c:v>
                </c:pt>
                <c:pt idx="11">
                  <c:v>15.05</c:v>
                </c:pt>
                <c:pt idx="12">
                  <c:v>15.42</c:v>
                </c:pt>
                <c:pt idx="13">
                  <c:v>15.9</c:v>
                </c:pt>
                <c:pt idx="14">
                  <c:v>16.45</c:v>
                </c:pt>
                <c:pt idx="15">
                  <c:v>17.02</c:v>
                </c:pt>
                <c:pt idx="16">
                  <c:v>17.850000000000001</c:v>
                </c:pt>
                <c:pt idx="17">
                  <c:v>18.55</c:v>
                </c:pt>
                <c:pt idx="18">
                  <c:v>19.12</c:v>
                </c:pt>
                <c:pt idx="19">
                  <c:v>19.559999999999999</c:v>
                </c:pt>
                <c:pt idx="20">
                  <c:v>19.72</c:v>
                </c:pt>
                <c:pt idx="21">
                  <c:v>20</c:v>
                </c:pt>
                <c:pt idx="22">
                  <c:v>20.399999999999999</c:v>
                </c:pt>
                <c:pt idx="23">
                  <c:v>20.571339999999999</c:v>
                </c:pt>
              </c:numCache>
            </c:numRef>
          </c:val>
          <c:smooth val="0"/>
          <c:extLst>
            <c:ext xmlns:c16="http://schemas.microsoft.com/office/drawing/2014/chart" uri="{C3380CC4-5D6E-409C-BE32-E72D297353CC}">
              <c16:uniqueId val="{00000004-DBC7-47E0-B3D7-B0CAA692F2C4}"/>
            </c:ext>
          </c:extLst>
        </c:ser>
        <c:ser>
          <c:idx val="4"/>
          <c:order val="4"/>
          <c:tx>
            <c:strRef>
              <c:f>Blad1!$A$8</c:f>
              <c:strCache>
                <c:ptCount val="1"/>
                <c:pt idx="0">
                  <c:v>Örebro</c:v>
                </c:pt>
              </c:strCache>
            </c:strRef>
          </c:tx>
          <c:spPr>
            <a:ln w="31750">
              <a:solidFill>
                <a:schemeClr val="accent5"/>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Blad1!$B$8:$Y$8</c:f>
              <c:numCache>
                <c:formatCode>0.00</c:formatCode>
                <c:ptCount val="24"/>
                <c:pt idx="0">
                  <c:v>11.54</c:v>
                </c:pt>
                <c:pt idx="1">
                  <c:v>11.81</c:v>
                </c:pt>
                <c:pt idx="2">
                  <c:v>12.09</c:v>
                </c:pt>
                <c:pt idx="3">
                  <c:v>12.28</c:v>
                </c:pt>
                <c:pt idx="4">
                  <c:v>12.41</c:v>
                </c:pt>
                <c:pt idx="5">
                  <c:v>12.6</c:v>
                </c:pt>
                <c:pt idx="6">
                  <c:v>13.09</c:v>
                </c:pt>
                <c:pt idx="7">
                  <c:v>13.56</c:v>
                </c:pt>
                <c:pt idx="8">
                  <c:v>14.05</c:v>
                </c:pt>
                <c:pt idx="9">
                  <c:v>14.47</c:v>
                </c:pt>
                <c:pt idx="10">
                  <c:v>14.83</c:v>
                </c:pt>
                <c:pt idx="11">
                  <c:v>14.95</c:v>
                </c:pt>
                <c:pt idx="12">
                  <c:v>15.31</c:v>
                </c:pt>
                <c:pt idx="13">
                  <c:v>15.63</c:v>
                </c:pt>
                <c:pt idx="14">
                  <c:v>15.99</c:v>
                </c:pt>
                <c:pt idx="15">
                  <c:v>16.32</c:v>
                </c:pt>
                <c:pt idx="16">
                  <c:v>16.86</c:v>
                </c:pt>
                <c:pt idx="17">
                  <c:v>17.61</c:v>
                </c:pt>
                <c:pt idx="18">
                  <c:v>18.27</c:v>
                </c:pt>
                <c:pt idx="19">
                  <c:v>18.829999999999998</c:v>
                </c:pt>
                <c:pt idx="20">
                  <c:v>19.05</c:v>
                </c:pt>
                <c:pt idx="21" formatCode="General">
                  <c:v>19.27</c:v>
                </c:pt>
                <c:pt idx="22" formatCode="General">
                  <c:v>19.5</c:v>
                </c:pt>
                <c:pt idx="23" formatCode="General">
                  <c:v>19.759270000000001</c:v>
                </c:pt>
              </c:numCache>
            </c:numRef>
          </c:val>
          <c:smooth val="0"/>
          <c:extLst>
            <c:ext xmlns:c16="http://schemas.microsoft.com/office/drawing/2014/chart" uri="{C3380CC4-5D6E-409C-BE32-E72D297353CC}">
              <c16:uniqueId val="{00000005-DBC7-47E0-B3D7-B0CAA692F2C4}"/>
            </c:ext>
          </c:extLst>
        </c:ser>
        <c:ser>
          <c:idx val="5"/>
          <c:order val="5"/>
          <c:tx>
            <c:strRef>
              <c:f>Blad1!$A$7</c:f>
              <c:strCache>
                <c:ptCount val="1"/>
                <c:pt idx="0">
                  <c:v>Jönköping</c:v>
                </c:pt>
              </c:strCache>
            </c:strRef>
          </c:tx>
          <c:spPr>
            <a:ln w="31750">
              <a:solidFill>
                <a:srgbClr val="84BD00"/>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Blad1!$B$7:$Y$7</c:f>
              <c:numCache>
                <c:formatCode>0.00</c:formatCode>
                <c:ptCount val="24"/>
                <c:pt idx="0">
                  <c:v>10.34</c:v>
                </c:pt>
                <c:pt idx="1">
                  <c:v>10.66</c:v>
                </c:pt>
                <c:pt idx="2">
                  <c:v>10.91</c:v>
                </c:pt>
                <c:pt idx="3">
                  <c:v>11.12</c:v>
                </c:pt>
                <c:pt idx="4">
                  <c:v>11.26</c:v>
                </c:pt>
                <c:pt idx="5">
                  <c:v>11.47</c:v>
                </c:pt>
                <c:pt idx="6">
                  <c:v>11.97</c:v>
                </c:pt>
                <c:pt idx="7">
                  <c:v>12.53</c:v>
                </c:pt>
                <c:pt idx="8">
                  <c:v>13.1</c:v>
                </c:pt>
                <c:pt idx="9">
                  <c:v>13.44</c:v>
                </c:pt>
                <c:pt idx="10">
                  <c:v>13.7</c:v>
                </c:pt>
                <c:pt idx="11">
                  <c:v>13.75</c:v>
                </c:pt>
                <c:pt idx="12">
                  <c:v>13.94</c:v>
                </c:pt>
                <c:pt idx="13">
                  <c:v>14.41</c:v>
                </c:pt>
                <c:pt idx="14">
                  <c:v>15.01</c:v>
                </c:pt>
                <c:pt idx="15">
                  <c:v>15.4</c:v>
                </c:pt>
                <c:pt idx="16">
                  <c:v>16.16</c:v>
                </c:pt>
                <c:pt idx="17">
                  <c:v>16.940000000000001</c:v>
                </c:pt>
                <c:pt idx="18">
                  <c:v>17.690000000000001</c:v>
                </c:pt>
                <c:pt idx="19">
                  <c:v>18.41</c:v>
                </c:pt>
                <c:pt idx="20">
                  <c:v>18.739999999999998</c:v>
                </c:pt>
                <c:pt idx="21" formatCode="General">
                  <c:v>19.170000000000002</c:v>
                </c:pt>
                <c:pt idx="22" formatCode="General">
                  <c:v>19.7</c:v>
                </c:pt>
                <c:pt idx="23" formatCode="General">
                  <c:v>19.989599999999999</c:v>
                </c:pt>
              </c:numCache>
            </c:numRef>
          </c:val>
          <c:smooth val="0"/>
          <c:extLst>
            <c:ext xmlns:c16="http://schemas.microsoft.com/office/drawing/2014/chart" uri="{C3380CC4-5D6E-409C-BE32-E72D297353CC}">
              <c16:uniqueId val="{00000006-DBC7-47E0-B3D7-B0CAA692F2C4}"/>
            </c:ext>
          </c:extLst>
        </c:ser>
        <c:ser>
          <c:idx val="6"/>
          <c:order val="6"/>
          <c:tx>
            <c:strRef>
              <c:f>Blad1!$A$9</c:f>
              <c:strCache>
                <c:ptCount val="1"/>
                <c:pt idx="0">
                  <c:v>Linköping</c:v>
                </c:pt>
              </c:strCache>
            </c:strRef>
          </c:tx>
          <c:spPr>
            <a:ln w="31750">
              <a:solidFill>
                <a:srgbClr val="00AFD7"/>
              </a:solidFill>
              <a:prstDash val="solid"/>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Blad1!$B$9:$Y$9</c:f>
              <c:numCache>
                <c:formatCode>0.00</c:formatCode>
                <c:ptCount val="24"/>
                <c:pt idx="0">
                  <c:v>8.75</c:v>
                </c:pt>
                <c:pt idx="1">
                  <c:v>9.02</c:v>
                </c:pt>
                <c:pt idx="2">
                  <c:v>9.35</c:v>
                </c:pt>
                <c:pt idx="3">
                  <c:v>9.7100000000000009</c:v>
                </c:pt>
                <c:pt idx="4">
                  <c:v>9.9</c:v>
                </c:pt>
                <c:pt idx="5">
                  <c:v>10.18</c:v>
                </c:pt>
                <c:pt idx="6">
                  <c:v>10.69</c:v>
                </c:pt>
                <c:pt idx="7">
                  <c:v>11.38</c:v>
                </c:pt>
                <c:pt idx="8">
                  <c:v>12.09</c:v>
                </c:pt>
                <c:pt idx="9">
                  <c:v>13.09</c:v>
                </c:pt>
                <c:pt idx="10">
                  <c:v>13.64</c:v>
                </c:pt>
                <c:pt idx="11">
                  <c:v>13.87</c:v>
                </c:pt>
                <c:pt idx="12">
                  <c:v>14.1</c:v>
                </c:pt>
                <c:pt idx="13">
                  <c:v>14.42</c:v>
                </c:pt>
                <c:pt idx="14">
                  <c:v>14.8</c:v>
                </c:pt>
                <c:pt idx="15">
                  <c:v>15</c:v>
                </c:pt>
                <c:pt idx="16">
                  <c:v>15.77</c:v>
                </c:pt>
                <c:pt idx="17">
                  <c:v>16.52</c:v>
                </c:pt>
                <c:pt idx="18">
                  <c:v>17.170000000000002</c:v>
                </c:pt>
                <c:pt idx="19">
                  <c:v>17.670000000000002</c:v>
                </c:pt>
                <c:pt idx="20">
                  <c:v>17.920000000000002</c:v>
                </c:pt>
                <c:pt idx="21" formatCode="General">
                  <c:v>18.309999999999999</c:v>
                </c:pt>
                <c:pt idx="22" formatCode="General">
                  <c:v>18.7</c:v>
                </c:pt>
                <c:pt idx="23" formatCode="General">
                  <c:v>18.754629999999999</c:v>
                </c:pt>
              </c:numCache>
            </c:numRef>
          </c:val>
          <c:smooth val="0"/>
          <c:extLst>
            <c:ext xmlns:c16="http://schemas.microsoft.com/office/drawing/2014/chart" uri="{C3380CC4-5D6E-409C-BE32-E72D297353CC}">
              <c16:uniqueId val="{00000000-C586-485E-B168-EC37A4768F30}"/>
            </c:ext>
          </c:extLst>
        </c:ser>
        <c:dLbls>
          <c:showLegendKey val="0"/>
          <c:showVal val="0"/>
          <c:showCatName val="0"/>
          <c:showSerName val="0"/>
          <c:showPercent val="0"/>
          <c:showBubbleSize val="0"/>
        </c:dLbls>
        <c:smooth val="0"/>
        <c:axId val="430460256"/>
        <c:axId val="433517024"/>
      </c:lineChart>
      <c:catAx>
        <c:axId val="430460256"/>
        <c:scaling>
          <c:orientation val="minMax"/>
        </c:scaling>
        <c:delete val="0"/>
        <c:axPos val="b"/>
        <c:numFmt formatCode="General" sourceLinked="1"/>
        <c:majorTickMark val="out"/>
        <c:minorTickMark val="none"/>
        <c:tickLblPos val="nextTo"/>
        <c:txPr>
          <a:bodyPr rot="-5400000" vert="horz"/>
          <a:lstStyle/>
          <a:p>
            <a:pPr>
              <a:defRPr sz="1100"/>
            </a:pPr>
            <a:endParaRPr lang="sv-SE"/>
          </a:p>
        </c:txPr>
        <c:crossAx val="433517024"/>
        <c:crosses val="autoZero"/>
        <c:auto val="1"/>
        <c:lblAlgn val="ctr"/>
        <c:lblOffset val="100"/>
        <c:noMultiLvlLbl val="0"/>
      </c:catAx>
      <c:valAx>
        <c:axId val="433517024"/>
        <c:scaling>
          <c:orientation val="minMax"/>
        </c:scaling>
        <c:delete val="0"/>
        <c:axPos val="l"/>
        <c:majorGridlines>
          <c:spPr>
            <a:ln>
              <a:solidFill>
                <a:schemeClr val="bg1">
                  <a:lumMod val="75000"/>
                </a:schemeClr>
              </a:solidFill>
            </a:ln>
          </c:spPr>
        </c:majorGridlines>
        <c:title>
          <c:tx>
            <c:rich>
              <a:bodyPr rot="0" vert="horz"/>
              <a:lstStyle/>
              <a:p>
                <a:pPr>
                  <a:defRPr sz="1400"/>
                </a:pPr>
                <a:r>
                  <a:rPr lang="sv-SE" sz="1400" dirty="0"/>
                  <a:t>Andel (%)</a:t>
                </a:r>
              </a:p>
            </c:rich>
          </c:tx>
          <c:layout>
            <c:manualLayout>
              <c:xMode val="edge"/>
              <c:yMode val="edge"/>
              <c:x val="0"/>
              <c:y val="2.73029564321524E-3"/>
            </c:manualLayout>
          </c:layout>
          <c:overlay val="0"/>
        </c:title>
        <c:numFmt formatCode="#,##0" sourceLinked="0"/>
        <c:majorTickMark val="out"/>
        <c:minorTickMark val="none"/>
        <c:tickLblPos val="nextTo"/>
        <c:spPr>
          <a:ln>
            <a:noFill/>
          </a:ln>
        </c:spPr>
        <c:txPr>
          <a:bodyPr/>
          <a:lstStyle/>
          <a:p>
            <a:pPr>
              <a:defRPr sz="1100"/>
            </a:pPr>
            <a:endParaRPr lang="sv-SE"/>
          </a:p>
        </c:txPr>
        <c:crossAx val="430460256"/>
        <c:crosses val="autoZero"/>
        <c:crossBetween val="between"/>
      </c:valAx>
      <c:spPr>
        <a:noFill/>
        <a:ln w="25406">
          <a:noFill/>
        </a:ln>
      </c:spPr>
    </c:plotArea>
    <c:legend>
      <c:legendPos val="r"/>
      <c:layout>
        <c:manualLayout>
          <c:xMode val="edge"/>
          <c:yMode val="edge"/>
          <c:x val="0.84611928288308946"/>
          <c:y val="0.14584513011099129"/>
          <c:w val="0.14708628766323564"/>
          <c:h val="0.38383459185538527"/>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03221741463248E-2"/>
          <c:y val="8.5390620315797902E-2"/>
          <c:w val="0.78408072972907084"/>
          <c:h val="0.82397443605268728"/>
        </c:manualLayout>
      </c:layout>
      <c:lineChart>
        <c:grouping val="standard"/>
        <c:varyColors val="0"/>
        <c:ser>
          <c:idx val="0"/>
          <c:order val="0"/>
          <c:tx>
            <c:strRef>
              <c:f>Blad1!$A$3</c:f>
              <c:strCache>
                <c:ptCount val="1"/>
                <c:pt idx="0">
                  <c:v>Syrien</c:v>
                </c:pt>
              </c:strCache>
            </c:strRef>
          </c:tx>
          <c:spPr>
            <a:ln w="31750">
              <a:solidFill>
                <a:srgbClr val="FFC0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Blad1!$B$3:$Y$3</c:f>
              <c:numCache>
                <c:formatCode>0</c:formatCode>
                <c:ptCount val="24"/>
                <c:pt idx="0">
                  <c:v>942</c:v>
                </c:pt>
                <c:pt idx="1">
                  <c:v>978</c:v>
                </c:pt>
                <c:pt idx="2">
                  <c:v>1024</c:v>
                </c:pt>
                <c:pt idx="3">
                  <c:v>1072</c:v>
                </c:pt>
                <c:pt idx="4">
                  <c:v>1095</c:v>
                </c:pt>
                <c:pt idx="5">
                  <c:v>1147</c:v>
                </c:pt>
                <c:pt idx="6">
                  <c:v>1245</c:v>
                </c:pt>
                <c:pt idx="7">
                  <c:v>1285</c:v>
                </c:pt>
                <c:pt idx="8">
                  <c:v>1312</c:v>
                </c:pt>
                <c:pt idx="9">
                  <c:v>1358</c:v>
                </c:pt>
                <c:pt idx="10">
                  <c:v>1420</c:v>
                </c:pt>
                <c:pt idx="11">
                  <c:v>1526</c:v>
                </c:pt>
                <c:pt idx="12">
                  <c:v>1754</c:v>
                </c:pt>
                <c:pt idx="13">
                  <c:v>2248</c:v>
                </c:pt>
                <c:pt idx="14">
                  <c:v>3121</c:v>
                </c:pt>
                <c:pt idx="15">
                  <c:v>3835</c:v>
                </c:pt>
                <c:pt idx="16">
                  <c:v>4968</c:v>
                </c:pt>
                <c:pt idx="17">
                  <c:v>5597</c:v>
                </c:pt>
                <c:pt idx="18">
                  <c:v>5977</c:v>
                </c:pt>
                <c:pt idx="19">
                  <c:v>6280</c:v>
                </c:pt>
                <c:pt idx="20">
                  <c:v>6551</c:v>
                </c:pt>
                <c:pt idx="21">
                  <c:v>6798</c:v>
                </c:pt>
                <c:pt idx="22">
                  <c:v>6907</c:v>
                </c:pt>
                <c:pt idx="23">
                  <c:v>7028</c:v>
                </c:pt>
              </c:numCache>
            </c:numRef>
          </c:val>
          <c:smooth val="0"/>
          <c:extLst>
            <c:ext xmlns:c16="http://schemas.microsoft.com/office/drawing/2014/chart" uri="{C3380CC4-5D6E-409C-BE32-E72D297353CC}">
              <c16:uniqueId val="{00000001-DBC7-47E0-B3D7-B0CAA692F2C4}"/>
            </c:ext>
          </c:extLst>
        </c:ser>
        <c:ser>
          <c:idx val="1"/>
          <c:order val="1"/>
          <c:tx>
            <c:strRef>
              <c:f>Blad1!$A$4</c:f>
              <c:strCache>
                <c:ptCount val="1"/>
                <c:pt idx="0">
                  <c:v>Irak</c:v>
                </c:pt>
              </c:strCache>
            </c:strRef>
          </c:tx>
          <c:spPr>
            <a:ln w="31750">
              <a:solidFill>
                <a:srgbClr val="00AFD7"/>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Blad1!$B$4:$Y$4</c:f>
              <c:numCache>
                <c:formatCode>0</c:formatCode>
                <c:ptCount val="24"/>
                <c:pt idx="0">
                  <c:v>343</c:v>
                </c:pt>
                <c:pt idx="1">
                  <c:v>411</c:v>
                </c:pt>
                <c:pt idx="2">
                  <c:v>498</c:v>
                </c:pt>
                <c:pt idx="3">
                  <c:v>588</c:v>
                </c:pt>
                <c:pt idx="4">
                  <c:v>628</c:v>
                </c:pt>
                <c:pt idx="5">
                  <c:v>660</c:v>
                </c:pt>
                <c:pt idx="6">
                  <c:v>829</c:v>
                </c:pt>
                <c:pt idx="7">
                  <c:v>1247</c:v>
                </c:pt>
                <c:pt idx="8">
                  <c:v>1956</c:v>
                </c:pt>
                <c:pt idx="9">
                  <c:v>2216</c:v>
                </c:pt>
                <c:pt idx="10">
                  <c:v>2281</c:v>
                </c:pt>
                <c:pt idx="11">
                  <c:v>2302</c:v>
                </c:pt>
                <c:pt idx="12">
                  <c:v>2386</c:v>
                </c:pt>
                <c:pt idx="13">
                  <c:v>2445</c:v>
                </c:pt>
                <c:pt idx="14">
                  <c:v>2406</c:v>
                </c:pt>
                <c:pt idx="15">
                  <c:v>2492</c:v>
                </c:pt>
                <c:pt idx="16">
                  <c:v>2550</c:v>
                </c:pt>
                <c:pt idx="17">
                  <c:v>2617</c:v>
                </c:pt>
                <c:pt idx="18">
                  <c:v>2631</c:v>
                </c:pt>
                <c:pt idx="19">
                  <c:v>2666</c:v>
                </c:pt>
                <c:pt idx="20">
                  <c:v>2682</c:v>
                </c:pt>
                <c:pt idx="21">
                  <c:v>2700</c:v>
                </c:pt>
                <c:pt idx="22">
                  <c:v>2690</c:v>
                </c:pt>
                <c:pt idx="23">
                  <c:v>2642</c:v>
                </c:pt>
              </c:numCache>
            </c:numRef>
          </c:val>
          <c:smooth val="0"/>
          <c:extLst>
            <c:ext xmlns:c16="http://schemas.microsoft.com/office/drawing/2014/chart" uri="{C3380CC4-5D6E-409C-BE32-E72D297353CC}">
              <c16:uniqueId val="{00000002-DBC7-47E0-B3D7-B0CAA692F2C4}"/>
            </c:ext>
          </c:extLst>
        </c:ser>
        <c:ser>
          <c:idx val="2"/>
          <c:order val="2"/>
          <c:tx>
            <c:strRef>
              <c:f>Blad1!$A$5</c:f>
              <c:strCache>
                <c:ptCount val="1"/>
                <c:pt idx="0">
                  <c:v>Bosnien och Hercegovina</c:v>
                </c:pt>
              </c:strCache>
            </c:strRef>
          </c:tx>
          <c:spPr>
            <a:ln w="31750">
              <a:solidFill>
                <a:srgbClr val="00206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Blad1!$B$5:$Y$5</c:f>
              <c:numCache>
                <c:formatCode>0</c:formatCode>
                <c:ptCount val="24"/>
                <c:pt idx="0">
                  <c:v>2107</c:v>
                </c:pt>
                <c:pt idx="1">
                  <c:v>2088</c:v>
                </c:pt>
                <c:pt idx="2">
                  <c:v>2073</c:v>
                </c:pt>
                <c:pt idx="3">
                  <c:v>2108</c:v>
                </c:pt>
                <c:pt idx="4">
                  <c:v>2131</c:v>
                </c:pt>
                <c:pt idx="5">
                  <c:v>2114</c:v>
                </c:pt>
                <c:pt idx="6">
                  <c:v>2103</c:v>
                </c:pt>
                <c:pt idx="7">
                  <c:v>2112</c:v>
                </c:pt>
                <c:pt idx="8">
                  <c:v>2092</c:v>
                </c:pt>
                <c:pt idx="9">
                  <c:v>2105</c:v>
                </c:pt>
                <c:pt idx="10">
                  <c:v>2109</c:v>
                </c:pt>
                <c:pt idx="11">
                  <c:v>2095</c:v>
                </c:pt>
                <c:pt idx="12">
                  <c:v>2107</c:v>
                </c:pt>
                <c:pt idx="13">
                  <c:v>2115</c:v>
                </c:pt>
                <c:pt idx="14">
                  <c:v>2136</c:v>
                </c:pt>
                <c:pt idx="15">
                  <c:v>2136</c:v>
                </c:pt>
                <c:pt idx="16">
                  <c:v>2175</c:v>
                </c:pt>
                <c:pt idx="17">
                  <c:v>2193</c:v>
                </c:pt>
                <c:pt idx="18">
                  <c:v>2193</c:v>
                </c:pt>
                <c:pt idx="19">
                  <c:v>2236</c:v>
                </c:pt>
                <c:pt idx="20">
                  <c:v>2214</c:v>
                </c:pt>
                <c:pt idx="21">
                  <c:v>2194</c:v>
                </c:pt>
                <c:pt idx="22">
                  <c:v>2179</c:v>
                </c:pt>
                <c:pt idx="23">
                  <c:v>2177</c:v>
                </c:pt>
              </c:numCache>
            </c:numRef>
          </c:val>
          <c:smooth val="0"/>
          <c:extLst>
            <c:ext xmlns:c16="http://schemas.microsoft.com/office/drawing/2014/chart" uri="{C3380CC4-5D6E-409C-BE32-E72D297353CC}">
              <c16:uniqueId val="{00000003-DBC7-47E0-B3D7-B0CAA692F2C4}"/>
            </c:ext>
          </c:extLst>
        </c:ser>
        <c:ser>
          <c:idx val="3"/>
          <c:order val="3"/>
          <c:tx>
            <c:strRef>
              <c:f>Blad1!$A$6</c:f>
              <c:strCache>
                <c:ptCount val="1"/>
                <c:pt idx="0">
                  <c:v>Finland</c:v>
                </c:pt>
              </c:strCache>
            </c:strRef>
          </c:tx>
          <c:spPr>
            <a:ln w="31750">
              <a:solidFill>
                <a:srgbClr val="84BD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Blad1!$B$6:$Y$6</c:f>
              <c:numCache>
                <c:formatCode>0</c:formatCode>
                <c:ptCount val="24"/>
                <c:pt idx="0">
                  <c:v>2576</c:v>
                </c:pt>
                <c:pt idx="1">
                  <c:v>2587</c:v>
                </c:pt>
                <c:pt idx="2">
                  <c:v>2574</c:v>
                </c:pt>
                <c:pt idx="3">
                  <c:v>2526</c:v>
                </c:pt>
                <c:pt idx="4">
                  <c:v>2510</c:v>
                </c:pt>
                <c:pt idx="5">
                  <c:v>2446</c:v>
                </c:pt>
                <c:pt idx="6">
                  <c:v>2417</c:v>
                </c:pt>
                <c:pt idx="7">
                  <c:v>2390</c:v>
                </c:pt>
                <c:pt idx="8">
                  <c:v>2358</c:v>
                </c:pt>
                <c:pt idx="9">
                  <c:v>2340</c:v>
                </c:pt>
                <c:pt idx="10">
                  <c:v>2275</c:v>
                </c:pt>
                <c:pt idx="11">
                  <c:v>2214</c:v>
                </c:pt>
                <c:pt idx="12">
                  <c:v>2169</c:v>
                </c:pt>
                <c:pt idx="13">
                  <c:v>2138</c:v>
                </c:pt>
                <c:pt idx="14">
                  <c:v>2101</c:v>
                </c:pt>
                <c:pt idx="15">
                  <c:v>2053</c:v>
                </c:pt>
                <c:pt idx="16">
                  <c:v>2023</c:v>
                </c:pt>
                <c:pt idx="17">
                  <c:v>1986</c:v>
                </c:pt>
                <c:pt idx="18">
                  <c:v>1942</c:v>
                </c:pt>
                <c:pt idx="19">
                  <c:v>1906</c:v>
                </c:pt>
                <c:pt idx="20">
                  <c:v>1847</c:v>
                </c:pt>
                <c:pt idx="21">
                  <c:v>1770</c:v>
                </c:pt>
                <c:pt idx="22">
                  <c:v>1715</c:v>
                </c:pt>
                <c:pt idx="23">
                  <c:v>1664</c:v>
                </c:pt>
              </c:numCache>
            </c:numRef>
          </c:val>
          <c:smooth val="0"/>
          <c:extLst>
            <c:ext xmlns:c16="http://schemas.microsoft.com/office/drawing/2014/chart" uri="{C3380CC4-5D6E-409C-BE32-E72D297353CC}">
              <c16:uniqueId val="{00000004-DBC7-47E0-B3D7-B0CAA692F2C4}"/>
            </c:ext>
          </c:extLst>
        </c:ser>
        <c:ser>
          <c:idx val="4"/>
          <c:order val="4"/>
          <c:tx>
            <c:strRef>
              <c:f>Blad1!$A$7</c:f>
              <c:strCache>
                <c:ptCount val="1"/>
                <c:pt idx="0">
                  <c:v>Somalia</c:v>
                </c:pt>
              </c:strCache>
            </c:strRef>
          </c:tx>
          <c:spPr>
            <a:ln w="31750">
              <a:solidFill>
                <a:srgbClr val="AF1685"/>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Blad1!$B$7:$Y$7</c:f>
              <c:numCache>
                <c:formatCode>0</c:formatCode>
                <c:ptCount val="24"/>
                <c:pt idx="0">
                  <c:v>134</c:v>
                </c:pt>
                <c:pt idx="1">
                  <c:v>105</c:v>
                </c:pt>
                <c:pt idx="2">
                  <c:v>107</c:v>
                </c:pt>
                <c:pt idx="3">
                  <c:v>117</c:v>
                </c:pt>
                <c:pt idx="4">
                  <c:v>123</c:v>
                </c:pt>
                <c:pt idx="5">
                  <c:v>121</c:v>
                </c:pt>
                <c:pt idx="6">
                  <c:v>162</c:v>
                </c:pt>
                <c:pt idx="7">
                  <c:v>221</c:v>
                </c:pt>
                <c:pt idx="8">
                  <c:v>330</c:v>
                </c:pt>
                <c:pt idx="9">
                  <c:v>533</c:v>
                </c:pt>
                <c:pt idx="10">
                  <c:v>618</c:v>
                </c:pt>
                <c:pt idx="11">
                  <c:v>655</c:v>
                </c:pt>
                <c:pt idx="12">
                  <c:v>845</c:v>
                </c:pt>
                <c:pt idx="13">
                  <c:v>1261</c:v>
                </c:pt>
                <c:pt idx="14">
                  <c:v>1327</c:v>
                </c:pt>
                <c:pt idx="15">
                  <c:v>1432</c:v>
                </c:pt>
                <c:pt idx="16">
                  <c:v>1484</c:v>
                </c:pt>
                <c:pt idx="17">
                  <c:v>1509</c:v>
                </c:pt>
                <c:pt idx="18">
                  <c:v>1551</c:v>
                </c:pt>
                <c:pt idx="19">
                  <c:v>1547</c:v>
                </c:pt>
                <c:pt idx="20">
                  <c:v>1496</c:v>
                </c:pt>
                <c:pt idx="21">
                  <c:v>1462</c:v>
                </c:pt>
                <c:pt idx="22">
                  <c:v>1437</c:v>
                </c:pt>
                <c:pt idx="23">
                  <c:v>1327</c:v>
                </c:pt>
              </c:numCache>
            </c:numRef>
          </c:val>
          <c:smooth val="0"/>
          <c:extLst>
            <c:ext xmlns:c16="http://schemas.microsoft.com/office/drawing/2014/chart" uri="{C3380CC4-5D6E-409C-BE32-E72D297353CC}">
              <c16:uniqueId val="{00000005-DBC7-47E0-B3D7-B0CAA692F2C4}"/>
            </c:ext>
          </c:extLst>
        </c:ser>
        <c:ser>
          <c:idx val="5"/>
          <c:order val="5"/>
          <c:tx>
            <c:strRef>
              <c:f>Blad1!$A$8</c:f>
              <c:strCache>
                <c:ptCount val="1"/>
                <c:pt idx="0">
                  <c:v>Jugoslavien</c:v>
                </c:pt>
              </c:strCache>
            </c:strRef>
          </c:tx>
          <c:spPr>
            <a:ln w="31750">
              <a:solidFill>
                <a:srgbClr val="FF00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Blad1!$B$8:$Y$8</c:f>
              <c:numCache>
                <c:formatCode>0</c:formatCode>
                <c:ptCount val="24"/>
                <c:pt idx="0">
                  <c:v>1295</c:v>
                </c:pt>
                <c:pt idx="1">
                  <c:v>1323</c:v>
                </c:pt>
                <c:pt idx="2">
                  <c:v>1331</c:v>
                </c:pt>
                <c:pt idx="3">
                  <c:v>1367</c:v>
                </c:pt>
                <c:pt idx="4">
                  <c:v>1372</c:v>
                </c:pt>
                <c:pt idx="5">
                  <c:v>1337</c:v>
                </c:pt>
                <c:pt idx="6">
                  <c:v>1338</c:v>
                </c:pt>
                <c:pt idx="7">
                  <c:v>1323</c:v>
                </c:pt>
                <c:pt idx="8">
                  <c:v>1312</c:v>
                </c:pt>
                <c:pt idx="9">
                  <c:v>1303</c:v>
                </c:pt>
                <c:pt idx="10">
                  <c:v>1264</c:v>
                </c:pt>
                <c:pt idx="11">
                  <c:v>1263</c:v>
                </c:pt>
                <c:pt idx="12">
                  <c:v>1253</c:v>
                </c:pt>
                <c:pt idx="13">
                  <c:v>1248</c:v>
                </c:pt>
                <c:pt idx="14">
                  <c:v>1243</c:v>
                </c:pt>
                <c:pt idx="15">
                  <c:v>1259</c:v>
                </c:pt>
                <c:pt idx="16">
                  <c:v>1252</c:v>
                </c:pt>
                <c:pt idx="17">
                  <c:v>1250</c:v>
                </c:pt>
                <c:pt idx="18">
                  <c:v>1238</c:v>
                </c:pt>
                <c:pt idx="19">
                  <c:v>1215</c:v>
                </c:pt>
                <c:pt idx="20">
                  <c:v>1194</c:v>
                </c:pt>
                <c:pt idx="21">
                  <c:v>1182</c:v>
                </c:pt>
                <c:pt idx="22">
                  <c:v>1176</c:v>
                </c:pt>
                <c:pt idx="23">
                  <c:v>1173</c:v>
                </c:pt>
              </c:numCache>
            </c:numRef>
          </c:val>
          <c:smooth val="0"/>
          <c:extLst>
            <c:ext xmlns:c16="http://schemas.microsoft.com/office/drawing/2014/chart" uri="{C3380CC4-5D6E-409C-BE32-E72D297353CC}">
              <c16:uniqueId val="{00000006-DBC7-47E0-B3D7-B0CAA692F2C4}"/>
            </c:ext>
          </c:extLst>
        </c:ser>
        <c:ser>
          <c:idx val="6"/>
          <c:order val="6"/>
          <c:tx>
            <c:strRef>
              <c:f>Blad1!$A$9</c:f>
              <c:strCache>
                <c:ptCount val="1"/>
                <c:pt idx="0">
                  <c:v>Polen</c:v>
                </c:pt>
              </c:strCache>
            </c:strRef>
          </c:tx>
          <c:spPr>
            <a:ln w="31750">
              <a:solidFill>
                <a:schemeClr val="bg1">
                  <a:lumMod val="50000"/>
                </a:schemeClr>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Blad1!$B$9:$Y$9</c:f>
              <c:numCache>
                <c:formatCode>0</c:formatCode>
                <c:ptCount val="24"/>
                <c:pt idx="0">
                  <c:v>459</c:v>
                </c:pt>
                <c:pt idx="1">
                  <c:v>473</c:v>
                </c:pt>
                <c:pt idx="2">
                  <c:v>471</c:v>
                </c:pt>
                <c:pt idx="3">
                  <c:v>463</c:v>
                </c:pt>
                <c:pt idx="4">
                  <c:v>476</c:v>
                </c:pt>
                <c:pt idx="5">
                  <c:v>476</c:v>
                </c:pt>
                <c:pt idx="6">
                  <c:v>488</c:v>
                </c:pt>
                <c:pt idx="7">
                  <c:v>513</c:v>
                </c:pt>
                <c:pt idx="8">
                  <c:v>544</c:v>
                </c:pt>
                <c:pt idx="9">
                  <c:v>527</c:v>
                </c:pt>
                <c:pt idx="10">
                  <c:v>545</c:v>
                </c:pt>
                <c:pt idx="11">
                  <c:v>565</c:v>
                </c:pt>
                <c:pt idx="12">
                  <c:v>584</c:v>
                </c:pt>
                <c:pt idx="13">
                  <c:v>618</c:v>
                </c:pt>
                <c:pt idx="14">
                  <c:v>640</c:v>
                </c:pt>
                <c:pt idx="15">
                  <c:v>670</c:v>
                </c:pt>
                <c:pt idx="16">
                  <c:v>737</c:v>
                </c:pt>
                <c:pt idx="17">
                  <c:v>802</c:v>
                </c:pt>
                <c:pt idx="18">
                  <c:v>859</c:v>
                </c:pt>
                <c:pt idx="19">
                  <c:v>862</c:v>
                </c:pt>
                <c:pt idx="20">
                  <c:v>874</c:v>
                </c:pt>
                <c:pt idx="21">
                  <c:v>877</c:v>
                </c:pt>
                <c:pt idx="22">
                  <c:v>919</c:v>
                </c:pt>
                <c:pt idx="23">
                  <c:v>933</c:v>
                </c:pt>
              </c:numCache>
            </c:numRef>
          </c:val>
          <c:smooth val="0"/>
          <c:extLst>
            <c:ext xmlns:c16="http://schemas.microsoft.com/office/drawing/2014/chart" uri="{C3380CC4-5D6E-409C-BE32-E72D297353CC}">
              <c16:uniqueId val="{00000000-8B80-49FE-9122-3B0091614875}"/>
            </c:ext>
          </c:extLst>
        </c:ser>
        <c:dLbls>
          <c:showLegendKey val="0"/>
          <c:showVal val="0"/>
          <c:showCatName val="0"/>
          <c:showSerName val="0"/>
          <c:showPercent val="0"/>
          <c:showBubbleSize val="0"/>
        </c:dLbls>
        <c:smooth val="0"/>
        <c:axId val="430460256"/>
        <c:axId val="433517024"/>
      </c:lineChart>
      <c:catAx>
        <c:axId val="430460256"/>
        <c:scaling>
          <c:orientation val="minMax"/>
        </c:scaling>
        <c:delete val="0"/>
        <c:axPos val="b"/>
        <c:numFmt formatCode="General" sourceLinked="1"/>
        <c:majorTickMark val="out"/>
        <c:minorTickMark val="none"/>
        <c:tickLblPos val="nextTo"/>
        <c:txPr>
          <a:bodyPr/>
          <a:lstStyle/>
          <a:p>
            <a:pPr>
              <a:defRPr sz="1100"/>
            </a:pPr>
            <a:endParaRPr lang="sv-SE"/>
          </a:p>
        </c:txPr>
        <c:crossAx val="433517024"/>
        <c:crosses val="autoZero"/>
        <c:auto val="1"/>
        <c:lblAlgn val="ctr"/>
        <c:lblOffset val="100"/>
        <c:noMultiLvlLbl val="0"/>
      </c:catAx>
      <c:valAx>
        <c:axId val="433517024"/>
        <c:scaling>
          <c:orientation val="minMax"/>
        </c:scaling>
        <c:delete val="0"/>
        <c:axPos val="l"/>
        <c:majorGridlines>
          <c:spPr>
            <a:ln>
              <a:solidFill>
                <a:schemeClr val="bg1">
                  <a:lumMod val="75000"/>
                </a:schemeClr>
              </a:solidFill>
            </a:ln>
          </c:spPr>
        </c:majorGridlines>
        <c:title>
          <c:tx>
            <c:rich>
              <a:bodyPr rot="0" vert="horz"/>
              <a:lstStyle/>
              <a:p>
                <a:pPr>
                  <a:defRPr sz="1400"/>
                </a:pPr>
                <a:r>
                  <a:rPr lang="sv-SE" sz="1400" dirty="0"/>
                  <a:t>Antal</a:t>
                </a:r>
              </a:p>
            </c:rich>
          </c:tx>
          <c:layout>
            <c:manualLayout>
              <c:xMode val="edge"/>
              <c:yMode val="edge"/>
              <c:x val="0"/>
              <c:y val="2.73029564321524E-3"/>
            </c:manualLayout>
          </c:layout>
          <c:overlay val="0"/>
        </c:title>
        <c:numFmt formatCode="#,##0" sourceLinked="0"/>
        <c:majorTickMark val="out"/>
        <c:minorTickMark val="none"/>
        <c:tickLblPos val="nextTo"/>
        <c:spPr>
          <a:ln>
            <a:noFill/>
          </a:ln>
        </c:spPr>
        <c:txPr>
          <a:bodyPr/>
          <a:lstStyle/>
          <a:p>
            <a:pPr>
              <a:defRPr sz="1100"/>
            </a:pPr>
            <a:endParaRPr lang="sv-SE"/>
          </a:p>
        </c:txPr>
        <c:crossAx val="430460256"/>
        <c:crosses val="autoZero"/>
        <c:crossBetween val="between"/>
      </c:valAx>
      <c:spPr>
        <a:noFill/>
        <a:ln w="25406">
          <a:noFill/>
        </a:ln>
      </c:spPr>
    </c:plotArea>
    <c:legend>
      <c:legendPos val="r"/>
      <c:layout>
        <c:manualLayout>
          <c:xMode val="edge"/>
          <c:yMode val="edge"/>
          <c:x val="0.8471351537419064"/>
          <c:y val="0.20963563791383444"/>
          <c:w val="0.1528648462580936"/>
          <c:h val="0.62910596641241379"/>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04320787975821E-2"/>
          <c:y val="7.664067791750738E-2"/>
          <c:w val="0.9109663409337676"/>
          <c:h val="0.77720687844719771"/>
        </c:manualLayout>
      </c:layout>
      <c:lineChart>
        <c:grouping val="standard"/>
        <c:varyColors val="0"/>
        <c:ser>
          <c:idx val="0"/>
          <c:order val="0"/>
          <c:tx>
            <c:strRef>
              <c:f>Sheet1!$B$1</c:f>
              <c:strCache>
                <c:ptCount val="1"/>
                <c:pt idx="0">
                  <c:v>2003</c:v>
                </c:pt>
              </c:strCache>
            </c:strRef>
          </c:tx>
          <c:spPr>
            <a:ln w="38100">
              <a:solidFill>
                <a:srgbClr val="84BD00"/>
              </a:solidFill>
              <a:prstDash val="sysDash"/>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Sheet1!$B$2:$B$102</c:f>
              <c:numCache>
                <c:formatCode>0</c:formatCode>
                <c:ptCount val="101"/>
                <c:pt idx="0">
                  <c:v>1318</c:v>
                </c:pt>
                <c:pt idx="1">
                  <c:v>1273</c:v>
                </c:pt>
                <c:pt idx="2">
                  <c:v>1254</c:v>
                </c:pt>
                <c:pt idx="3">
                  <c:v>1272</c:v>
                </c:pt>
                <c:pt idx="4">
                  <c:v>1235</c:v>
                </c:pt>
                <c:pt idx="5">
                  <c:v>1289</c:v>
                </c:pt>
                <c:pt idx="6">
                  <c:v>1304</c:v>
                </c:pt>
                <c:pt idx="7">
                  <c:v>1315</c:v>
                </c:pt>
                <c:pt idx="8">
                  <c:v>1478</c:v>
                </c:pt>
                <c:pt idx="9">
                  <c:v>1553</c:v>
                </c:pt>
                <c:pt idx="10">
                  <c:v>1683</c:v>
                </c:pt>
                <c:pt idx="11">
                  <c:v>1652</c:v>
                </c:pt>
                <c:pt idx="12">
                  <c:v>1717</c:v>
                </c:pt>
                <c:pt idx="13">
                  <c:v>1864</c:v>
                </c:pt>
                <c:pt idx="14">
                  <c:v>1683</c:v>
                </c:pt>
                <c:pt idx="15">
                  <c:v>1625</c:v>
                </c:pt>
                <c:pt idx="16">
                  <c:v>1533</c:v>
                </c:pt>
                <c:pt idx="17">
                  <c:v>1533</c:v>
                </c:pt>
                <c:pt idx="18">
                  <c:v>1444</c:v>
                </c:pt>
                <c:pt idx="19">
                  <c:v>1441</c:v>
                </c:pt>
                <c:pt idx="20">
                  <c:v>1483</c:v>
                </c:pt>
                <c:pt idx="21">
                  <c:v>1565</c:v>
                </c:pt>
                <c:pt idx="22">
                  <c:v>1714</c:v>
                </c:pt>
                <c:pt idx="23">
                  <c:v>1765</c:v>
                </c:pt>
                <c:pt idx="24">
                  <c:v>1640</c:v>
                </c:pt>
                <c:pt idx="25">
                  <c:v>1588</c:v>
                </c:pt>
                <c:pt idx="26">
                  <c:v>1580</c:v>
                </c:pt>
                <c:pt idx="27">
                  <c:v>1575</c:v>
                </c:pt>
                <c:pt idx="28">
                  <c:v>1586</c:v>
                </c:pt>
                <c:pt idx="29">
                  <c:v>1772</c:v>
                </c:pt>
                <c:pt idx="30">
                  <c:v>1664</c:v>
                </c:pt>
                <c:pt idx="31">
                  <c:v>1634</c:v>
                </c:pt>
                <c:pt idx="32">
                  <c:v>1653</c:v>
                </c:pt>
                <c:pt idx="33">
                  <c:v>1635</c:v>
                </c:pt>
                <c:pt idx="34">
                  <c:v>1555</c:v>
                </c:pt>
                <c:pt idx="35">
                  <c:v>1622</c:v>
                </c:pt>
                <c:pt idx="36">
                  <c:v>1822</c:v>
                </c:pt>
                <c:pt idx="37">
                  <c:v>1882</c:v>
                </c:pt>
                <c:pt idx="38">
                  <c:v>1851</c:v>
                </c:pt>
                <c:pt idx="39">
                  <c:v>1866</c:v>
                </c:pt>
                <c:pt idx="40">
                  <c:v>1713</c:v>
                </c:pt>
                <c:pt idx="41">
                  <c:v>1606</c:v>
                </c:pt>
                <c:pt idx="42">
                  <c:v>1516</c:v>
                </c:pt>
                <c:pt idx="43">
                  <c:v>1583</c:v>
                </c:pt>
                <c:pt idx="44">
                  <c:v>1562</c:v>
                </c:pt>
                <c:pt idx="45">
                  <c:v>1618</c:v>
                </c:pt>
                <c:pt idx="46">
                  <c:v>1564</c:v>
                </c:pt>
                <c:pt idx="47">
                  <c:v>1607</c:v>
                </c:pt>
                <c:pt idx="48">
                  <c:v>1588</c:v>
                </c:pt>
                <c:pt idx="49">
                  <c:v>1515</c:v>
                </c:pt>
                <c:pt idx="50">
                  <c:v>1634</c:v>
                </c:pt>
                <c:pt idx="51">
                  <c:v>1577</c:v>
                </c:pt>
                <c:pt idx="52">
                  <c:v>1485</c:v>
                </c:pt>
                <c:pt idx="53">
                  <c:v>1658</c:v>
                </c:pt>
                <c:pt idx="54">
                  <c:v>1684</c:v>
                </c:pt>
                <c:pt idx="55">
                  <c:v>1789</c:v>
                </c:pt>
                <c:pt idx="56">
                  <c:v>1809</c:v>
                </c:pt>
                <c:pt idx="57">
                  <c:v>1916</c:v>
                </c:pt>
                <c:pt idx="58">
                  <c:v>1819</c:v>
                </c:pt>
                <c:pt idx="59">
                  <c:v>1742</c:v>
                </c:pt>
                <c:pt idx="60">
                  <c:v>1605</c:v>
                </c:pt>
                <c:pt idx="61">
                  <c:v>1489</c:v>
                </c:pt>
                <c:pt idx="62">
                  <c:v>1312</c:v>
                </c:pt>
                <c:pt idx="63">
                  <c:v>1226</c:v>
                </c:pt>
                <c:pt idx="64">
                  <c:v>1264</c:v>
                </c:pt>
                <c:pt idx="65">
                  <c:v>1129</c:v>
                </c:pt>
                <c:pt idx="66">
                  <c:v>1133</c:v>
                </c:pt>
                <c:pt idx="67">
                  <c:v>1078</c:v>
                </c:pt>
                <c:pt idx="68">
                  <c:v>1020</c:v>
                </c:pt>
                <c:pt idx="69">
                  <c:v>972</c:v>
                </c:pt>
                <c:pt idx="70">
                  <c:v>930</c:v>
                </c:pt>
                <c:pt idx="71">
                  <c:v>979</c:v>
                </c:pt>
                <c:pt idx="72">
                  <c:v>947</c:v>
                </c:pt>
                <c:pt idx="73">
                  <c:v>960</c:v>
                </c:pt>
                <c:pt idx="74">
                  <c:v>943</c:v>
                </c:pt>
                <c:pt idx="75">
                  <c:v>924</c:v>
                </c:pt>
                <c:pt idx="76">
                  <c:v>946</c:v>
                </c:pt>
                <c:pt idx="77">
                  <c:v>860</c:v>
                </c:pt>
                <c:pt idx="78">
                  <c:v>875</c:v>
                </c:pt>
                <c:pt idx="79">
                  <c:v>848</c:v>
                </c:pt>
                <c:pt idx="80">
                  <c:v>868</c:v>
                </c:pt>
                <c:pt idx="81">
                  <c:v>757</c:v>
                </c:pt>
                <c:pt idx="82">
                  <c:v>819</c:v>
                </c:pt>
                <c:pt idx="83">
                  <c:v>752</c:v>
                </c:pt>
                <c:pt idx="84">
                  <c:v>550</c:v>
                </c:pt>
                <c:pt idx="85">
                  <c:v>491</c:v>
                </c:pt>
                <c:pt idx="86">
                  <c:v>443</c:v>
                </c:pt>
                <c:pt idx="87">
                  <c:v>413</c:v>
                </c:pt>
                <c:pt idx="88">
                  <c:v>332</c:v>
                </c:pt>
                <c:pt idx="89">
                  <c:v>283</c:v>
                </c:pt>
                <c:pt idx="90">
                  <c:v>229</c:v>
                </c:pt>
                <c:pt idx="91">
                  <c:v>181</c:v>
                </c:pt>
                <c:pt idx="92">
                  <c:v>126</c:v>
                </c:pt>
                <c:pt idx="93">
                  <c:v>103</c:v>
                </c:pt>
                <c:pt idx="94">
                  <c:v>95</c:v>
                </c:pt>
                <c:pt idx="95">
                  <c:v>54</c:v>
                </c:pt>
                <c:pt idx="96">
                  <c:v>55</c:v>
                </c:pt>
                <c:pt idx="97">
                  <c:v>33</c:v>
                </c:pt>
                <c:pt idx="98">
                  <c:v>17</c:v>
                </c:pt>
                <c:pt idx="99">
                  <c:v>10</c:v>
                </c:pt>
                <c:pt idx="100">
                  <c:v>17</c:v>
                </c:pt>
              </c:numCache>
            </c:numRef>
          </c:val>
          <c:smooth val="0"/>
          <c:extLst>
            <c:ext xmlns:c16="http://schemas.microsoft.com/office/drawing/2014/chart" uri="{C3380CC4-5D6E-409C-BE32-E72D297353CC}">
              <c16:uniqueId val="{00000000-086C-4B2B-A31C-C0999B31A724}"/>
            </c:ext>
          </c:extLst>
        </c:ser>
        <c:ser>
          <c:idx val="1"/>
          <c:order val="1"/>
          <c:tx>
            <c:strRef>
              <c:f>Sheet1!$C$1</c:f>
              <c:strCache>
                <c:ptCount val="1"/>
                <c:pt idx="0">
                  <c:v>2013</c:v>
                </c:pt>
              </c:strCache>
            </c:strRef>
          </c:tx>
          <c:spPr>
            <a:ln w="31750">
              <a:solidFill>
                <a:srgbClr val="FF0000"/>
              </a:solidFill>
              <a:prstDash val="sysDash"/>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Sheet1!$C$2:$C$102</c:f>
              <c:numCache>
                <c:formatCode>0</c:formatCode>
                <c:ptCount val="101"/>
                <c:pt idx="0">
                  <c:v>1739</c:v>
                </c:pt>
                <c:pt idx="1">
                  <c:v>1705</c:v>
                </c:pt>
                <c:pt idx="2">
                  <c:v>1553</c:v>
                </c:pt>
                <c:pt idx="3">
                  <c:v>1723</c:v>
                </c:pt>
                <c:pt idx="4">
                  <c:v>1674</c:v>
                </c:pt>
                <c:pt idx="5">
                  <c:v>1637</c:v>
                </c:pt>
                <c:pt idx="6">
                  <c:v>1572</c:v>
                </c:pt>
                <c:pt idx="7">
                  <c:v>1586</c:v>
                </c:pt>
                <c:pt idx="8">
                  <c:v>1521</c:v>
                </c:pt>
                <c:pt idx="9">
                  <c:v>1512</c:v>
                </c:pt>
                <c:pt idx="10">
                  <c:v>1455</c:v>
                </c:pt>
                <c:pt idx="11">
                  <c:v>1436</c:v>
                </c:pt>
                <c:pt idx="12">
                  <c:v>1389</c:v>
                </c:pt>
                <c:pt idx="13">
                  <c:v>1402</c:v>
                </c:pt>
                <c:pt idx="14">
                  <c:v>1365</c:v>
                </c:pt>
                <c:pt idx="15">
                  <c:v>1415</c:v>
                </c:pt>
                <c:pt idx="16">
                  <c:v>1457</c:v>
                </c:pt>
                <c:pt idx="17">
                  <c:v>1504</c:v>
                </c:pt>
                <c:pt idx="18">
                  <c:v>1677</c:v>
                </c:pt>
                <c:pt idx="19">
                  <c:v>1799</c:v>
                </c:pt>
                <c:pt idx="20">
                  <c:v>1958</c:v>
                </c:pt>
                <c:pt idx="21">
                  <c:v>2077</c:v>
                </c:pt>
                <c:pt idx="22">
                  <c:v>2167</c:v>
                </c:pt>
                <c:pt idx="23">
                  <c:v>2232</c:v>
                </c:pt>
                <c:pt idx="24">
                  <c:v>2020</c:v>
                </c:pt>
                <c:pt idx="25">
                  <c:v>1984</c:v>
                </c:pt>
                <c:pt idx="26">
                  <c:v>1856</c:v>
                </c:pt>
                <c:pt idx="27">
                  <c:v>1879</c:v>
                </c:pt>
                <c:pt idx="28">
                  <c:v>1776</c:v>
                </c:pt>
                <c:pt idx="29">
                  <c:v>1673</c:v>
                </c:pt>
                <c:pt idx="30">
                  <c:v>1683</c:v>
                </c:pt>
                <c:pt idx="31">
                  <c:v>1588</c:v>
                </c:pt>
                <c:pt idx="32">
                  <c:v>1620</c:v>
                </c:pt>
                <c:pt idx="33">
                  <c:v>1687</c:v>
                </c:pt>
                <c:pt idx="34">
                  <c:v>1622</c:v>
                </c:pt>
                <c:pt idx="35">
                  <c:v>1641</c:v>
                </c:pt>
                <c:pt idx="36">
                  <c:v>1664</c:v>
                </c:pt>
                <c:pt idx="37">
                  <c:v>1603</c:v>
                </c:pt>
                <c:pt idx="38">
                  <c:v>1655</c:v>
                </c:pt>
                <c:pt idx="39">
                  <c:v>1837</c:v>
                </c:pt>
                <c:pt idx="40">
                  <c:v>1752</c:v>
                </c:pt>
                <c:pt idx="41">
                  <c:v>1723</c:v>
                </c:pt>
                <c:pt idx="42">
                  <c:v>1732</c:v>
                </c:pt>
                <c:pt idx="43">
                  <c:v>1718</c:v>
                </c:pt>
                <c:pt idx="44">
                  <c:v>1651</c:v>
                </c:pt>
                <c:pt idx="45">
                  <c:v>1702</c:v>
                </c:pt>
                <c:pt idx="46">
                  <c:v>1854</c:v>
                </c:pt>
                <c:pt idx="47">
                  <c:v>1947</c:v>
                </c:pt>
                <c:pt idx="48">
                  <c:v>1910</c:v>
                </c:pt>
                <c:pt idx="49">
                  <c:v>1865</c:v>
                </c:pt>
                <c:pt idx="50">
                  <c:v>1782</c:v>
                </c:pt>
                <c:pt idx="51">
                  <c:v>1621</c:v>
                </c:pt>
                <c:pt idx="52">
                  <c:v>1529</c:v>
                </c:pt>
                <c:pt idx="53">
                  <c:v>1580</c:v>
                </c:pt>
                <c:pt idx="54">
                  <c:v>1547</c:v>
                </c:pt>
                <c:pt idx="55">
                  <c:v>1605</c:v>
                </c:pt>
                <c:pt idx="56">
                  <c:v>1555</c:v>
                </c:pt>
                <c:pt idx="57">
                  <c:v>1572</c:v>
                </c:pt>
                <c:pt idx="58">
                  <c:v>1553</c:v>
                </c:pt>
                <c:pt idx="59">
                  <c:v>1465</c:v>
                </c:pt>
                <c:pt idx="60">
                  <c:v>1587</c:v>
                </c:pt>
                <c:pt idx="61">
                  <c:v>1508</c:v>
                </c:pt>
                <c:pt idx="62">
                  <c:v>1409</c:v>
                </c:pt>
                <c:pt idx="63">
                  <c:v>1544</c:v>
                </c:pt>
                <c:pt idx="64">
                  <c:v>1587</c:v>
                </c:pt>
                <c:pt idx="65">
                  <c:v>1640</c:v>
                </c:pt>
                <c:pt idx="66">
                  <c:v>1662</c:v>
                </c:pt>
                <c:pt idx="67">
                  <c:v>1755</c:v>
                </c:pt>
                <c:pt idx="68">
                  <c:v>1635</c:v>
                </c:pt>
                <c:pt idx="69">
                  <c:v>1553</c:v>
                </c:pt>
                <c:pt idx="70">
                  <c:v>1407</c:v>
                </c:pt>
                <c:pt idx="71">
                  <c:v>1307</c:v>
                </c:pt>
                <c:pt idx="72">
                  <c:v>1144</c:v>
                </c:pt>
                <c:pt idx="73">
                  <c:v>1019</c:v>
                </c:pt>
                <c:pt idx="74">
                  <c:v>1052</c:v>
                </c:pt>
                <c:pt idx="75">
                  <c:v>939</c:v>
                </c:pt>
                <c:pt idx="76">
                  <c:v>937</c:v>
                </c:pt>
                <c:pt idx="77">
                  <c:v>863</c:v>
                </c:pt>
                <c:pt idx="78">
                  <c:v>781</c:v>
                </c:pt>
                <c:pt idx="79">
                  <c:v>740</c:v>
                </c:pt>
                <c:pt idx="80">
                  <c:v>675</c:v>
                </c:pt>
                <c:pt idx="81">
                  <c:v>711</c:v>
                </c:pt>
                <c:pt idx="82">
                  <c:v>642</c:v>
                </c:pt>
                <c:pt idx="83">
                  <c:v>617</c:v>
                </c:pt>
                <c:pt idx="84">
                  <c:v>578</c:v>
                </c:pt>
                <c:pt idx="85">
                  <c:v>532</c:v>
                </c:pt>
                <c:pt idx="86">
                  <c:v>517</c:v>
                </c:pt>
                <c:pt idx="87">
                  <c:v>428</c:v>
                </c:pt>
                <c:pt idx="88">
                  <c:v>391</c:v>
                </c:pt>
                <c:pt idx="89">
                  <c:v>322</c:v>
                </c:pt>
                <c:pt idx="90">
                  <c:v>302</c:v>
                </c:pt>
                <c:pt idx="91">
                  <c:v>235</c:v>
                </c:pt>
                <c:pt idx="92">
                  <c:v>228</c:v>
                </c:pt>
                <c:pt idx="93">
                  <c:v>184</c:v>
                </c:pt>
                <c:pt idx="94">
                  <c:v>106</c:v>
                </c:pt>
                <c:pt idx="95">
                  <c:v>69</c:v>
                </c:pt>
                <c:pt idx="96">
                  <c:v>56</c:v>
                </c:pt>
                <c:pt idx="97">
                  <c:v>29</c:v>
                </c:pt>
                <c:pt idx="98">
                  <c:v>23</c:v>
                </c:pt>
                <c:pt idx="99">
                  <c:v>10</c:v>
                </c:pt>
                <c:pt idx="100">
                  <c:v>19</c:v>
                </c:pt>
              </c:numCache>
            </c:numRef>
          </c:val>
          <c:smooth val="0"/>
          <c:extLst>
            <c:ext xmlns:c16="http://schemas.microsoft.com/office/drawing/2014/chart" uri="{C3380CC4-5D6E-409C-BE32-E72D297353CC}">
              <c16:uniqueId val="{00000001-086C-4B2B-A31C-C0999B31A724}"/>
            </c:ext>
          </c:extLst>
        </c:ser>
        <c:ser>
          <c:idx val="2"/>
          <c:order val="2"/>
          <c:tx>
            <c:strRef>
              <c:f>Sheet1!$D$1</c:f>
              <c:strCache>
                <c:ptCount val="1"/>
                <c:pt idx="0">
                  <c:v>2023</c:v>
                </c:pt>
              </c:strCache>
            </c:strRef>
          </c:tx>
          <c:spPr>
            <a:ln w="34925">
              <a:solidFill>
                <a:srgbClr val="00B0F0"/>
              </a:solidFill>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Sheet1!$D$2:$D$102</c:f>
              <c:numCache>
                <c:formatCode>0</c:formatCode>
                <c:ptCount val="101"/>
                <c:pt idx="0">
                  <c:v>1406</c:v>
                </c:pt>
                <c:pt idx="1">
                  <c:v>1511</c:v>
                </c:pt>
                <c:pt idx="2">
                  <c:v>1688</c:v>
                </c:pt>
                <c:pt idx="3">
                  <c:v>1570</c:v>
                </c:pt>
                <c:pt idx="4">
                  <c:v>1636</c:v>
                </c:pt>
                <c:pt idx="5">
                  <c:v>1644</c:v>
                </c:pt>
                <c:pt idx="6">
                  <c:v>1614</c:v>
                </c:pt>
                <c:pt idx="7">
                  <c:v>1765</c:v>
                </c:pt>
                <c:pt idx="8">
                  <c:v>1765</c:v>
                </c:pt>
                <c:pt idx="9">
                  <c:v>1708</c:v>
                </c:pt>
                <c:pt idx="10">
                  <c:v>1776</c:v>
                </c:pt>
                <c:pt idx="11">
                  <c:v>1814</c:v>
                </c:pt>
                <c:pt idx="12">
                  <c:v>1647</c:v>
                </c:pt>
                <c:pt idx="13">
                  <c:v>1880</c:v>
                </c:pt>
                <c:pt idx="14">
                  <c:v>1819</c:v>
                </c:pt>
                <c:pt idx="15">
                  <c:v>1813</c:v>
                </c:pt>
                <c:pt idx="16">
                  <c:v>1736</c:v>
                </c:pt>
                <c:pt idx="17">
                  <c:v>1780</c:v>
                </c:pt>
                <c:pt idx="18">
                  <c:v>1738</c:v>
                </c:pt>
                <c:pt idx="19">
                  <c:v>1729</c:v>
                </c:pt>
                <c:pt idx="20">
                  <c:v>1672</c:v>
                </c:pt>
                <c:pt idx="21">
                  <c:v>1642</c:v>
                </c:pt>
                <c:pt idx="22">
                  <c:v>1705</c:v>
                </c:pt>
                <c:pt idx="23">
                  <c:v>1782</c:v>
                </c:pt>
                <c:pt idx="24">
                  <c:v>1870</c:v>
                </c:pt>
                <c:pt idx="25">
                  <c:v>1790</c:v>
                </c:pt>
                <c:pt idx="26">
                  <c:v>1767</c:v>
                </c:pt>
                <c:pt idx="27">
                  <c:v>1862</c:v>
                </c:pt>
                <c:pt idx="28">
                  <c:v>1976</c:v>
                </c:pt>
                <c:pt idx="29">
                  <c:v>2072</c:v>
                </c:pt>
                <c:pt idx="30">
                  <c:v>2176</c:v>
                </c:pt>
                <c:pt idx="31">
                  <c:v>2128</c:v>
                </c:pt>
                <c:pt idx="32">
                  <c:v>2169</c:v>
                </c:pt>
                <c:pt idx="33">
                  <c:v>2291</c:v>
                </c:pt>
                <c:pt idx="34">
                  <c:v>2127</c:v>
                </c:pt>
                <c:pt idx="35">
                  <c:v>2116</c:v>
                </c:pt>
                <c:pt idx="36">
                  <c:v>1952</c:v>
                </c:pt>
                <c:pt idx="37">
                  <c:v>1978</c:v>
                </c:pt>
                <c:pt idx="38">
                  <c:v>1907</c:v>
                </c:pt>
                <c:pt idx="39">
                  <c:v>1796</c:v>
                </c:pt>
                <c:pt idx="40">
                  <c:v>1767</c:v>
                </c:pt>
                <c:pt idx="41">
                  <c:v>1690</c:v>
                </c:pt>
                <c:pt idx="42">
                  <c:v>1752</c:v>
                </c:pt>
                <c:pt idx="43">
                  <c:v>1818</c:v>
                </c:pt>
                <c:pt idx="44">
                  <c:v>1746</c:v>
                </c:pt>
                <c:pt idx="45">
                  <c:v>1750</c:v>
                </c:pt>
                <c:pt idx="46">
                  <c:v>1784</c:v>
                </c:pt>
                <c:pt idx="47">
                  <c:v>1694</c:v>
                </c:pt>
                <c:pt idx="48">
                  <c:v>1770</c:v>
                </c:pt>
                <c:pt idx="49">
                  <c:v>1957</c:v>
                </c:pt>
                <c:pt idx="50">
                  <c:v>1829</c:v>
                </c:pt>
                <c:pt idx="51">
                  <c:v>1798</c:v>
                </c:pt>
                <c:pt idx="52">
                  <c:v>1786</c:v>
                </c:pt>
                <c:pt idx="53">
                  <c:v>1734</c:v>
                </c:pt>
                <c:pt idx="54">
                  <c:v>1668</c:v>
                </c:pt>
                <c:pt idx="55">
                  <c:v>1745</c:v>
                </c:pt>
                <c:pt idx="56">
                  <c:v>1867</c:v>
                </c:pt>
                <c:pt idx="57">
                  <c:v>1941</c:v>
                </c:pt>
                <c:pt idx="58">
                  <c:v>1904</c:v>
                </c:pt>
                <c:pt idx="59">
                  <c:v>1873</c:v>
                </c:pt>
                <c:pt idx="60">
                  <c:v>1734</c:v>
                </c:pt>
                <c:pt idx="61">
                  <c:v>1608</c:v>
                </c:pt>
                <c:pt idx="62">
                  <c:v>1498</c:v>
                </c:pt>
                <c:pt idx="63">
                  <c:v>1557</c:v>
                </c:pt>
                <c:pt idx="64">
                  <c:v>1471</c:v>
                </c:pt>
                <c:pt idx="65">
                  <c:v>1527</c:v>
                </c:pt>
                <c:pt idx="66">
                  <c:v>1468</c:v>
                </c:pt>
                <c:pt idx="67">
                  <c:v>1479</c:v>
                </c:pt>
                <c:pt idx="68">
                  <c:v>1415</c:v>
                </c:pt>
                <c:pt idx="69">
                  <c:v>1350</c:v>
                </c:pt>
                <c:pt idx="70">
                  <c:v>1397</c:v>
                </c:pt>
                <c:pt idx="71">
                  <c:v>1348</c:v>
                </c:pt>
                <c:pt idx="72">
                  <c:v>1269</c:v>
                </c:pt>
                <c:pt idx="73">
                  <c:v>1329</c:v>
                </c:pt>
                <c:pt idx="74">
                  <c:v>1374</c:v>
                </c:pt>
                <c:pt idx="75">
                  <c:v>1417</c:v>
                </c:pt>
                <c:pt idx="76">
                  <c:v>1387</c:v>
                </c:pt>
                <c:pt idx="77">
                  <c:v>1442</c:v>
                </c:pt>
                <c:pt idx="78">
                  <c:v>1304</c:v>
                </c:pt>
                <c:pt idx="79">
                  <c:v>1206</c:v>
                </c:pt>
                <c:pt idx="80">
                  <c:v>1059</c:v>
                </c:pt>
                <c:pt idx="81">
                  <c:v>969</c:v>
                </c:pt>
                <c:pt idx="82">
                  <c:v>829</c:v>
                </c:pt>
                <c:pt idx="83">
                  <c:v>707</c:v>
                </c:pt>
                <c:pt idx="84">
                  <c:v>678</c:v>
                </c:pt>
                <c:pt idx="85">
                  <c:v>583</c:v>
                </c:pt>
                <c:pt idx="86">
                  <c:v>538</c:v>
                </c:pt>
                <c:pt idx="87">
                  <c:v>477</c:v>
                </c:pt>
                <c:pt idx="88">
                  <c:v>404</c:v>
                </c:pt>
                <c:pt idx="89">
                  <c:v>334</c:v>
                </c:pt>
                <c:pt idx="90">
                  <c:v>268</c:v>
                </c:pt>
                <c:pt idx="91">
                  <c:v>244</c:v>
                </c:pt>
                <c:pt idx="92">
                  <c:v>199</c:v>
                </c:pt>
                <c:pt idx="93">
                  <c:v>154</c:v>
                </c:pt>
                <c:pt idx="94">
                  <c:v>127</c:v>
                </c:pt>
                <c:pt idx="95">
                  <c:v>98</c:v>
                </c:pt>
                <c:pt idx="96">
                  <c:v>79</c:v>
                </c:pt>
                <c:pt idx="97">
                  <c:v>45</c:v>
                </c:pt>
                <c:pt idx="98">
                  <c:v>31</c:v>
                </c:pt>
                <c:pt idx="99">
                  <c:v>22</c:v>
                </c:pt>
                <c:pt idx="100">
                  <c:v>48</c:v>
                </c:pt>
              </c:numCache>
            </c:numRef>
          </c:val>
          <c:smooth val="0"/>
          <c:extLst>
            <c:ext xmlns:c16="http://schemas.microsoft.com/office/drawing/2014/chart" uri="{C3380CC4-5D6E-409C-BE32-E72D297353CC}">
              <c16:uniqueId val="{00000002-086C-4B2B-A31C-C0999B31A724}"/>
            </c:ext>
          </c:extLst>
        </c:ser>
        <c:dLbls>
          <c:showLegendKey val="0"/>
          <c:showVal val="0"/>
          <c:showCatName val="0"/>
          <c:showSerName val="0"/>
          <c:showPercent val="0"/>
          <c:showBubbleSize val="0"/>
        </c:dLbls>
        <c:smooth val="0"/>
        <c:axId val="430457512"/>
        <c:axId val="430457904"/>
      </c:lineChart>
      <c:catAx>
        <c:axId val="43045751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sv-SE" sz="1400"/>
                  <a:t>Ålder</a:t>
                </a:r>
              </a:p>
            </c:rich>
          </c:tx>
          <c:layout>
            <c:manualLayout>
              <c:xMode val="edge"/>
              <c:yMode val="edge"/>
              <c:x val="0.90948220209441955"/>
              <c:y val="0.92139291870795714"/>
            </c:manualLayout>
          </c:layout>
          <c:overlay val="0"/>
          <c:spPr>
            <a:noFill/>
            <a:ln w="25382">
              <a:noFill/>
            </a:ln>
          </c:spPr>
        </c:title>
        <c:numFmt formatCode="General" sourceLinked="1"/>
        <c:majorTickMark val="out"/>
        <c:minorTickMark val="none"/>
        <c:tickLblPos val="nextTo"/>
        <c:spPr>
          <a:ln w="3173">
            <a:solidFill>
              <a:schemeClr val="tx1"/>
            </a:solidFill>
            <a:prstDash val="solid"/>
          </a:ln>
        </c:spPr>
        <c:txPr>
          <a:bodyPr rot="0" vert="horz"/>
          <a:lstStyle/>
          <a:p>
            <a:pPr>
              <a:defRPr sz="1100" b="0" i="0" u="none" strike="noStrike" baseline="0">
                <a:solidFill>
                  <a:schemeClr val="tx1"/>
                </a:solidFill>
                <a:latin typeface="Arial"/>
                <a:ea typeface="Arial"/>
                <a:cs typeface="Arial"/>
              </a:defRPr>
            </a:pPr>
            <a:endParaRPr lang="sv-SE"/>
          </a:p>
        </c:txPr>
        <c:crossAx val="430457904"/>
        <c:crosses val="autoZero"/>
        <c:auto val="1"/>
        <c:lblAlgn val="ctr"/>
        <c:lblOffset val="100"/>
        <c:tickLblSkip val="10"/>
        <c:tickMarkSkip val="1"/>
        <c:noMultiLvlLbl val="0"/>
      </c:catAx>
      <c:valAx>
        <c:axId val="430457904"/>
        <c:scaling>
          <c:orientation val="minMax"/>
        </c:scaling>
        <c:delete val="0"/>
        <c:axPos val="l"/>
        <c:majorGridlines>
          <c:spPr>
            <a:ln w="3173">
              <a:solidFill>
                <a:schemeClr val="bg1">
                  <a:lumMod val="65000"/>
                </a:schemeClr>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sv-SE" sz="1400"/>
                  <a:t>Antal</a:t>
                </a:r>
              </a:p>
            </c:rich>
          </c:tx>
          <c:layout>
            <c:manualLayout>
              <c:xMode val="edge"/>
              <c:yMode val="edge"/>
              <c:x val="0"/>
              <c:y val="0"/>
            </c:manualLayout>
          </c:layout>
          <c:overlay val="0"/>
          <c:spPr>
            <a:noFill/>
            <a:ln w="25382">
              <a:noFill/>
            </a:ln>
          </c:spPr>
        </c:title>
        <c:numFmt formatCode="#,##0" sourceLinked="0"/>
        <c:majorTickMark val="out"/>
        <c:minorTickMark val="none"/>
        <c:tickLblPos val="nextTo"/>
        <c:spPr>
          <a:ln w="3173">
            <a:noFill/>
            <a:prstDash val="solid"/>
          </a:ln>
        </c:spPr>
        <c:txPr>
          <a:bodyPr rot="0" vert="horz"/>
          <a:lstStyle/>
          <a:p>
            <a:pPr>
              <a:defRPr sz="1100" b="0" i="0" u="none" strike="noStrike" baseline="0">
                <a:solidFill>
                  <a:schemeClr val="tx1"/>
                </a:solidFill>
                <a:latin typeface="Arial"/>
                <a:ea typeface="Arial"/>
                <a:cs typeface="Arial"/>
              </a:defRPr>
            </a:pPr>
            <a:endParaRPr lang="sv-SE"/>
          </a:p>
        </c:txPr>
        <c:crossAx val="430457512"/>
        <c:crosses val="autoZero"/>
        <c:crossBetween val="between"/>
      </c:valAx>
      <c:spPr>
        <a:noFill/>
        <a:ln w="25400">
          <a:noFill/>
        </a:ln>
      </c:spPr>
    </c:plotArea>
    <c:legend>
      <c:legendPos val="t"/>
      <c:layout>
        <c:manualLayout>
          <c:xMode val="edge"/>
          <c:yMode val="edge"/>
          <c:x val="0.33450429060320341"/>
          <c:y val="1.898041298623373E-3"/>
          <c:w val="0.31755869810164489"/>
          <c:h val="6.1113729298895102E-2"/>
        </c:manualLayout>
      </c:layout>
      <c:overlay val="0"/>
      <c:txPr>
        <a:bodyPr/>
        <a:lstStyle/>
        <a:p>
          <a:pPr>
            <a:defRPr sz="1400" b="0"/>
          </a:pPr>
          <a:endParaRPr lang="sv-S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9273-185D-4E8F-B457-48595BCBD516}" type="datetimeFigureOut">
              <a:rPr lang="sv-SE" smtClean="0"/>
              <a:t>2024-03-20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40423-774F-4CFE-A4F9-8F87D9AE4C50}" type="slidenum">
              <a:rPr lang="sv-SE" smtClean="0"/>
              <a:t>‹#›</a:t>
            </a:fld>
            <a:endParaRPr lang="sv-SE"/>
          </a:p>
        </p:txBody>
      </p:sp>
    </p:spTree>
    <p:extLst>
      <p:ext uri="{BB962C8B-B14F-4D97-AF65-F5344CB8AC3E}">
        <p14:creationId xmlns:p14="http://schemas.microsoft.com/office/powerpoint/2010/main" val="400847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95C26-CCBD-4B76-946E-C2CA6B96D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87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Folkmängdsökningen</a:t>
            </a:r>
            <a:r>
              <a:rPr lang="sv-SE" baseline="0" dirty="0"/>
              <a:t> i Norrköping har till stor del bestått av utrikes födda personer. Under de senaste 10 åren har 77 % av folkökningen i Norrköping bestått av utrikesfödda personer.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21,1 procent av befolkningen i Norrköping är utrikes född 2022 (riket: 20,4).</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CEA0-2A46-4F27-8FB3-EF50650179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26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Var ligger Norrköping i förhållande</a:t>
            </a:r>
            <a:r>
              <a:rPr lang="sv-SE" baseline="0" dirty="0"/>
              <a:t> till dessa övriga kommuner?</a:t>
            </a:r>
          </a:p>
          <a:p>
            <a:pPr fontAlgn="auto">
              <a:spcBef>
                <a:spcPts val="0"/>
              </a:spcBef>
              <a:spcAft>
                <a:spcPts val="0"/>
              </a:spcAft>
              <a:defRPr/>
            </a:pPr>
            <a:r>
              <a:rPr lang="sv-SE" dirty="0"/>
              <a:t>Många kommuner i Sverige har haft ett tillskott av utrikes födda invånare</a:t>
            </a:r>
            <a:r>
              <a:rPr lang="sv-SE" baseline="0" dirty="0"/>
              <a:t> och andelen utrikes födda har ökat. Norrköping sticker inte ut i jämförelse med kommunerna Linköping, Eskilstuna, Jönköping, Örebro och Västerås. 2023 var drygt en femtedel av Norrköpings invånare födda utomlands.</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11</a:t>
            </a:fld>
            <a:endParaRPr lang="sv-SE" altLang="sv-SE"/>
          </a:p>
        </p:txBody>
      </p:sp>
    </p:spTree>
    <p:extLst>
      <p:ext uri="{BB962C8B-B14F-4D97-AF65-F5344CB8AC3E}">
        <p14:creationId xmlns:p14="http://schemas.microsoft.com/office/powerpoint/2010/main" val="7106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Avser folkbokförd befolkning</a:t>
            </a:r>
            <a:r>
              <a:rPr lang="sv-SE" baseline="0" dirty="0"/>
              <a:t> den 31 december respektive år.</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12</a:t>
            </a:fld>
            <a:endParaRPr lang="sv-SE" altLang="sv-SE"/>
          </a:p>
        </p:txBody>
      </p:sp>
    </p:spTree>
    <p:extLst>
      <p:ext uri="{BB962C8B-B14F-4D97-AF65-F5344CB8AC3E}">
        <p14:creationId xmlns:p14="http://schemas.microsoft.com/office/powerpoint/2010/main" val="154553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a:t>
            </a:r>
            <a:r>
              <a:rPr lang="sv-SE" sz="1200" kern="1200" baseline="0" dirty="0">
                <a:solidFill>
                  <a:schemeClr val="tx1"/>
                </a:solidFill>
                <a:effectLst/>
                <a:latin typeface="+mn-lt"/>
                <a:ea typeface="+mn-ea"/>
                <a:cs typeface="+mn-cs"/>
              </a:rPr>
              <a:t> visar Norrköpings befolkning per </a:t>
            </a:r>
            <a:r>
              <a:rPr lang="sv-SE" sz="1200" kern="1200" baseline="0" dirty="0" err="1">
                <a:solidFill>
                  <a:schemeClr val="tx1"/>
                </a:solidFill>
                <a:effectLst/>
                <a:latin typeface="+mn-lt"/>
                <a:ea typeface="+mn-ea"/>
                <a:cs typeface="+mn-cs"/>
              </a:rPr>
              <a:t>ettårsklass</a:t>
            </a:r>
            <a:r>
              <a:rPr lang="sv-SE" sz="1200" kern="1200" baseline="0" dirty="0">
                <a:solidFill>
                  <a:schemeClr val="tx1"/>
                </a:solidFill>
                <a:effectLst/>
                <a:latin typeface="+mn-lt"/>
                <a:ea typeface="+mn-ea"/>
                <a:cs typeface="+mn-cs"/>
              </a:rPr>
              <a:t>. Man kan tydligt följa de större barnkullarna. </a:t>
            </a:r>
            <a:r>
              <a:rPr lang="sv-SE" sz="1200" kern="1200" dirty="0">
                <a:solidFill>
                  <a:schemeClr val="tx1"/>
                </a:solidFill>
                <a:effectLst/>
                <a:latin typeface="+mn-lt"/>
                <a:ea typeface="+mn-ea"/>
                <a:cs typeface="+mn-cs"/>
              </a:rPr>
              <a:t>Till exempel kan man följa de stora barnkullarna under 40- och 60-talet samt även det stora antal barn som föddes omkring 1990.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Kommande befolkningsutveckling i olika åldersgrupper beror till stor del på nuvarande befolknings åldersfördelning. </a:t>
            </a:r>
            <a:endParaRPr lang="sv-SE" dirty="0"/>
          </a:p>
        </p:txBody>
      </p:sp>
      <p:sp>
        <p:nvSpPr>
          <p:cNvPr id="460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9EB643-65D1-472C-A8BC-800CF807018E}" type="slidenum">
              <a:rPr lang="sv-SE" altLang="sv-SE"/>
              <a:pPr eaLnBrk="1" hangingPunct="1"/>
              <a:t>13</a:t>
            </a:fld>
            <a:endParaRPr lang="sv-SE" altLang="sv-SE"/>
          </a:p>
        </p:txBody>
      </p:sp>
    </p:spTree>
    <p:extLst>
      <p:ext uri="{BB962C8B-B14F-4D97-AF65-F5344CB8AC3E}">
        <p14:creationId xmlns:p14="http://schemas.microsoft.com/office/powerpoint/2010/main" val="373041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befolkningens åldersfördelning i femårsklasser och visar hur stor andel varje åldersklass utgör av hela befolkningen. I både Norrköping och riket är åldersgruppen 30-34 år den största och utgör över 7 procent av befolkningen i Norrköping.</a:t>
            </a:r>
          </a:p>
          <a:p>
            <a:endParaRPr lang="sv-SE" dirty="0"/>
          </a:p>
          <a:p>
            <a:r>
              <a:rPr lang="sv-SE" dirty="0"/>
              <a:t>Norrköping har en lägre andel yngre (0-34 år) och en lägre andel äldre (60 år och uppåt) jämfört med riket.</a:t>
            </a:r>
          </a:p>
        </p:txBody>
      </p:sp>
      <p:sp>
        <p:nvSpPr>
          <p:cNvPr id="4" name="Platshållare för bildnummer 3"/>
          <p:cNvSpPr>
            <a:spLocks noGrp="1"/>
          </p:cNvSpPr>
          <p:nvPr>
            <p:ph type="sldNum" sz="quarter" idx="10"/>
          </p:nvPr>
        </p:nvSpPr>
        <p:spPr/>
        <p:txBody>
          <a:bodyPr/>
          <a:lstStyle/>
          <a:p>
            <a:fld id="{3DF40423-774F-4CFE-A4F9-8F87D9AE4C50}" type="slidenum">
              <a:rPr lang="sv-SE" smtClean="0"/>
              <a:t>14</a:t>
            </a:fld>
            <a:endParaRPr lang="sv-SE"/>
          </a:p>
        </p:txBody>
      </p:sp>
    </p:spTree>
    <p:extLst>
      <p:ext uri="{BB962C8B-B14F-4D97-AF65-F5344CB8AC3E}">
        <p14:creationId xmlns:p14="http://schemas.microsoft.com/office/powerpoint/2010/main" val="142712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Norrköpings folkmängd fortsätter öka men i en fjärdedels takt kommande tio år jämfört med föregående 10 år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Norrköpings folkmängd har växt varje år sedan 2001 och den utvecklingen förväntas hålla i sig om än i en avtagande takt, från ca 1 100 per år senaste 10 åren till knappt 300 per år kommande 10 år (från drygt 0,8 % till knappt 0,2 % per år).</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 beror framförallt på ett minskat barnafödande och på en minskad invandring till Sverige.</a:t>
            </a:r>
            <a:endParaRPr lang="sv-SE" sz="1200"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15</a:t>
            </a:fld>
            <a:endParaRPr lang="sv-SE"/>
          </a:p>
        </p:txBody>
      </p:sp>
    </p:spTree>
    <p:extLst>
      <p:ext uri="{BB962C8B-B14F-4D97-AF65-F5344CB8AC3E}">
        <p14:creationId xmlns:p14="http://schemas.microsoft.com/office/powerpoint/2010/main" val="394066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Kommande befolkningsutveckling i olika åldersgrupper beror till stor del på nuvarande befolknings åldersfördelning. Till exempel kan man, i ett diagram över tid, följa de stora barnkullarna under 40- och 60-talet samt även det stora antal barn som föddes omkring 1990. (Se tidigare diagram.)</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Diagrammet visar faktisk folkmängd för vissa åldersgrupper under åren 1973-2023 samt folkmängd enligt befolkningsprognos för åren 2024-2033.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68BF25C-7FF5-4BF1-894D-3C5BDBED8FB7}" type="slidenum">
              <a:rPr lang="sv-SE" smtClean="0"/>
              <a:t>16</a:t>
            </a:fld>
            <a:endParaRPr lang="sv-SE"/>
          </a:p>
        </p:txBody>
      </p:sp>
    </p:spTree>
    <p:extLst>
      <p:ext uri="{BB962C8B-B14F-4D97-AF65-F5344CB8AC3E}">
        <p14:creationId xmlns:p14="http://schemas.microsoft.com/office/powerpoint/2010/main" val="162860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Statistiken visar antalet personer som förvärvsarbetat under november månad respektive år på en arbetsplats i Norrköping, oavsett var de bor. Det rör sig alltså både om Norrköpingsbor som arbetar i Norrköping och om personer som pendlar från en annan kommun till en arbetsplats inom Norrköpings kommungräns.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1990-talet minskade antalet förvärvsarbetande i spåren av </a:t>
            </a:r>
            <a:r>
              <a:rPr lang="sv-SE" dirty="0" err="1"/>
              <a:t>bl</a:t>
            </a:r>
            <a:r>
              <a:rPr lang="sv-SE" dirty="0"/>
              <a:t> a den ekonomiska 90-talskrisen i Sverige och en del stora företagsnedläggningar. Under 2000-talet har antalet förvärvsarbetande ökan med undantag för åren 2009 som påverkades av den globala finanskrisen 2008 och år 2020 som påverkades av </a:t>
            </a:r>
            <a:r>
              <a:rPr lang="sv-SE" dirty="0" err="1"/>
              <a:t>coronapandemin</a:t>
            </a:r>
            <a:r>
              <a:rPr lang="sv-SE" dirty="0"/>
              <a:t>. Först 2017 hade dock </a:t>
            </a:r>
            <a:r>
              <a:rPr lang="sv-SE" dirty="0" err="1"/>
              <a:t>anatalet</a:t>
            </a:r>
            <a:r>
              <a:rPr lang="sv-SE" dirty="0"/>
              <a:t> förvärvsarbetande gått tillbaka till en högre nivå än den som var 1990.</a:t>
            </a:r>
          </a:p>
        </p:txBody>
      </p:sp>
      <p:sp>
        <p:nvSpPr>
          <p:cNvPr id="4" name="Platshållare för bildnummer 3"/>
          <p:cNvSpPr>
            <a:spLocks noGrp="1"/>
          </p:cNvSpPr>
          <p:nvPr>
            <p:ph type="sldNum" sz="quarter" idx="10"/>
          </p:nvPr>
        </p:nvSpPr>
        <p:spPr/>
        <p:txBody>
          <a:bodyPr/>
          <a:lstStyle/>
          <a:p>
            <a:fld id="{5140CEA0-2A46-4F27-8FB3-EF5065017915}" type="slidenum">
              <a:rPr lang="sv-SE" smtClean="0"/>
              <a:t>18</a:t>
            </a:fld>
            <a:endParaRPr lang="sv-SE"/>
          </a:p>
        </p:txBody>
      </p:sp>
    </p:spTree>
    <p:extLst>
      <p:ext uri="{BB962C8B-B14F-4D97-AF65-F5344CB8AC3E}">
        <p14:creationId xmlns:p14="http://schemas.microsoft.com/office/powerpoint/2010/main" val="84500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Förändring mellan november 2020 och november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Företagstjänster har växt mycket på senare år. Detta är en näringsgren som i praktiken består av olika slags näringsgrenar och yrken, företag som ingår är inom </a:t>
            </a:r>
            <a:r>
              <a:rPr lang="sv-SE" sz="1200" b="0" i="0" u="none" strike="noStrike" kern="1200" dirty="0">
                <a:solidFill>
                  <a:schemeClr val="tx1"/>
                </a:solidFill>
                <a:effectLst/>
                <a:latin typeface="+mn-lt"/>
                <a:ea typeface="+mn-ea"/>
                <a:cs typeface="+mn-cs"/>
              </a:rPr>
              <a:t>juridik, ekonomi, vetenskap och teknik; företag inom uthyrning, fastighetsservice, resetjänster och andra stödtjänster</a:t>
            </a:r>
            <a:r>
              <a:rPr lang="sv-SE" sz="1200" b="1" i="0" u="none" strike="noStrike" kern="1200" dirty="0">
                <a:solidFill>
                  <a:schemeClr val="tx1"/>
                </a:solidFill>
                <a:effectLst/>
                <a:latin typeface="+mn-lt"/>
                <a:ea typeface="+mn-ea"/>
                <a:cs typeface="+mn-cs"/>
              </a:rPr>
              <a:t>.</a:t>
            </a:r>
            <a:r>
              <a:rPr lang="sv-SE" dirty="0"/>
              <a:t> </a:t>
            </a:r>
            <a:r>
              <a:rPr lang="sv-SE" sz="1200" i="0" kern="1200" dirty="0">
                <a:solidFill>
                  <a:schemeClr val="tx1"/>
                </a:solidFill>
                <a:effectLst/>
                <a:latin typeface="+mn-lt"/>
                <a:ea typeface="+mn-ea"/>
                <a:cs typeface="+mn-cs"/>
              </a:rPr>
              <a:t>Vanligaste yrkesgruppen inom Företagstjänster innefattar </a:t>
            </a:r>
            <a:r>
              <a:rPr lang="sv-SE" sz="1200" i="0" kern="1200" dirty="0" err="1">
                <a:solidFill>
                  <a:schemeClr val="tx1"/>
                </a:solidFill>
                <a:effectLst/>
                <a:latin typeface="+mn-lt"/>
                <a:ea typeface="+mn-ea"/>
                <a:cs typeface="+mn-cs"/>
              </a:rPr>
              <a:t>bl</a:t>
            </a:r>
            <a:r>
              <a:rPr lang="sv-SE" sz="1200" i="0" kern="1200" dirty="0">
                <a:solidFill>
                  <a:schemeClr val="tx1"/>
                </a:solidFill>
                <a:effectLst/>
                <a:latin typeface="+mn-lt"/>
                <a:ea typeface="+mn-ea"/>
                <a:cs typeface="+mn-cs"/>
              </a:rPr>
              <a:t> a bemanningsföretag, största yrkesgrupperna är lagerpersonal, följt av städare, tidningsdistributörer, ingenjörer och kundtjänstpersonal/kontorsassistenter.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2002 var tillverkningsindustri den största näringsgrenen, 2010 var den fjärde störst och 2022 sjunde störst.</a:t>
            </a:r>
            <a:endParaRPr lang="sv-SE" dirty="0"/>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3DF40423-774F-4CFE-A4F9-8F87D9AE4C50}" type="slidenum">
              <a:rPr lang="sv-SE" smtClean="0"/>
              <a:t>19</a:t>
            </a:fld>
            <a:endParaRPr lang="sv-SE"/>
          </a:p>
        </p:txBody>
      </p:sp>
    </p:spTree>
    <p:extLst>
      <p:ext uri="{BB962C8B-B14F-4D97-AF65-F5344CB8AC3E}">
        <p14:creationId xmlns:p14="http://schemas.microsoft.com/office/powerpoint/2010/main" val="6259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Diagrammet visar totala antalet förvärvsarbetande i Norrköping under november 2022 fördelat på näringsgren och kön.</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Jämnast könsfördelning inom hotell- och restauranger</a:t>
            </a:r>
          </a:p>
          <a:p>
            <a:r>
              <a:rPr lang="sv-SE" sz="1200" kern="1200" dirty="0">
                <a:solidFill>
                  <a:schemeClr val="tx1"/>
                </a:solidFill>
                <a:effectLst/>
                <a:latin typeface="+mn-lt"/>
                <a:ea typeface="+mn-ea"/>
                <a:cs typeface="+mn-cs"/>
              </a:rPr>
              <a:t>Den mest kvinnodominerade branschen var </a:t>
            </a:r>
            <a:r>
              <a:rPr lang="sv-SE" sz="1200" i="1" kern="1200" dirty="0">
                <a:solidFill>
                  <a:schemeClr val="tx1"/>
                </a:solidFill>
                <a:effectLst/>
                <a:latin typeface="+mn-lt"/>
                <a:ea typeface="+mn-ea"/>
                <a:cs typeface="+mn-cs"/>
              </a:rPr>
              <a:t>Vård och omsorg</a:t>
            </a:r>
            <a:r>
              <a:rPr lang="sv-SE" sz="1200" kern="1200" dirty="0">
                <a:solidFill>
                  <a:schemeClr val="tx1"/>
                </a:solidFill>
                <a:effectLst/>
                <a:latin typeface="+mn-lt"/>
                <a:ea typeface="+mn-ea"/>
                <a:cs typeface="+mn-cs"/>
              </a:rPr>
              <a:t> medan högst andel män fanns inom branschen </a:t>
            </a:r>
            <a:r>
              <a:rPr lang="sv-SE" sz="1200" i="1" kern="1200" dirty="0">
                <a:solidFill>
                  <a:schemeClr val="tx1"/>
                </a:solidFill>
                <a:effectLst/>
                <a:latin typeface="+mn-lt"/>
                <a:ea typeface="+mn-ea"/>
                <a:cs typeface="+mn-cs"/>
              </a:rPr>
              <a:t>Byggverksamhet</a:t>
            </a:r>
            <a:r>
              <a:rPr lang="sv-SE" sz="1200" kern="1200" dirty="0">
                <a:solidFill>
                  <a:schemeClr val="tx1"/>
                </a:solidFill>
                <a:effectLst/>
                <a:latin typeface="+mn-lt"/>
                <a:ea typeface="+mn-ea"/>
                <a:cs typeface="+mn-cs"/>
              </a:rPr>
              <a:t>. Den bransch med mest jämställdhet mellan könen med avseende på antal anställda var </a:t>
            </a:r>
            <a:r>
              <a:rPr lang="sv-SE" sz="1200" i="1" kern="1200" dirty="0">
                <a:solidFill>
                  <a:schemeClr val="tx1"/>
                </a:solidFill>
                <a:effectLst/>
                <a:latin typeface="+mn-lt"/>
                <a:ea typeface="+mn-ea"/>
                <a:cs typeface="+mn-cs"/>
              </a:rPr>
              <a:t>Hotell och restaurangverksamhet</a:t>
            </a:r>
            <a:r>
              <a:rPr lang="sv-SE" sz="1200" kern="1200" dirty="0">
                <a:solidFill>
                  <a:schemeClr val="tx1"/>
                </a:solidFill>
                <a:effectLst/>
                <a:latin typeface="+mn-lt"/>
                <a:ea typeface="+mn-ea"/>
                <a:cs typeface="+mn-cs"/>
              </a:rPr>
              <a:t> där det arbetade 52 procent kvinnor och 48 procent män.</a:t>
            </a:r>
          </a:p>
        </p:txBody>
      </p:sp>
      <p:sp>
        <p:nvSpPr>
          <p:cNvPr id="4" name="Platshållare för bildnummer 3"/>
          <p:cNvSpPr>
            <a:spLocks noGrp="1"/>
          </p:cNvSpPr>
          <p:nvPr>
            <p:ph type="sldNum" sz="quarter" idx="10"/>
          </p:nvPr>
        </p:nvSpPr>
        <p:spPr/>
        <p:txBody>
          <a:bodyPr/>
          <a:lstStyle/>
          <a:p>
            <a:fld id="{5140CEA0-2A46-4F27-8FB3-EF5065017915}" type="slidenum">
              <a:rPr lang="sv-SE" smtClean="0"/>
              <a:t>20</a:t>
            </a:fld>
            <a:endParaRPr lang="sv-SE"/>
          </a:p>
        </p:txBody>
      </p:sp>
    </p:spTree>
    <p:extLst>
      <p:ext uri="{BB962C8B-B14F-4D97-AF65-F5344CB8AC3E}">
        <p14:creationId xmlns:p14="http://schemas.microsoft.com/office/powerpoint/2010/main" val="427843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a:t>
            </a:fld>
            <a:endParaRPr lang="sv-SE"/>
          </a:p>
        </p:txBody>
      </p:sp>
    </p:spTree>
    <p:extLst>
      <p:ext uri="{BB962C8B-B14F-4D97-AF65-F5344CB8AC3E}">
        <p14:creationId xmlns:p14="http://schemas.microsoft.com/office/powerpoint/2010/main" val="16926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fördelningen av förvärvsarbetande i näringsgrenar enligt SNI2007 för Norrköping respektive riket totalt i november 2022.</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jämförelse med riket så har Norrköping framförallt en lägre andel förvärvsarbetande inom </a:t>
            </a:r>
            <a:r>
              <a:rPr lang="sv-SE" sz="1200" i="1" kern="1200" dirty="0">
                <a:solidFill>
                  <a:schemeClr val="tx1"/>
                </a:solidFill>
                <a:effectLst/>
                <a:latin typeface="+mn-lt"/>
                <a:ea typeface="+mn-ea"/>
                <a:cs typeface="+mn-cs"/>
              </a:rPr>
              <a:t>Tillverkningsindustri </a:t>
            </a:r>
            <a:r>
              <a:rPr lang="sv-SE" sz="1200" kern="1200" dirty="0">
                <a:solidFill>
                  <a:schemeClr val="tx1"/>
                </a:solidFill>
                <a:effectLst/>
                <a:latin typeface="+mn-lt"/>
                <a:ea typeface="+mn-ea"/>
                <a:cs typeface="+mn-cs"/>
              </a:rPr>
              <a:t>medan en högre andel förvärvsarbetande finns bland annat inom</a:t>
            </a:r>
            <a:r>
              <a:rPr lang="sv-SE" sz="1200" i="1" kern="1200" dirty="0">
                <a:solidFill>
                  <a:schemeClr val="tx1"/>
                </a:solidFill>
                <a:effectLst/>
                <a:latin typeface="+mn-lt"/>
                <a:ea typeface="+mn-ea"/>
                <a:cs typeface="+mn-cs"/>
              </a:rPr>
              <a:t> Transport och magasinering </a:t>
            </a:r>
            <a:r>
              <a:rPr lang="sv-SE" sz="1200" i="0" kern="1200" dirty="0">
                <a:solidFill>
                  <a:schemeClr val="tx1"/>
                </a:solidFill>
                <a:effectLst/>
                <a:latin typeface="+mn-lt"/>
                <a:ea typeface="+mn-ea"/>
                <a:cs typeface="+mn-cs"/>
              </a:rPr>
              <a:t>och</a:t>
            </a:r>
            <a:r>
              <a:rPr lang="sv-SE" sz="1200" i="1" kern="1200" dirty="0">
                <a:solidFill>
                  <a:schemeClr val="tx1"/>
                </a:solidFill>
                <a:effectLst/>
                <a:latin typeface="+mn-lt"/>
                <a:ea typeface="+mn-ea"/>
                <a:cs typeface="+mn-cs"/>
              </a:rPr>
              <a:t> inom Civila myndigheter och försvaret </a:t>
            </a:r>
            <a:r>
              <a:rPr lang="sv-SE" sz="1200" i="0" kern="1200" dirty="0">
                <a:solidFill>
                  <a:schemeClr val="tx1"/>
                </a:solidFill>
                <a:effectLst/>
                <a:latin typeface="+mn-lt"/>
                <a:ea typeface="+mn-ea"/>
                <a:cs typeface="+mn-cs"/>
              </a:rPr>
              <a:t>– mycket </a:t>
            </a:r>
            <a:r>
              <a:rPr lang="sv-SE" sz="1200" i="0" kern="1200" dirty="0" err="1">
                <a:solidFill>
                  <a:schemeClr val="tx1"/>
                </a:solidFill>
                <a:effectLst/>
                <a:latin typeface="+mn-lt"/>
                <a:ea typeface="+mn-ea"/>
                <a:cs typeface="+mn-cs"/>
              </a:rPr>
              <a:t>pga</a:t>
            </a:r>
            <a:r>
              <a:rPr lang="sv-SE" sz="1200" i="0" kern="1200" dirty="0">
                <a:solidFill>
                  <a:schemeClr val="tx1"/>
                </a:solidFill>
                <a:effectLst/>
                <a:latin typeface="+mn-lt"/>
                <a:ea typeface="+mn-ea"/>
                <a:cs typeface="+mn-cs"/>
              </a:rPr>
              <a:t> de statliga myndigheter som finns förlagda i Norrköping.</a:t>
            </a:r>
            <a:endParaRPr lang="sv-SE" i="0"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21</a:t>
            </a:fld>
            <a:endParaRPr lang="sv-SE"/>
          </a:p>
        </p:txBody>
      </p:sp>
    </p:spTree>
    <p:extLst>
      <p:ext uri="{BB962C8B-B14F-4D97-AF65-F5344CB8AC3E}">
        <p14:creationId xmlns:p14="http://schemas.microsoft.com/office/powerpoint/2010/main" val="18626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arbetspendling över</a:t>
            </a:r>
            <a:r>
              <a:rPr lang="sv-SE" baseline="0" dirty="0"/>
              <a:t> kommungräns. Inpendlare avser personer folkbokförda i en annan kommun än Norrköping som har sin arbetsplats inom Norrköpings kommungräns. Utpendlare är folkbokförda Norrköpingsbor som har sin arbetsplats utanför Norrköpings kommungräns.</a:t>
            </a:r>
          </a:p>
          <a:p>
            <a:endParaRPr lang="sv-SE" baseline="0" dirty="0"/>
          </a:p>
          <a:p>
            <a:r>
              <a:rPr lang="sv-SE" baseline="0" dirty="0"/>
              <a:t>Både antalet inpendlare och antalet utpendlare har haft en ökande trend under redovisad tidsperiod. Pendlingsnettot är positivt, det vill säga antal inpendlare är  - och har varit – högre än antalet utpendlare.</a:t>
            </a:r>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22</a:t>
            </a:fld>
            <a:endParaRPr lang="sv-SE"/>
          </a:p>
        </p:txBody>
      </p:sp>
    </p:spTree>
    <p:extLst>
      <p:ext uri="{BB962C8B-B14F-4D97-AF65-F5344CB8AC3E}">
        <p14:creationId xmlns:p14="http://schemas.microsoft.com/office/powerpoint/2010/main" val="15249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b="1" kern="1200" dirty="0">
                <a:solidFill>
                  <a:schemeClr val="tx1"/>
                </a:solidFill>
                <a:effectLst/>
                <a:latin typeface="+mn-lt"/>
                <a:ea typeface="+mn-ea"/>
                <a:cs typeface="+mn-cs"/>
              </a:rPr>
              <a:t>Flest arbetspendlare mellan Norrköping och Linköping</a:t>
            </a:r>
          </a:p>
          <a:p>
            <a:r>
              <a:rPr lang="sv-SE" sz="1200" kern="1200" dirty="0">
                <a:solidFill>
                  <a:schemeClr val="tx1"/>
                </a:solidFill>
                <a:effectLst/>
                <a:latin typeface="+mn-lt"/>
                <a:ea typeface="+mn-ea"/>
                <a:cs typeface="+mn-cs"/>
              </a:rPr>
              <a:t>Största utbytet av arbetspendlare för Norrköpings del under 2022 skedde med Linköping. Sammanlagt pendlade 8 850 personer över kommungränsen mellan Linköping och Norrköping från bostaden till arbetet. Den främsta arbetskommunen för de utpendlande Norrköpingsborna 2022 var just Linköping. Totalt pendlade ca</a:t>
            </a:r>
            <a:r>
              <a:rPr lang="sv-SE" sz="1200" kern="1200" baseline="0" dirty="0">
                <a:solidFill>
                  <a:schemeClr val="tx1"/>
                </a:solidFill>
                <a:effectLst/>
                <a:latin typeface="+mn-lt"/>
                <a:ea typeface="+mn-ea"/>
                <a:cs typeface="+mn-cs"/>
              </a:rPr>
              <a:t>5 600 </a:t>
            </a:r>
            <a:r>
              <a:rPr lang="sv-SE" sz="1200" kern="1200" dirty="0">
                <a:solidFill>
                  <a:schemeClr val="tx1"/>
                </a:solidFill>
                <a:effectLst/>
                <a:latin typeface="+mn-lt"/>
                <a:ea typeface="+mn-ea"/>
                <a:cs typeface="+mn-cs"/>
              </a:rPr>
              <a:t>Norrköpingsbor till Linköping för ett arbete. Samtidigt pendlade ca </a:t>
            </a:r>
            <a:r>
              <a:rPr lang="sv-SE" sz="1200" kern="1200" baseline="0" dirty="0">
                <a:solidFill>
                  <a:schemeClr val="tx1"/>
                </a:solidFill>
                <a:effectLst/>
                <a:latin typeface="+mn-lt"/>
                <a:ea typeface="+mn-ea"/>
                <a:cs typeface="+mn-cs"/>
              </a:rPr>
              <a:t>3 250 </a:t>
            </a:r>
            <a:r>
              <a:rPr lang="sv-SE" sz="1200" kern="1200" dirty="0">
                <a:solidFill>
                  <a:schemeClr val="tx1"/>
                </a:solidFill>
                <a:effectLst/>
                <a:latin typeface="+mn-lt"/>
                <a:ea typeface="+mn-ea"/>
                <a:cs typeface="+mn-cs"/>
              </a:rPr>
              <a:t>personer till arbete i Norrköping från en bostad i Linköping.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kommunen med störst pendlingsnetto gentemot Norrköping,</a:t>
            </a:r>
            <a:r>
              <a:rPr lang="sv-SE" sz="1200" kern="1200" baseline="0" dirty="0">
                <a:solidFill>
                  <a:schemeClr val="tx1"/>
                </a:solidFill>
                <a:effectLst/>
                <a:latin typeface="+mn-lt"/>
                <a:ea typeface="+mn-ea"/>
                <a:cs typeface="+mn-cs"/>
              </a:rPr>
              <a:t> dvs. som har flest inpendlare i förhållande till antalet utpendlare </a:t>
            </a:r>
            <a:r>
              <a:rPr lang="sv-SE" sz="1200" kern="1200" dirty="0">
                <a:solidFill>
                  <a:schemeClr val="tx1"/>
                </a:solidFill>
                <a:effectLst/>
                <a:latin typeface="+mn-lt"/>
                <a:ea typeface="+mn-ea"/>
                <a:cs typeface="+mn-cs"/>
              </a:rPr>
              <a:t>var Söderköping. 3 220 Söderköpingsbor förvärvsarbetade i Norrköping 2022. Åt motsatt håll pendlade ca 1 220 Norrköpingsbor till förvärvsarbete i Söderköping vilket innebär att ca 2 000 fler pendlar till Norrköping från Söderköping jämfört med antalet som pendlar i</a:t>
            </a:r>
            <a:r>
              <a:rPr lang="sv-SE" sz="1200" kern="1200" baseline="0" dirty="0">
                <a:solidFill>
                  <a:schemeClr val="tx1"/>
                </a:solidFill>
                <a:effectLst/>
                <a:latin typeface="+mn-lt"/>
                <a:ea typeface="+mn-ea"/>
                <a:cs typeface="+mn-cs"/>
              </a:rPr>
              <a:t> motsatt riktning</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Linköping var den kommun mot vilken Norrköping hade det största negativa pendlingsnettot, -2 350. Det innebär att 2 350 fler arbetspendlade från Norrköping till Linköping än antalet som arbetspendlade från Linköping till Norrköping. </a:t>
            </a:r>
            <a:endParaRPr lang="sv-SE" altLang="sv-SE" dirty="0"/>
          </a:p>
        </p:txBody>
      </p:sp>
      <p:sp>
        <p:nvSpPr>
          <p:cNvPr id="645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E610C9-5E6B-4AB3-B6D8-1F941F55C36A}" type="slidenum">
              <a:rPr lang="sv-SE" altLang="sv-SE">
                <a:solidFill>
                  <a:prstClr val="black"/>
                </a:solidFill>
              </a:rPr>
              <a:pPr eaLnBrk="1" hangingPunct="1"/>
              <a:t>23</a:t>
            </a:fld>
            <a:endParaRPr lang="sv-SE" altLang="sv-SE">
              <a:solidFill>
                <a:prstClr val="black"/>
              </a:solidFill>
            </a:endParaRPr>
          </a:p>
        </p:txBody>
      </p:sp>
    </p:spTree>
    <p:extLst>
      <p:ext uri="{BB962C8B-B14F-4D97-AF65-F5344CB8AC3E}">
        <p14:creationId xmlns:p14="http://schemas.microsoft.com/office/powerpoint/2010/main" val="1490267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24</a:t>
            </a:fld>
            <a:endParaRPr lang="sv-SE"/>
          </a:p>
        </p:txBody>
      </p:sp>
    </p:spTree>
    <p:extLst>
      <p:ext uri="{BB962C8B-B14F-4D97-AF65-F5344CB8AC3E}">
        <p14:creationId xmlns:p14="http://schemas.microsoft.com/office/powerpoint/2010/main" val="574657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Förvärvsfrekvensen visar hur</a:t>
            </a:r>
            <a:r>
              <a:rPr lang="sv-SE" baseline="0" dirty="0"/>
              <a:t> stor andel av befolkningen i åldrarna 20-64 år som förvärvsarbetar. Under 2000-talet har Norrköpings förvärvsfrekvens ökat och har också närmat sig nivån som är i hela riket. Förvärvsfrekvensen påverkas inte bara av arbetslöshet utan också om man har en hög andel vuxna som studerar eller är utanför arbetsmarknaden t ex på grund av förtidspension. Detta innebär att exempelvis kommuner som har många högskolestuderande ofta har en något lägre förvärvsfrekvens.</a:t>
            </a:r>
            <a:endParaRPr lang="sv-SE" dirty="0"/>
          </a:p>
          <a:p>
            <a:pPr fontAlgn="auto">
              <a:spcBef>
                <a:spcPts val="0"/>
              </a:spcBef>
              <a:spcAft>
                <a:spcPts val="0"/>
              </a:spcAf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baseline="0" dirty="0">
                <a:solidFill>
                  <a:schemeClr val="tx1"/>
                </a:solidFill>
              </a:rPr>
              <a:t>Statistiska centralbyrån ändrade datakälla och metod inför beräkningen av arbetsmarknadsstatistiken 2019, vilket innebär att uppgiften från 2019 och framåt inte kan jämföras med tidigare år fullt ut. </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25</a:t>
            </a:fld>
            <a:endParaRPr lang="sv-SE" altLang="sv-SE"/>
          </a:p>
        </p:txBody>
      </p:sp>
    </p:spTree>
    <p:extLst>
      <p:ext uri="{BB962C8B-B14F-4D97-AF65-F5344CB8AC3E}">
        <p14:creationId xmlns:p14="http://schemas.microsoft.com/office/powerpoint/2010/main" val="263591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Diagrammet visar andelen arbetslösa personer av</a:t>
            </a:r>
            <a:r>
              <a:rPr lang="sv-SE" baseline="0" dirty="0"/>
              <a:t> den registerbaserade arbetskraften. Varje års värde utgörs av årsmedelvärden, dvs medelvärdet av arbetslösheten för de 12 månaderna respektive år.</a:t>
            </a:r>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26</a:t>
            </a:fld>
            <a:endParaRPr lang="sv-SE" altLang="sv-SE"/>
          </a:p>
        </p:txBody>
      </p:sp>
    </p:spTree>
    <p:extLst>
      <p:ext uri="{BB962C8B-B14F-4D97-AF65-F5344CB8AC3E}">
        <p14:creationId xmlns:p14="http://schemas.microsoft.com/office/powerpoint/2010/main" val="169900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r>
              <a:rPr lang="sv-SE" b="0" dirty="0">
                <a:effectLst/>
              </a:rPr>
              <a:t>Diagrammet</a:t>
            </a:r>
            <a:r>
              <a:rPr lang="sv-SE" b="0" baseline="0" dirty="0">
                <a:effectLst/>
              </a:rPr>
              <a:t> visar utvecklingen av utbildningsnivån i Norrköping åren 1985-2021. Statistiken har två tidsseriebrott, 1990 och 2000. (Se fotnot nedan.)</a:t>
            </a:r>
          </a:p>
          <a:p>
            <a:r>
              <a:rPr lang="sv-SE" b="0" baseline="0" dirty="0">
                <a:effectLst/>
              </a:rPr>
              <a:t>Andelen med eftergymnasial utbildning har ökat under perioden, medan andelen med högst förgymnasial har minskat. </a:t>
            </a:r>
          </a:p>
          <a:p>
            <a:endParaRPr lang="sv-SE" b="0" dirty="0">
              <a:effectLst/>
            </a:endParaRPr>
          </a:p>
          <a:p>
            <a:r>
              <a:rPr lang="sv-SE" b="1" dirty="0">
                <a:effectLst/>
              </a:rPr>
              <a:t>Fotnoter</a:t>
            </a:r>
          </a:p>
          <a:p>
            <a:r>
              <a:rPr lang="sv-SE" dirty="0">
                <a:effectLst/>
              </a:rPr>
              <a:t>Tidsseriebrott 2000; Utbildningsregistret (UREG) har till året 2000 genomgått ett par större kvalitetshöjande förändringar vilket gör att jämförelser med tidigare årgångar av registret måste göras med stor försiktighet! 1) Det tidigare klassificeringssystemet SUN (Svensk Utbildningsnomenklatur) har ersatts av den helt nya ISCED-anpassade nomenklaturen SUN2000. 2) Ett antal nya uppgiftskällor till Utbildningsregistret har tillkommit. Detta gör att utbildningsnivån i riket enligt Utbildningsregistret ökade kraftigt år 2000, vilket delvis är en effekt av de ovan beskrivna förändringarna. Mer information om kvalitetshöjningen år 2000 finns på </a:t>
            </a:r>
            <a:r>
              <a:rPr lang="sv-SE" dirty="0">
                <a:effectLst/>
                <a:hlinkClick r:id="" action="ppaction://noaction"/>
              </a:rPr>
              <a:t>SCB:s webbplats</a:t>
            </a:r>
            <a:r>
              <a:rPr lang="sv-SE" dirty="0">
                <a:effectLst/>
              </a:rPr>
              <a:t>. </a:t>
            </a:r>
          </a:p>
          <a:p>
            <a:endParaRPr lang="sv-SE" dirty="0">
              <a:effectLst/>
            </a:endParaRPr>
          </a:p>
          <a:p>
            <a:r>
              <a:rPr lang="sv-SE" dirty="0">
                <a:effectLst/>
              </a:rPr>
              <a:t>Tidsseriebrott också 1990; Kvaliteten höjdes väsentligt fr.o.m. 1990 då kompletterande uppgifter samlades in i samband med Folk- och bostadsräkningen 1990. På grund av kvalitetshöjningen fr.o.m. 1990 bör data från 1985-1989 om möjligt undvikas, alternativt jämförelser bakåt före 1990 göras med stor försiktighet. &gt; &gt; För förändringar av Utbildningsregistret under perioden 1985 - 2016 samt en utförlig beskrivning av registret, se </a:t>
            </a:r>
            <a:r>
              <a:rPr lang="sv-SE" dirty="0">
                <a:effectLst/>
                <a:hlinkClick r:id="" action="ppaction://noaction"/>
              </a:rPr>
              <a:t>SCB:s webbplats</a:t>
            </a:r>
            <a:r>
              <a:rPr lang="sv-SE" dirty="0">
                <a:effectLst/>
              </a:rPr>
              <a:t>. Notera att Utbildningsregistret kan sakna uppgifter om vissa utbildningar för ett fåtal personer. Dessa utbildningar skulle ha kunnat höja en persons högsta utbildningsnivå! Detta kan exempelvis gälla utländska utbildningar, utbildningar i privat regi, företagsintern utbildning eller äldre utbildningar. För vidare information se produktbeskrivningen på </a:t>
            </a:r>
            <a:r>
              <a:rPr lang="sv-SE" dirty="0">
                <a:effectLst/>
                <a:hlinkClick r:id="" action="ppaction://noaction"/>
              </a:rPr>
              <a:t>SCB:s webbplats</a:t>
            </a:r>
            <a:r>
              <a:rPr lang="sv-SE" dirty="0">
                <a:effectLst/>
              </a:rPr>
              <a:t>. utbildningsnivå Nivåklassificeringen är gjord enligt Svensk Utbildningsnomenklatur (SUN). </a:t>
            </a:r>
            <a:endParaRPr lang="sv-SE" sz="1200"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28</a:t>
            </a:fld>
            <a:endParaRPr lang="sv-SE" altLang="sv-SE"/>
          </a:p>
        </p:txBody>
      </p:sp>
    </p:spTree>
    <p:extLst>
      <p:ext uri="{BB962C8B-B14F-4D97-AF65-F5344CB8AC3E}">
        <p14:creationId xmlns:p14="http://schemas.microsoft.com/office/powerpoint/2010/main" val="265960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Andel</a:t>
            </a:r>
            <a:r>
              <a:rPr lang="sv-SE" sz="1200" kern="1200" baseline="0" dirty="0">
                <a:solidFill>
                  <a:schemeClr val="tx1"/>
                </a:solidFill>
                <a:effectLst/>
                <a:latin typeface="+mn-lt"/>
                <a:ea typeface="+mn-ea"/>
                <a:cs typeface="+mn-cs"/>
              </a:rPr>
              <a:t> av befolkningen 20-64 </a:t>
            </a:r>
            <a:r>
              <a:rPr lang="sv-SE" sz="1200" kern="1200" dirty="0">
                <a:solidFill>
                  <a:schemeClr val="tx1"/>
                </a:solidFill>
                <a:effectLst/>
                <a:latin typeface="+mn-lt"/>
                <a:ea typeface="+mn-ea"/>
                <a:cs typeface="+mn-cs"/>
              </a:rPr>
              <a:t>med eftergymnasial utbildning har ökat i Norrköping. Dock har Norrköping lägre andel med eftergymnasial utbildning än till</a:t>
            </a:r>
            <a:r>
              <a:rPr lang="sv-SE" sz="1200" kern="1200" baseline="0" dirty="0">
                <a:solidFill>
                  <a:schemeClr val="tx1"/>
                </a:solidFill>
                <a:effectLst/>
                <a:latin typeface="+mn-lt"/>
                <a:ea typeface="+mn-ea"/>
                <a:cs typeface="+mn-cs"/>
              </a:rPr>
              <a:t> exempel Jönköping, Linköping, Västerås och Örebro.</a:t>
            </a:r>
          </a:p>
          <a:p>
            <a:endParaRPr lang="sv-SE" dirty="0"/>
          </a:p>
        </p:txBody>
      </p:sp>
      <p:sp>
        <p:nvSpPr>
          <p:cNvPr id="4" name="Platshållare för bildnummer 3"/>
          <p:cNvSpPr>
            <a:spLocks noGrp="1"/>
          </p:cNvSpPr>
          <p:nvPr>
            <p:ph type="sldNum" sz="quarter" idx="10"/>
          </p:nvPr>
        </p:nvSpPr>
        <p:spPr/>
        <p:txBody>
          <a:bodyPr/>
          <a:lstStyle/>
          <a:p>
            <a:fld id="{5758BE68-318B-47FF-BC84-F4E6BE4FFF6C}" type="slidenum">
              <a:rPr lang="sv-SE" smtClean="0"/>
              <a:t>29</a:t>
            </a:fld>
            <a:endParaRPr lang="sv-SE"/>
          </a:p>
        </p:txBody>
      </p:sp>
    </p:spTree>
    <p:extLst>
      <p:ext uri="{BB962C8B-B14F-4D97-AF65-F5344CB8AC3E}">
        <p14:creationId xmlns:p14="http://schemas.microsoft.com/office/powerpoint/2010/main" val="180459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Definitioner:</a:t>
            </a:r>
          </a:p>
          <a:p>
            <a:r>
              <a:rPr lang="sv-SE" dirty="0">
                <a:effectLst/>
              </a:rPr>
              <a:t>Med bostad avses en</a:t>
            </a:r>
            <a:r>
              <a:rPr lang="sv-SE" baseline="0" dirty="0">
                <a:effectLst/>
              </a:rPr>
              <a:t> </a:t>
            </a:r>
            <a:r>
              <a:rPr lang="sv-SE" dirty="0">
                <a:effectLst/>
              </a:rPr>
              <a:t>lägenhet avsedd att helt eller till en inte oväsentlig del användas som bostad, oavsett i vilken hustyp den ligger. Även bostäder i småhus definieras således som lägenheter. </a:t>
            </a:r>
          </a:p>
          <a:p>
            <a:r>
              <a:rPr lang="sv-SE" dirty="0">
                <a:effectLst/>
              </a:rPr>
              <a:t>Skillnaden i bostadsbeståndet mellan två år utgörs inte enbart av nyproduktion av bostäder. Bostadsbeståndet är en registerprodukt som bygger på uppgifterna i lägenhetsregistret. Registret uppdateras av kommunerna som ansvarar för ajourhållningen med hjälp av information från landets fastighetsägare. Både nyproducerade och existerande lägenheter, vilka tidigare utgjort bortfall i registret, registreras löpande. Därutöver sker rättningar och kompletteringar av tidigare felaktiga uppgifter samt till följd av att det befintliga beståndet förändras, t.ex. genom ombyggnad och rivning. Dessutom förekommer en viss eftersläpning i registreringen av nybyggda lägenheter, framför allt senaste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rPr>
              <a:t>hustyp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Småhus avser friliggande en- och tvåbostadshus samt par-, rad- och kedjehus (exklusive fritidshus).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Flerbostadshus avser bostadsbyggnader innehållande tre eller flera lägenheter inklusive loftgångshus.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Övriga hus avser byggnader som inte huvudsakligen är avsedda för bostadsändamål men ändå innehåller vanliga bostadslägenheter, till exempel byggnader avsedda för verksamhet eller samhällsfunktion.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Specialbostäder avser bostäder för äldre/funktionshindrade, studentbostäder och övriga specialbostäder. </a:t>
            </a:r>
            <a:endParaRPr lang="sv-SE" sz="1200" dirty="0"/>
          </a:p>
          <a:p>
            <a:endParaRPr lang="sv-SE" i="1"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31</a:t>
            </a:fld>
            <a:endParaRPr lang="sv-SE"/>
          </a:p>
        </p:txBody>
      </p:sp>
    </p:spTree>
    <p:extLst>
      <p:ext uri="{BB962C8B-B14F-4D97-AF65-F5344CB8AC3E}">
        <p14:creationId xmlns:p14="http://schemas.microsoft.com/office/powerpoint/2010/main" val="107537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rPr>
              <a:t>Diagrammet avser f</a:t>
            </a:r>
            <a:r>
              <a:rPr lang="sv-SE" dirty="0"/>
              <a:t>ärdigställda bostadslägenheter i </a:t>
            </a:r>
            <a:r>
              <a:rPr lang="sv-SE" u="sng" dirty="0"/>
              <a:t>nybyggda</a:t>
            </a:r>
            <a:r>
              <a:rPr lang="sv-SE" dirty="0"/>
              <a:t> hus. </a:t>
            </a:r>
            <a:r>
              <a:rPr lang="sv-SE" dirty="0">
                <a:effectLst/>
              </a:rPr>
              <a:t>Med lägenhet avses en lägenhet avsedd att helt eller till en inte oväsentlig del användas som bostad, oavsett i vilken hustyp den ligger. Även bostäder i småhus definieras således som lägenheter. År 2022 färdigställdes</a:t>
            </a:r>
            <a:r>
              <a:rPr lang="sv-SE" baseline="0" dirty="0">
                <a:effectLst/>
              </a:rPr>
              <a:t> totalt 720 bostäder i Norrköping, 278 småhus och 442 lägenheter i flerbostadshus.</a:t>
            </a:r>
            <a:endParaRPr lang="sv-SE" dirty="0">
              <a:effectLst/>
            </a:endParaRPr>
          </a:p>
        </p:txBody>
      </p:sp>
      <p:sp>
        <p:nvSpPr>
          <p:cNvPr id="4" name="Platshållare för bildnummer 3"/>
          <p:cNvSpPr>
            <a:spLocks noGrp="1"/>
          </p:cNvSpPr>
          <p:nvPr>
            <p:ph type="sldNum" sz="quarter" idx="10"/>
          </p:nvPr>
        </p:nvSpPr>
        <p:spPr/>
        <p:txBody>
          <a:bodyPr/>
          <a:lstStyle/>
          <a:p>
            <a:fld id="{5140CEA0-2A46-4F27-8FB3-EF5065017915}" type="slidenum">
              <a:rPr lang="sv-SE" smtClean="0"/>
              <a:t>32</a:t>
            </a:fld>
            <a:endParaRPr lang="sv-SE"/>
          </a:p>
        </p:txBody>
      </p:sp>
    </p:spTree>
    <p:extLst>
      <p:ext uri="{BB962C8B-B14F-4D97-AF65-F5344CB8AC3E}">
        <p14:creationId xmlns:p14="http://schemas.microsoft.com/office/powerpoint/2010/main" val="299251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dirty="0"/>
              <a:t>I januari</a:t>
            </a:r>
            <a:r>
              <a:rPr lang="sv-SE" baseline="0" dirty="0"/>
              <a:t> 2023 blev Norrköping Sveriges tionde största kommun sett till invånarantal då Jönköping gick om i rangordningen. Under 1950- och 1960 talen var Norrköping Sveriges fjärde största kommun och tätort.</a:t>
            </a:r>
            <a:endParaRPr lang="sv-SE" dirty="0"/>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95C26-CCBD-4B76-946E-C2CA6B96D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25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5B6131E-2B33-45BB-9AD2-22585FFA44C2}" type="slidenum">
              <a:rPr lang="sv-SE" smtClean="0"/>
              <a:t>4</a:t>
            </a:fld>
            <a:endParaRPr lang="sv-SE"/>
          </a:p>
        </p:txBody>
      </p:sp>
    </p:spTree>
    <p:extLst>
      <p:ext uri="{BB962C8B-B14F-4D97-AF65-F5344CB8AC3E}">
        <p14:creationId xmlns:p14="http://schemas.microsoft.com/office/powerpoint/2010/main" val="161776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Norrköpings folkmängd den 31 december 2023 var enligt Statistiska centralbyrån 145</a:t>
            </a:r>
            <a:r>
              <a:rPr lang="sv-SE" sz="1200" kern="1200" baseline="0" dirty="0">
                <a:solidFill>
                  <a:schemeClr val="tx1"/>
                </a:solidFill>
                <a:effectLst/>
                <a:latin typeface="+mn-lt"/>
                <a:ea typeface="+mn-ea"/>
                <a:cs typeface="+mn-cs"/>
              </a:rPr>
              <a:t> 163</a:t>
            </a:r>
            <a:r>
              <a:rPr lang="sv-SE" sz="1200" kern="1200" dirty="0">
                <a:solidFill>
                  <a:schemeClr val="tx1"/>
                </a:solidFill>
                <a:effectLst/>
                <a:latin typeface="+mn-lt"/>
                <a:ea typeface="+mn-ea"/>
                <a:cs typeface="+mn-cs"/>
              </a:rPr>
              <a:t> personer. Det innebar en ökning av invånarantalet med bara 43 invånare under 2023, den lägsta ökningen sedan år 2000 då folkmängden minskade. Norrköpings folkmängd har ökat varje år sedan 2001</a:t>
            </a:r>
            <a:r>
              <a:rPr lang="sv-SE" sz="1200" kern="1200" baseline="0" dirty="0">
                <a:solidFill>
                  <a:schemeClr val="tx1"/>
                </a:solidFill>
                <a:effectLst/>
                <a:latin typeface="+mn-lt"/>
                <a:ea typeface="+mn-ea"/>
                <a:cs typeface="+mn-cs"/>
              </a:rPr>
              <a:t> även om ökningstakten mattats av på senare år sedan toppnoteringen år 2016 med en ökning på 2 328 invånare, mycket </a:t>
            </a:r>
            <a:r>
              <a:rPr lang="sv-SE" sz="1200" kern="1200" baseline="0" dirty="0" err="1">
                <a:solidFill>
                  <a:schemeClr val="tx1"/>
                </a:solidFill>
                <a:effectLst/>
                <a:latin typeface="+mn-lt"/>
                <a:ea typeface="+mn-ea"/>
                <a:cs typeface="+mn-cs"/>
              </a:rPr>
              <a:t>pga</a:t>
            </a:r>
            <a:r>
              <a:rPr lang="sv-SE" sz="1200" kern="1200" baseline="0" dirty="0">
                <a:solidFill>
                  <a:schemeClr val="tx1"/>
                </a:solidFill>
                <a:effectLst/>
                <a:latin typeface="+mn-lt"/>
                <a:ea typeface="+mn-ea"/>
                <a:cs typeface="+mn-cs"/>
              </a:rPr>
              <a:t> en hög invandring efter ett rekordhögt antal asylsökande i Sverige under 2015.</a:t>
            </a:r>
            <a:r>
              <a:rPr lang="sv-SE" sz="1200" kern="1200" dirty="0">
                <a:solidFill>
                  <a:schemeClr val="tx1"/>
                </a:solidFill>
                <a:effectLst/>
                <a:latin typeface="+mn-lt"/>
                <a:ea typeface="+mn-ea"/>
                <a:cs typeface="+mn-cs"/>
              </a:rPr>
              <a:t> Historiskt sett var den relativa befolkningstillväxten som högst under år 1994 då befolkningen ökade med +1,8 procent, 2 212 personer. Främsta orsaken då var ett stort tillskott av nya invånare på grund av oroligheterna i forna Jugoslavien.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 visar statistik som avser Norrköpings nuvarande</a:t>
            </a:r>
            <a:r>
              <a:rPr lang="sv-SE" sz="1200" kern="1200" baseline="0" dirty="0">
                <a:solidFill>
                  <a:schemeClr val="tx1"/>
                </a:solidFill>
                <a:effectLst/>
                <a:latin typeface="+mn-lt"/>
                <a:ea typeface="+mn-ea"/>
                <a:cs typeface="+mn-cs"/>
              </a:rPr>
              <a:t> kommunindelning. </a:t>
            </a:r>
            <a:r>
              <a:rPr lang="sv-SE" dirty="0"/>
              <a:t>I januari</a:t>
            </a:r>
            <a:r>
              <a:rPr lang="sv-SE" baseline="0" dirty="0"/>
              <a:t> 2023 blev Norrköping Sveriges tionde största kommun sett till invånarantal då Jönköping gick om i rangordningen. Under 1950- och 1960 talen var Norrköping Sveriges fjärde största kommun och tätort.</a:t>
            </a:r>
            <a:endParaRPr lang="sv-SE" dirty="0"/>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5</a:t>
            </a:fld>
            <a:endParaRPr lang="sv-SE"/>
          </a:p>
        </p:txBody>
      </p:sp>
    </p:spTree>
    <p:extLst>
      <p:ext uri="{BB962C8B-B14F-4D97-AF65-F5344CB8AC3E}">
        <p14:creationId xmlns:p14="http://schemas.microsoft.com/office/powerpoint/2010/main" val="34130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befolkningsförändringarna under respektive år</a:t>
            </a:r>
            <a:r>
              <a:rPr lang="sv-SE" baseline="0" dirty="0"/>
              <a:t>. </a:t>
            </a:r>
            <a:r>
              <a:rPr lang="sv-SE" sz="1200" kern="1200" dirty="0">
                <a:solidFill>
                  <a:schemeClr val="tx1"/>
                </a:solidFill>
                <a:effectLst/>
                <a:latin typeface="+mn-lt"/>
                <a:ea typeface="+mn-ea"/>
                <a:cs typeface="+mn-cs"/>
              </a:rPr>
              <a:t>Befolkningsförändringen styrs av fyra variabler, in- och utflyttning, antal födda samt antal döda. Det är främst flyttrörelserna</a:t>
            </a:r>
            <a:r>
              <a:rPr lang="sv-SE" sz="1200" kern="1200" baseline="0" dirty="0">
                <a:solidFill>
                  <a:schemeClr val="tx1"/>
                </a:solidFill>
                <a:effectLst/>
                <a:latin typeface="+mn-lt"/>
                <a:ea typeface="+mn-ea"/>
                <a:cs typeface="+mn-cs"/>
              </a:rPr>
              <a:t> som har påverkat de större befolkningsförändringarna.</a:t>
            </a:r>
          </a:p>
          <a:p>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 visar statistik som avser Norrköpings nuvarande</a:t>
            </a:r>
            <a:r>
              <a:rPr lang="sv-SE" sz="1200" kern="1200" baseline="0" dirty="0">
                <a:solidFill>
                  <a:schemeClr val="tx1"/>
                </a:solidFill>
                <a:effectLst/>
                <a:latin typeface="+mn-lt"/>
                <a:ea typeface="+mn-ea"/>
                <a:cs typeface="+mn-cs"/>
              </a:rPr>
              <a:t> kommunindelning.</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6</a:t>
            </a:fld>
            <a:endParaRPr lang="sv-SE"/>
          </a:p>
        </p:txBody>
      </p:sp>
    </p:spTree>
    <p:extLst>
      <p:ext uri="{BB962C8B-B14F-4D97-AF65-F5344CB8AC3E}">
        <p14:creationId xmlns:p14="http://schemas.microsoft.com/office/powerpoint/2010/main" val="367916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Befolkningsförändringen styrs av fyra variabler, in- och utflyttning, antal födda samt antal döda. Under 2023 skedde 6 172 inflyttningar till Norrköping vilket var 460 färre än under året innan. Antalet utflyttningar under året var 6 225 vilket var 70 fler än året innan. Flyttnettot, det vill säga differensen mellan antal inflyttare och antal utflyttare, var -32 personer under 2023 och det var första gången sedan 1999 som flyttnettot i kommunen var negativt under ett 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Under år 2023 föddes 1 399 barn i Norrköping,</a:t>
            </a:r>
            <a:r>
              <a:rPr lang="sv-SE" sz="1200" kern="1200" baseline="0" dirty="0">
                <a:solidFill>
                  <a:schemeClr val="tx1"/>
                </a:solidFill>
                <a:effectLst/>
                <a:latin typeface="+mn-lt"/>
                <a:ea typeface="+mn-ea"/>
                <a:cs typeface="+mn-cs"/>
              </a:rPr>
              <a:t> vilket var det lägsta sedan 2004. Antalet avlidna under året var 1 311 personer, vilket var 38 färre än året innan. Sammantaget ger det ett födelsenetto på +88 personer.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40CEA0-2A46-4F27-8FB3-EF5065017915}" type="slidenum">
              <a:rPr lang="sv-SE" smtClean="0"/>
              <a:t>7</a:t>
            </a:fld>
            <a:endParaRPr lang="sv-SE"/>
          </a:p>
        </p:txBody>
      </p:sp>
    </p:spTree>
    <p:extLst>
      <p:ext uri="{BB962C8B-B14F-4D97-AF65-F5344CB8AC3E}">
        <p14:creationId xmlns:p14="http://schemas.microsoft.com/office/powerpoint/2010/main" val="229847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Statistiken avser personer som den 31/12 respektive</a:t>
            </a:r>
            <a:r>
              <a:rPr lang="sv-SE" baseline="0" dirty="0"/>
              <a:t> år varit inskrivna i Migrationsverkets mottagningssystem med en bostadsadress i Norrköpings kommun. Detta är främst asylsökande personer men det kan också vara tidigare asylsökande som fått uppehållstillstånd men ännu är kvar i mottagningssystemet i väntan på en bostad i en kommun eller personer som har fått ett lagakraftvunnet utvisningsbeslut som ännu ej gått att verkställa. Fr o m 2022 ingår även personer från Ukraina som beviljats tillfälliga uppehållstillstånd enligt massflyktsdirektivet.</a:t>
            </a:r>
          </a:p>
        </p:txBody>
      </p:sp>
      <p:sp>
        <p:nvSpPr>
          <p:cNvPr id="4" name="Platshållare för bildnummer 3"/>
          <p:cNvSpPr>
            <a:spLocks noGrp="1"/>
          </p:cNvSpPr>
          <p:nvPr>
            <p:ph type="sldNum" sz="quarter" idx="10"/>
          </p:nvPr>
        </p:nvSpPr>
        <p:spPr/>
        <p:txBody>
          <a:bodyPr/>
          <a:lstStyle/>
          <a:p>
            <a:fld id="{068BF25C-7FF5-4BF1-894D-3C5BDBED8FB7}" type="slidenum">
              <a:rPr lang="sv-SE" smtClean="0"/>
              <a:t>8</a:t>
            </a:fld>
            <a:endParaRPr lang="sv-SE"/>
          </a:p>
        </p:txBody>
      </p:sp>
    </p:spTree>
    <p:extLst>
      <p:ext uri="{BB962C8B-B14F-4D97-AF65-F5344CB8AC3E}">
        <p14:creationId xmlns:p14="http://schemas.microsoft.com/office/powerpoint/2010/main" val="157009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Kommunmottagna enligt</a:t>
            </a:r>
            <a:r>
              <a:rPr lang="sv-SE" baseline="0" dirty="0"/>
              <a:t> ersättningsförordningen. </a:t>
            </a:r>
            <a:r>
              <a:rPr lang="sv-SE" altLang="sv-SE" sz="1200" dirty="0"/>
              <a:t>Personer som har fått uppehållstillstånd som flyktingar eller</a:t>
            </a:r>
            <a:r>
              <a:rPr lang="sv-SE" altLang="sv-SE" sz="1200" baseline="0" dirty="0"/>
              <a:t> skyddsbehövande (asylskäl) samt som anhöriga till dessa </a:t>
            </a:r>
            <a:r>
              <a:rPr lang="sv-SE" altLang="sv-SE" sz="1200" dirty="0"/>
              <a:t>och som vid sin första folkbokföring</a:t>
            </a:r>
            <a:r>
              <a:rPr lang="sv-SE" altLang="sv-SE" sz="1200" baseline="0" dirty="0"/>
              <a:t> i Sverige folkbokfört sig i Norrköping. </a:t>
            </a:r>
            <a:r>
              <a:rPr lang="sv-SE" dirty="0"/>
              <a:t>Uppdelat på om personerna kommit från </a:t>
            </a:r>
            <a:r>
              <a:rPr lang="sv-SE" baseline="0" dirty="0"/>
              <a:t>Migrationsverkets </a:t>
            </a:r>
            <a:r>
              <a:rPr lang="sv-SE" dirty="0"/>
              <a:t>anläggningsboenden (ABO),</a:t>
            </a:r>
            <a:r>
              <a:rPr lang="sv-SE" baseline="0" dirty="0"/>
              <a:t> eget boende (EBO), som direktinresta anhöriga (med uppehållstillstånd beviljat innan inresa) samt övriga grupper inklusive kvotflyktingar (personer som utomlands valts ut inom ramen för FN:s flyktingkvot och redan har uppehållstillstånd när de reser in i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2022 tog Norrköping emot 142 personer.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068BF25C-7FF5-4BF1-894D-3C5BDBED8FB7}" type="slidenum">
              <a:rPr lang="sv-SE" smtClean="0"/>
              <a:t>9</a:t>
            </a:fld>
            <a:endParaRPr lang="sv-SE"/>
          </a:p>
        </p:txBody>
      </p:sp>
    </p:spTree>
    <p:extLst>
      <p:ext uri="{BB962C8B-B14F-4D97-AF65-F5344CB8AC3E}">
        <p14:creationId xmlns:p14="http://schemas.microsoft.com/office/powerpoint/2010/main" val="41388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C92AC-B813-479D-8BE6-927D30EFB264}"/>
              </a:ext>
            </a:extLst>
          </p:cNvPr>
          <p:cNvSpPr>
            <a:spLocks noGrp="1"/>
          </p:cNvSpPr>
          <p:nvPr>
            <p:ph type="ctrTitle"/>
          </p:nvPr>
        </p:nvSpPr>
        <p:spPr>
          <a:xfrm>
            <a:off x="694660" y="2866685"/>
            <a:ext cx="10802015" cy="1579266"/>
          </a:xfrm>
        </p:spPr>
        <p:txBody>
          <a:bodyPr anchor="b"/>
          <a:lstStyle>
            <a:lvl1pPr algn="ctr">
              <a:defRPr sz="4800" b="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AE988C75-6F60-42B2-BC5D-231D8418D5C8}"/>
              </a:ext>
            </a:extLst>
          </p:cNvPr>
          <p:cNvSpPr>
            <a:spLocks noGrp="1"/>
          </p:cNvSpPr>
          <p:nvPr>
            <p:ph type="subTitle" idx="1"/>
          </p:nvPr>
        </p:nvSpPr>
        <p:spPr>
          <a:xfrm>
            <a:off x="694660" y="4538026"/>
            <a:ext cx="10802015" cy="10864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a:extLst>
              <a:ext uri="{FF2B5EF4-FFF2-40B4-BE49-F238E27FC236}">
                <a16:creationId xmlns:a16="http://schemas.microsoft.com/office/drawing/2014/main" id="{DA22BBCD-C568-4D86-A04A-9BB88BDFDBA3}"/>
              </a:ext>
            </a:extLst>
          </p:cNvPr>
          <p:cNvSpPr>
            <a:spLocks noGrp="1"/>
          </p:cNvSpPr>
          <p:nvPr>
            <p:ph type="dt" sz="half" idx="10"/>
          </p:nvPr>
        </p:nvSpPr>
        <p:spPr>
          <a:xfrm>
            <a:off x="694660" y="6415882"/>
            <a:ext cx="1658015" cy="181768"/>
          </a:xfrm>
        </p:spPr>
        <p:txBody>
          <a:bodyPr/>
          <a:lstStyle>
            <a:lvl1pPr>
              <a:defRPr sz="1000">
                <a:solidFill>
                  <a:schemeClr val="tx1">
                    <a:lumMod val="50000"/>
                    <a:lumOff val="50000"/>
                  </a:schemeClr>
                </a:solidFill>
              </a:defRPr>
            </a:lvl1pPr>
          </a:lstStyle>
          <a:p>
            <a:fld id="{76627C96-5104-4F57-B8F5-6485DB34D4AD}" type="datetimeFigureOut">
              <a:rPr lang="sv-SE" smtClean="0"/>
              <a:pPr/>
              <a:t>2024-03-20</a:t>
            </a:fld>
            <a:endParaRPr lang="sv-SE" dirty="0"/>
          </a:p>
        </p:txBody>
      </p:sp>
      <p:sp>
        <p:nvSpPr>
          <p:cNvPr id="6" name="Platshållare för bildnummer 5">
            <a:extLst>
              <a:ext uri="{FF2B5EF4-FFF2-40B4-BE49-F238E27FC236}">
                <a16:creationId xmlns:a16="http://schemas.microsoft.com/office/drawing/2014/main" id="{AB238D33-4947-4505-8317-EEF95542827D}"/>
              </a:ext>
            </a:extLst>
          </p:cNvPr>
          <p:cNvSpPr>
            <a:spLocks noGrp="1"/>
          </p:cNvSpPr>
          <p:nvPr>
            <p:ph type="sldNum" sz="quarter" idx="12"/>
          </p:nvPr>
        </p:nvSpPr>
        <p:spPr/>
        <p:txBody>
          <a:bodyPr/>
          <a:lstStyle/>
          <a:p>
            <a:fld id="{AD227E64-DCC2-4374-852B-F3CCB5EFE2A0}" type="slidenum">
              <a:rPr lang="sv-SE" smtClean="0"/>
              <a:t>‹#›</a:t>
            </a:fld>
            <a:endParaRPr lang="sv-SE"/>
          </a:p>
        </p:txBody>
      </p:sp>
      <p:grpSp>
        <p:nvGrpSpPr>
          <p:cNvPr id="7" name="Grupp 6" descr="Designelement. Fenix">
            <a:extLst>
              <a:ext uri="{FF2B5EF4-FFF2-40B4-BE49-F238E27FC236}">
                <a16:creationId xmlns:a16="http://schemas.microsoft.com/office/drawing/2014/main" id="{63E8DA1A-2B31-44BA-85A4-85A649554985}"/>
              </a:ext>
            </a:extLst>
          </p:cNvPr>
          <p:cNvGrpSpPr>
            <a:grpSpLocks noChangeAspect="1"/>
          </p:cNvGrpSpPr>
          <p:nvPr userDrawn="1"/>
        </p:nvGrpSpPr>
        <p:grpSpPr>
          <a:xfrm>
            <a:off x="0" y="2"/>
            <a:ext cx="3600000" cy="2700665"/>
            <a:chOff x="0" y="0"/>
            <a:chExt cx="4295776" cy="3222625"/>
          </a:xfrm>
        </p:grpSpPr>
        <p:sp>
          <p:nvSpPr>
            <p:cNvPr id="8" name="AutoShape 3">
              <a:extLst>
                <a:ext uri="{FF2B5EF4-FFF2-40B4-BE49-F238E27FC236}">
                  <a16:creationId xmlns:a16="http://schemas.microsoft.com/office/drawing/2014/main" id="{294A9013-0836-4C29-96A3-6DEB57CE45D0}"/>
                </a:ext>
              </a:extLst>
            </p:cNvPr>
            <p:cNvSpPr>
              <a:spLocks noChangeAspect="1" noChangeArrowheads="1" noTextEdit="1"/>
            </p:cNvSpPr>
            <p:nvPr userDrawn="1"/>
          </p:nvSpPr>
          <p:spPr bwMode="auto">
            <a:xfrm>
              <a:off x="0" y="0"/>
              <a:ext cx="42957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Rectangle 5">
              <a:extLst>
                <a:ext uri="{FF2B5EF4-FFF2-40B4-BE49-F238E27FC236}">
                  <a16:creationId xmlns:a16="http://schemas.microsoft.com/office/drawing/2014/main" id="{88127AA4-AE21-4BF6-8428-967ADEDFA3AD}"/>
                </a:ext>
              </a:extLst>
            </p:cNvPr>
            <p:cNvSpPr>
              <a:spLocks noChangeArrowheads="1"/>
            </p:cNvSpPr>
            <p:nvPr userDrawn="1"/>
          </p:nvSpPr>
          <p:spPr bwMode="auto">
            <a:xfrm>
              <a:off x="1074738" y="1431925"/>
              <a:ext cx="715963" cy="715963"/>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6">
              <a:extLst>
                <a:ext uri="{FF2B5EF4-FFF2-40B4-BE49-F238E27FC236}">
                  <a16:creationId xmlns:a16="http://schemas.microsoft.com/office/drawing/2014/main" id="{A50D76C5-B1C3-4231-B08D-FEAD5E15FF2A}"/>
                </a:ext>
              </a:extLst>
            </p:cNvPr>
            <p:cNvSpPr>
              <a:spLocks noChangeArrowheads="1"/>
            </p:cNvSpPr>
            <p:nvPr userDrawn="1"/>
          </p:nvSpPr>
          <p:spPr bwMode="auto">
            <a:xfrm>
              <a:off x="1074738" y="358775"/>
              <a:ext cx="715963" cy="715963"/>
            </a:xfrm>
            <a:prstGeom prst="rect">
              <a:avLst/>
            </a:prstGeom>
            <a:solidFill>
              <a:srgbClr val="C017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7">
              <a:extLst>
                <a:ext uri="{FF2B5EF4-FFF2-40B4-BE49-F238E27FC236}">
                  <a16:creationId xmlns:a16="http://schemas.microsoft.com/office/drawing/2014/main" id="{6382FDF3-FA19-473C-8D65-D8FA0270C457}"/>
                </a:ext>
              </a:extLst>
            </p:cNvPr>
            <p:cNvSpPr>
              <a:spLocks noChangeArrowheads="1"/>
            </p:cNvSpPr>
            <p:nvPr userDrawn="1"/>
          </p:nvSpPr>
          <p:spPr bwMode="auto">
            <a:xfrm>
              <a:off x="2506663" y="715963"/>
              <a:ext cx="715963" cy="715963"/>
            </a:xfrm>
            <a:prstGeom prst="rect">
              <a:avLst/>
            </a:prstGeom>
            <a:solidFill>
              <a:srgbClr val="00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8">
              <a:extLst>
                <a:ext uri="{FF2B5EF4-FFF2-40B4-BE49-F238E27FC236}">
                  <a16:creationId xmlns:a16="http://schemas.microsoft.com/office/drawing/2014/main" id="{8EC79741-024C-417D-9683-90AA470A0A79}"/>
                </a:ext>
              </a:extLst>
            </p:cNvPr>
            <p:cNvSpPr>
              <a:spLocks noChangeArrowheads="1"/>
            </p:cNvSpPr>
            <p:nvPr userDrawn="1"/>
          </p:nvSpPr>
          <p:spPr bwMode="auto">
            <a:xfrm>
              <a:off x="2506663" y="1790700"/>
              <a:ext cx="715963" cy="715963"/>
            </a:xfrm>
            <a:prstGeom prst="rect">
              <a:avLst/>
            </a:prstGeom>
            <a:solidFill>
              <a:srgbClr val="B3C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9">
              <a:extLst>
                <a:ext uri="{FF2B5EF4-FFF2-40B4-BE49-F238E27FC236}">
                  <a16:creationId xmlns:a16="http://schemas.microsoft.com/office/drawing/2014/main" id="{64BDE8AA-DE14-4952-8334-AACCC220BC0E}"/>
                </a:ext>
              </a:extLst>
            </p:cNvPr>
            <p:cNvSpPr>
              <a:spLocks noChangeArrowheads="1"/>
            </p:cNvSpPr>
            <p:nvPr userDrawn="1"/>
          </p:nvSpPr>
          <p:spPr bwMode="auto">
            <a:xfrm>
              <a:off x="358775" y="0"/>
              <a:ext cx="715963" cy="358775"/>
            </a:xfrm>
            <a:prstGeom prst="rect">
              <a:avLst/>
            </a:prstGeom>
            <a:solidFill>
              <a:srgbClr val="FFDC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10">
              <a:extLst>
                <a:ext uri="{FF2B5EF4-FFF2-40B4-BE49-F238E27FC236}">
                  <a16:creationId xmlns:a16="http://schemas.microsoft.com/office/drawing/2014/main" id="{36460402-DCBF-48A2-A6AC-477C049895E8}"/>
                </a:ext>
              </a:extLst>
            </p:cNvPr>
            <p:cNvSpPr>
              <a:spLocks noChangeArrowheads="1"/>
            </p:cNvSpPr>
            <p:nvPr userDrawn="1"/>
          </p:nvSpPr>
          <p:spPr bwMode="auto">
            <a:xfrm>
              <a:off x="2147888" y="1431925"/>
              <a:ext cx="358775" cy="358775"/>
            </a:xfrm>
            <a:prstGeom prst="rect">
              <a:avLst/>
            </a:prstGeom>
            <a:solidFill>
              <a:srgbClr val="79C9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1">
              <a:extLst>
                <a:ext uri="{FF2B5EF4-FFF2-40B4-BE49-F238E27FC236}">
                  <a16:creationId xmlns:a16="http://schemas.microsoft.com/office/drawing/2014/main" id="{78382A7F-8E35-4273-BE32-DAD56F792ACB}"/>
                </a:ext>
              </a:extLst>
            </p:cNvPr>
            <p:cNvSpPr>
              <a:spLocks noChangeArrowheads="1"/>
            </p:cNvSpPr>
            <p:nvPr userDrawn="1"/>
          </p:nvSpPr>
          <p:spPr bwMode="auto">
            <a:xfrm>
              <a:off x="2147888" y="715963"/>
              <a:ext cx="358775" cy="358775"/>
            </a:xfrm>
            <a:prstGeom prst="rect">
              <a:avLst/>
            </a:prstGeom>
            <a:solidFill>
              <a:srgbClr val="005F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2">
              <a:extLst>
                <a:ext uri="{FF2B5EF4-FFF2-40B4-BE49-F238E27FC236}">
                  <a16:creationId xmlns:a16="http://schemas.microsoft.com/office/drawing/2014/main" id="{66B4CF4D-1F0C-47F0-A6F1-579D80D5862D}"/>
                </a:ext>
              </a:extLst>
            </p:cNvPr>
            <p:cNvSpPr>
              <a:spLocks noChangeArrowheads="1"/>
            </p:cNvSpPr>
            <p:nvPr userDrawn="1"/>
          </p:nvSpPr>
          <p:spPr bwMode="auto">
            <a:xfrm>
              <a:off x="2147888" y="2506663"/>
              <a:ext cx="358775" cy="357188"/>
            </a:xfrm>
            <a:prstGeom prst="rect">
              <a:avLst/>
            </a:prstGeom>
            <a:solidFill>
              <a:srgbClr val="05AC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3">
              <a:extLst>
                <a:ext uri="{FF2B5EF4-FFF2-40B4-BE49-F238E27FC236}">
                  <a16:creationId xmlns:a16="http://schemas.microsoft.com/office/drawing/2014/main" id="{86756607-74B8-4079-9C9E-EF64BEB9688F}"/>
                </a:ext>
              </a:extLst>
            </p:cNvPr>
            <p:cNvSpPr>
              <a:spLocks noChangeArrowheads="1"/>
            </p:cNvSpPr>
            <p:nvPr userDrawn="1"/>
          </p:nvSpPr>
          <p:spPr bwMode="auto">
            <a:xfrm>
              <a:off x="3579813" y="0"/>
              <a:ext cx="358775" cy="358775"/>
            </a:xfrm>
            <a:prstGeom prst="rect">
              <a:avLst/>
            </a:prstGeom>
            <a:solidFill>
              <a:srgbClr val="8EA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4">
              <a:extLst>
                <a:ext uri="{FF2B5EF4-FFF2-40B4-BE49-F238E27FC236}">
                  <a16:creationId xmlns:a16="http://schemas.microsoft.com/office/drawing/2014/main" id="{782FF6F3-672F-491E-AC99-F950E294F2B5}"/>
                </a:ext>
              </a:extLst>
            </p:cNvPr>
            <p:cNvSpPr>
              <a:spLocks noChangeArrowheads="1"/>
            </p:cNvSpPr>
            <p:nvPr userDrawn="1"/>
          </p:nvSpPr>
          <p:spPr bwMode="auto">
            <a:xfrm>
              <a:off x="1790700" y="1074738"/>
              <a:ext cx="357188" cy="357188"/>
            </a:xfrm>
            <a:prstGeom prst="rect">
              <a:avLst/>
            </a:prstGeom>
            <a:solidFill>
              <a:srgbClr val="941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5">
              <a:extLst>
                <a:ext uri="{FF2B5EF4-FFF2-40B4-BE49-F238E27FC236}">
                  <a16:creationId xmlns:a16="http://schemas.microsoft.com/office/drawing/2014/main" id="{D13EE06B-2D2D-4DD5-9195-7D5081B71A0B}"/>
                </a:ext>
              </a:extLst>
            </p:cNvPr>
            <p:cNvSpPr>
              <a:spLocks noChangeArrowheads="1"/>
            </p:cNvSpPr>
            <p:nvPr userDrawn="1"/>
          </p:nvSpPr>
          <p:spPr bwMode="auto">
            <a:xfrm>
              <a:off x="2506663" y="1431925"/>
              <a:ext cx="357188" cy="358775"/>
            </a:xfrm>
            <a:prstGeom prst="rect">
              <a:avLst/>
            </a:prstGeom>
            <a:solidFill>
              <a:srgbClr val="046F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6">
              <a:extLst>
                <a:ext uri="{FF2B5EF4-FFF2-40B4-BE49-F238E27FC236}">
                  <a16:creationId xmlns:a16="http://schemas.microsoft.com/office/drawing/2014/main" id="{65C74ADF-C729-48AC-AF23-753B89065437}"/>
                </a:ext>
              </a:extLst>
            </p:cNvPr>
            <p:cNvSpPr>
              <a:spLocks noChangeArrowheads="1"/>
            </p:cNvSpPr>
            <p:nvPr userDrawn="1"/>
          </p:nvSpPr>
          <p:spPr bwMode="auto">
            <a:xfrm>
              <a:off x="2147888" y="1074738"/>
              <a:ext cx="358775" cy="357188"/>
            </a:xfrm>
            <a:prstGeom prst="rect">
              <a:avLst/>
            </a:prstGeom>
            <a:solidFill>
              <a:srgbClr val="05AC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Rectangle 17">
              <a:extLst>
                <a:ext uri="{FF2B5EF4-FFF2-40B4-BE49-F238E27FC236}">
                  <a16:creationId xmlns:a16="http://schemas.microsoft.com/office/drawing/2014/main" id="{D0D50E24-36E3-404F-9DB5-9F54A225DF3C}"/>
                </a:ext>
              </a:extLst>
            </p:cNvPr>
            <p:cNvSpPr>
              <a:spLocks noChangeArrowheads="1"/>
            </p:cNvSpPr>
            <p:nvPr userDrawn="1"/>
          </p:nvSpPr>
          <p:spPr bwMode="auto">
            <a:xfrm>
              <a:off x="1074738" y="1074738"/>
              <a:ext cx="357188" cy="357188"/>
            </a:xfrm>
            <a:prstGeom prst="rect">
              <a:avLst/>
            </a:prstGeom>
            <a:solidFill>
              <a:srgbClr val="E61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18">
              <a:extLst>
                <a:ext uri="{FF2B5EF4-FFF2-40B4-BE49-F238E27FC236}">
                  <a16:creationId xmlns:a16="http://schemas.microsoft.com/office/drawing/2014/main" id="{5F990145-CC2B-4FA5-8AE8-6E7623C4CEA1}"/>
                </a:ext>
              </a:extLst>
            </p:cNvPr>
            <p:cNvSpPr>
              <a:spLocks noChangeArrowheads="1"/>
            </p:cNvSpPr>
            <p:nvPr userDrawn="1"/>
          </p:nvSpPr>
          <p:spPr bwMode="auto">
            <a:xfrm>
              <a:off x="1790700" y="715963"/>
              <a:ext cx="357188" cy="358775"/>
            </a:xfrm>
            <a:prstGeom prst="rect">
              <a:avLst/>
            </a:prstGeom>
            <a:solidFill>
              <a:srgbClr val="7835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19">
              <a:extLst>
                <a:ext uri="{FF2B5EF4-FFF2-40B4-BE49-F238E27FC236}">
                  <a16:creationId xmlns:a16="http://schemas.microsoft.com/office/drawing/2014/main" id="{FB4EA044-2EF8-4F3F-BAA4-EB8317E65F44}"/>
                </a:ext>
              </a:extLst>
            </p:cNvPr>
            <p:cNvSpPr>
              <a:spLocks noChangeArrowheads="1"/>
            </p:cNvSpPr>
            <p:nvPr userDrawn="1"/>
          </p:nvSpPr>
          <p:spPr bwMode="auto">
            <a:xfrm>
              <a:off x="0" y="715963"/>
              <a:ext cx="715963" cy="715963"/>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20">
              <a:extLst>
                <a:ext uri="{FF2B5EF4-FFF2-40B4-BE49-F238E27FC236}">
                  <a16:creationId xmlns:a16="http://schemas.microsoft.com/office/drawing/2014/main" id="{8256E06A-3E31-45EA-976B-3A1E17FF5359}"/>
                </a:ext>
              </a:extLst>
            </p:cNvPr>
            <p:cNvSpPr>
              <a:spLocks noChangeArrowheads="1"/>
            </p:cNvSpPr>
            <p:nvPr userDrawn="1"/>
          </p:nvSpPr>
          <p:spPr bwMode="auto">
            <a:xfrm>
              <a:off x="715963" y="358775"/>
              <a:ext cx="358775" cy="357188"/>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21">
              <a:extLst>
                <a:ext uri="{FF2B5EF4-FFF2-40B4-BE49-F238E27FC236}">
                  <a16:creationId xmlns:a16="http://schemas.microsoft.com/office/drawing/2014/main" id="{617DEF3A-985C-4472-9F6C-E1B7E0360E18}"/>
                </a:ext>
              </a:extLst>
            </p:cNvPr>
            <p:cNvSpPr>
              <a:spLocks noChangeArrowheads="1"/>
            </p:cNvSpPr>
            <p:nvPr userDrawn="1"/>
          </p:nvSpPr>
          <p:spPr bwMode="auto">
            <a:xfrm>
              <a:off x="1431925" y="2506663"/>
              <a:ext cx="358775" cy="357188"/>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22">
              <a:extLst>
                <a:ext uri="{FF2B5EF4-FFF2-40B4-BE49-F238E27FC236}">
                  <a16:creationId xmlns:a16="http://schemas.microsoft.com/office/drawing/2014/main" id="{393DB7FF-1A82-442E-A21A-53716BBB7AC9}"/>
                </a:ext>
              </a:extLst>
            </p:cNvPr>
            <p:cNvSpPr>
              <a:spLocks noChangeArrowheads="1"/>
            </p:cNvSpPr>
            <p:nvPr userDrawn="1"/>
          </p:nvSpPr>
          <p:spPr bwMode="auto">
            <a:xfrm>
              <a:off x="3222625" y="358775"/>
              <a:ext cx="357188" cy="357188"/>
            </a:xfrm>
            <a:prstGeom prst="rect">
              <a:avLst/>
            </a:prstGeom>
            <a:solidFill>
              <a:srgbClr val="00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23">
              <a:extLst>
                <a:ext uri="{FF2B5EF4-FFF2-40B4-BE49-F238E27FC236}">
                  <a16:creationId xmlns:a16="http://schemas.microsoft.com/office/drawing/2014/main" id="{C08100E1-1218-46AB-A83D-FEA74F3335EF}"/>
                </a:ext>
              </a:extLst>
            </p:cNvPr>
            <p:cNvSpPr>
              <a:spLocks noChangeArrowheads="1"/>
            </p:cNvSpPr>
            <p:nvPr userDrawn="1"/>
          </p:nvSpPr>
          <p:spPr bwMode="auto">
            <a:xfrm>
              <a:off x="1074738" y="0"/>
              <a:ext cx="715963" cy="358775"/>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24">
              <a:extLst>
                <a:ext uri="{FF2B5EF4-FFF2-40B4-BE49-F238E27FC236}">
                  <a16:creationId xmlns:a16="http://schemas.microsoft.com/office/drawing/2014/main" id="{71927413-23C2-4A2E-A49C-98E9450C4D47}"/>
                </a:ext>
              </a:extLst>
            </p:cNvPr>
            <p:cNvSpPr>
              <a:spLocks noChangeArrowheads="1"/>
            </p:cNvSpPr>
            <p:nvPr userDrawn="1"/>
          </p:nvSpPr>
          <p:spPr bwMode="auto">
            <a:xfrm>
              <a:off x="1790700" y="0"/>
              <a:ext cx="357188" cy="358775"/>
            </a:xfrm>
            <a:prstGeom prst="rect">
              <a:avLst/>
            </a:prstGeom>
            <a:solidFill>
              <a:srgbClr val="E61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25">
              <a:extLst>
                <a:ext uri="{FF2B5EF4-FFF2-40B4-BE49-F238E27FC236}">
                  <a16:creationId xmlns:a16="http://schemas.microsoft.com/office/drawing/2014/main" id="{3B1564F1-152A-4098-A103-C4C30CB283F7}"/>
                </a:ext>
              </a:extLst>
            </p:cNvPr>
            <p:cNvSpPr>
              <a:spLocks noChangeArrowheads="1"/>
            </p:cNvSpPr>
            <p:nvPr userDrawn="1"/>
          </p:nvSpPr>
          <p:spPr bwMode="auto">
            <a:xfrm>
              <a:off x="2863850" y="0"/>
              <a:ext cx="358775" cy="358775"/>
            </a:xfrm>
            <a:prstGeom prst="rect">
              <a:avLst/>
            </a:prstGeom>
            <a:solidFill>
              <a:srgbClr val="79C9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26">
              <a:extLst>
                <a:ext uri="{FF2B5EF4-FFF2-40B4-BE49-F238E27FC236}">
                  <a16:creationId xmlns:a16="http://schemas.microsoft.com/office/drawing/2014/main" id="{AA10154D-AD80-4C39-9D38-9679B802FC3C}"/>
                </a:ext>
              </a:extLst>
            </p:cNvPr>
            <p:cNvSpPr>
              <a:spLocks noChangeArrowheads="1"/>
            </p:cNvSpPr>
            <p:nvPr userDrawn="1"/>
          </p:nvSpPr>
          <p:spPr bwMode="auto">
            <a:xfrm>
              <a:off x="3222625" y="0"/>
              <a:ext cx="357188" cy="358775"/>
            </a:xfrm>
            <a:prstGeom prst="rect">
              <a:avLst/>
            </a:prstGeom>
            <a:solidFill>
              <a:srgbClr val="005F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27">
              <a:extLst>
                <a:ext uri="{FF2B5EF4-FFF2-40B4-BE49-F238E27FC236}">
                  <a16:creationId xmlns:a16="http://schemas.microsoft.com/office/drawing/2014/main" id="{2BCB6C08-30FF-49A5-928B-2CF268F92598}"/>
                </a:ext>
              </a:extLst>
            </p:cNvPr>
            <p:cNvSpPr>
              <a:spLocks noChangeArrowheads="1"/>
            </p:cNvSpPr>
            <p:nvPr userDrawn="1"/>
          </p:nvSpPr>
          <p:spPr bwMode="auto">
            <a:xfrm>
              <a:off x="3222625" y="1431925"/>
              <a:ext cx="357188" cy="358775"/>
            </a:xfrm>
            <a:prstGeom prst="rect">
              <a:avLst/>
            </a:prstGeom>
            <a:solidFill>
              <a:srgbClr val="1563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28">
              <a:extLst>
                <a:ext uri="{FF2B5EF4-FFF2-40B4-BE49-F238E27FC236}">
                  <a16:creationId xmlns:a16="http://schemas.microsoft.com/office/drawing/2014/main" id="{0791B07E-CC79-41A5-BD5A-B5C6AC6FB86D}"/>
                </a:ext>
              </a:extLst>
            </p:cNvPr>
            <p:cNvSpPr>
              <a:spLocks noChangeArrowheads="1"/>
            </p:cNvSpPr>
            <p:nvPr userDrawn="1"/>
          </p:nvSpPr>
          <p:spPr bwMode="auto">
            <a:xfrm>
              <a:off x="715963" y="1431925"/>
              <a:ext cx="358775" cy="358775"/>
            </a:xfrm>
            <a:prstGeom prst="rect">
              <a:avLst/>
            </a:prstGeom>
            <a:solidFill>
              <a:srgbClr val="FFDC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29">
              <a:extLst>
                <a:ext uri="{FF2B5EF4-FFF2-40B4-BE49-F238E27FC236}">
                  <a16:creationId xmlns:a16="http://schemas.microsoft.com/office/drawing/2014/main" id="{9AFBDEE6-5FBC-4B3B-88A7-E38ACDE2382F}"/>
                </a:ext>
              </a:extLst>
            </p:cNvPr>
            <p:cNvSpPr>
              <a:spLocks noChangeArrowheads="1"/>
            </p:cNvSpPr>
            <p:nvPr userDrawn="1"/>
          </p:nvSpPr>
          <p:spPr bwMode="auto">
            <a:xfrm>
              <a:off x="0" y="358775"/>
              <a:ext cx="358775" cy="357188"/>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Rectangle 30">
              <a:extLst>
                <a:ext uri="{FF2B5EF4-FFF2-40B4-BE49-F238E27FC236}">
                  <a16:creationId xmlns:a16="http://schemas.microsoft.com/office/drawing/2014/main" id="{C1334999-69E2-4370-99FA-F9A7E495AAD9}"/>
                </a:ext>
              </a:extLst>
            </p:cNvPr>
            <p:cNvSpPr>
              <a:spLocks noChangeArrowheads="1"/>
            </p:cNvSpPr>
            <p:nvPr userDrawn="1"/>
          </p:nvSpPr>
          <p:spPr bwMode="auto">
            <a:xfrm>
              <a:off x="3222625" y="2506663"/>
              <a:ext cx="357188" cy="357188"/>
            </a:xfrm>
            <a:prstGeom prst="rect">
              <a:avLst/>
            </a:prstGeom>
            <a:solidFill>
              <a:srgbClr val="5791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Rectangle 31">
              <a:extLst>
                <a:ext uri="{FF2B5EF4-FFF2-40B4-BE49-F238E27FC236}">
                  <a16:creationId xmlns:a16="http://schemas.microsoft.com/office/drawing/2014/main" id="{322D22DB-E7AF-49A4-B433-84C9BE220C2C}"/>
                </a:ext>
              </a:extLst>
            </p:cNvPr>
            <p:cNvSpPr>
              <a:spLocks noChangeArrowheads="1"/>
            </p:cNvSpPr>
            <p:nvPr userDrawn="1"/>
          </p:nvSpPr>
          <p:spPr bwMode="auto">
            <a:xfrm>
              <a:off x="3579813" y="2147888"/>
              <a:ext cx="358775" cy="358775"/>
            </a:xfrm>
            <a:prstGeom prst="rect">
              <a:avLst/>
            </a:prstGeom>
            <a:solidFill>
              <a:srgbClr val="8EA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32">
              <a:extLst>
                <a:ext uri="{FF2B5EF4-FFF2-40B4-BE49-F238E27FC236}">
                  <a16:creationId xmlns:a16="http://schemas.microsoft.com/office/drawing/2014/main" id="{BFDDEE16-E429-43E6-B80C-82B5C0F02A3E}"/>
                </a:ext>
              </a:extLst>
            </p:cNvPr>
            <p:cNvSpPr>
              <a:spLocks noChangeArrowheads="1"/>
            </p:cNvSpPr>
            <p:nvPr userDrawn="1"/>
          </p:nvSpPr>
          <p:spPr bwMode="auto">
            <a:xfrm>
              <a:off x="3938588" y="2863850"/>
              <a:ext cx="357188" cy="358775"/>
            </a:xfrm>
            <a:prstGeom prst="rect">
              <a:avLst/>
            </a:prstGeom>
            <a:solidFill>
              <a:srgbClr val="B3C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0" name="Platshållare för text 39">
            <a:extLst>
              <a:ext uri="{FF2B5EF4-FFF2-40B4-BE49-F238E27FC236}">
                <a16:creationId xmlns:a16="http://schemas.microsoft.com/office/drawing/2014/main" id="{0FA8B6D3-651F-447A-BF9F-521023B3F18D}"/>
              </a:ext>
            </a:extLst>
          </p:cNvPr>
          <p:cNvSpPr>
            <a:spLocks noGrp="1"/>
          </p:cNvSpPr>
          <p:nvPr>
            <p:ph type="body" sz="quarter" idx="13" hasCustomPrompt="1"/>
          </p:nvPr>
        </p:nvSpPr>
        <p:spPr>
          <a:xfrm>
            <a:off x="695326" y="5869173"/>
            <a:ext cx="8821738" cy="454064"/>
          </a:xfrm>
        </p:spPr>
        <p:txBody>
          <a:bodyPr anchor="b">
            <a:normAutofit/>
          </a:bodyPr>
          <a:lstStyle>
            <a:lvl1pPr marL="0" indent="0">
              <a:buNone/>
              <a:defRPr sz="1200" b="1">
                <a:solidFill>
                  <a:schemeClr val="accent2"/>
                </a:solidFill>
              </a:defRPr>
            </a:lvl1pPr>
          </a:lstStyle>
          <a:p>
            <a:pPr lvl="0"/>
            <a:r>
              <a:rPr lang="sv-SE" dirty="0"/>
              <a:t>Ditt namn eller annan avsändare</a:t>
            </a:r>
          </a:p>
        </p:txBody>
      </p:sp>
    </p:spTree>
    <p:extLst>
      <p:ext uri="{BB962C8B-B14F-4D97-AF65-F5344CB8AC3E}">
        <p14:creationId xmlns:p14="http://schemas.microsoft.com/office/powerpoint/2010/main" val="287355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695324" y="1449388"/>
            <a:ext cx="10801351"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1349" cy="971549"/>
          </a:xfrm>
        </p:spPr>
        <p:txBody>
          <a:bodyPr/>
          <a:lstStyle/>
          <a:p>
            <a:r>
              <a:rPr lang="sv-SE"/>
              <a:t>Klicka här för att ändra format</a:t>
            </a:r>
            <a:endParaRPr lang="sv-SE" dirty="0"/>
          </a:p>
        </p:txBody>
      </p:sp>
    </p:spTree>
    <p:extLst>
      <p:ext uri="{BB962C8B-B14F-4D97-AF65-F5344CB8AC3E}">
        <p14:creationId xmlns:p14="http://schemas.microsoft.com/office/powerpoint/2010/main" val="7479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123" name="Platshållare för bild 122">
            <a:extLst>
              <a:ext uri="{FF2B5EF4-FFF2-40B4-BE49-F238E27FC236}">
                <a16:creationId xmlns:a16="http://schemas.microsoft.com/office/drawing/2014/main" id="{5BB3AEC5-9031-4C3E-A568-2917CD155885}"/>
              </a:ext>
            </a:extLst>
          </p:cNvPr>
          <p:cNvSpPr>
            <a:spLocks noGrp="1"/>
          </p:cNvSpPr>
          <p:nvPr>
            <p:ph type="pic" sz="quarter" idx="10"/>
          </p:nvPr>
        </p:nvSpPr>
        <p:spPr>
          <a:xfrm>
            <a:off x="0" y="0"/>
            <a:ext cx="12192000" cy="6858000"/>
          </a:xfrm>
          <a:custGeom>
            <a:avLst/>
            <a:gdLst>
              <a:gd name="connsiteX0" fmla="*/ 11194385 w 12192000"/>
              <a:gd name="connsiteY0" fmla="*/ 6585915 h 6858000"/>
              <a:gd name="connsiteX1" fmla="*/ 11194524 w 12192000"/>
              <a:gd name="connsiteY1" fmla="*/ 6585987 h 6858000"/>
              <a:gd name="connsiteX2" fmla="*/ 11194248 w 12192000"/>
              <a:gd name="connsiteY2" fmla="*/ 6585987 h 6858000"/>
              <a:gd name="connsiteX3" fmla="*/ 11606518 w 12192000"/>
              <a:gd name="connsiteY3" fmla="*/ 6532746 h 6858000"/>
              <a:gd name="connsiteX4" fmla="*/ 11612004 w 12192000"/>
              <a:gd name="connsiteY4" fmla="*/ 6532746 h 6858000"/>
              <a:gd name="connsiteX5" fmla="*/ 11626427 w 12192000"/>
              <a:gd name="connsiteY5" fmla="*/ 6544581 h 6858000"/>
              <a:gd name="connsiteX6" fmla="*/ 11612004 w 12192000"/>
              <a:gd name="connsiteY6" fmla="*/ 6555899 h 6858000"/>
              <a:gd name="connsiteX7" fmla="*/ 11611866 w 12192000"/>
              <a:gd name="connsiteY7" fmla="*/ 6555899 h 6858000"/>
              <a:gd name="connsiteX8" fmla="*/ 11606518 w 12192000"/>
              <a:gd name="connsiteY8" fmla="*/ 6555899 h 6858000"/>
              <a:gd name="connsiteX9" fmla="*/ 11349177 w 12192000"/>
              <a:gd name="connsiteY9" fmla="*/ 6532746 h 6858000"/>
              <a:gd name="connsiteX10" fmla="*/ 11354180 w 12192000"/>
              <a:gd name="connsiteY10" fmla="*/ 6532746 h 6858000"/>
              <a:gd name="connsiteX11" fmla="*/ 11370260 w 12192000"/>
              <a:gd name="connsiteY11" fmla="*/ 6542614 h 6858000"/>
              <a:gd name="connsiteX12" fmla="*/ 11353904 w 12192000"/>
              <a:gd name="connsiteY12" fmla="*/ 6553173 h 6858000"/>
              <a:gd name="connsiteX13" fmla="*/ 11349177 w 12192000"/>
              <a:gd name="connsiteY13" fmla="*/ 6553173 h 6858000"/>
              <a:gd name="connsiteX14" fmla="*/ 11268676 w 12192000"/>
              <a:gd name="connsiteY14" fmla="*/ 6532746 h 6858000"/>
              <a:gd name="connsiteX15" fmla="*/ 11273852 w 12192000"/>
              <a:gd name="connsiteY15" fmla="*/ 6532746 h 6858000"/>
              <a:gd name="connsiteX16" fmla="*/ 11289931 w 12192000"/>
              <a:gd name="connsiteY16" fmla="*/ 6542614 h 6858000"/>
              <a:gd name="connsiteX17" fmla="*/ 11273852 w 12192000"/>
              <a:gd name="connsiteY17" fmla="*/ 6553173 h 6858000"/>
              <a:gd name="connsiteX18" fmla="*/ 11268676 w 12192000"/>
              <a:gd name="connsiteY18" fmla="*/ 6553173 h 6858000"/>
              <a:gd name="connsiteX19" fmla="*/ 11530641 w 12192000"/>
              <a:gd name="connsiteY19" fmla="*/ 6531365 h 6858000"/>
              <a:gd name="connsiteX20" fmla="*/ 11551930 w 12192000"/>
              <a:gd name="connsiteY20" fmla="*/ 6558418 h 6858000"/>
              <a:gd name="connsiteX21" fmla="*/ 11530641 w 12192000"/>
              <a:gd name="connsiteY21" fmla="*/ 6585987 h 6858000"/>
              <a:gd name="connsiteX22" fmla="*/ 11530641 w 12192000"/>
              <a:gd name="connsiteY22" fmla="*/ 6586022 h 6858000"/>
              <a:gd name="connsiteX23" fmla="*/ 11509316 w 12192000"/>
              <a:gd name="connsiteY23" fmla="*/ 6558418 h 6858000"/>
              <a:gd name="connsiteX24" fmla="*/ 11530641 w 12192000"/>
              <a:gd name="connsiteY24" fmla="*/ 6531365 h 6858000"/>
              <a:gd name="connsiteX25" fmla="*/ 11194524 w 12192000"/>
              <a:gd name="connsiteY25" fmla="*/ 6531331 h 6858000"/>
              <a:gd name="connsiteX26" fmla="*/ 11215849 w 12192000"/>
              <a:gd name="connsiteY26" fmla="*/ 6558383 h 6858000"/>
              <a:gd name="connsiteX27" fmla="*/ 11210884 w 12192000"/>
              <a:gd name="connsiteY27" fmla="*/ 6577154 h 6858000"/>
              <a:gd name="connsiteX28" fmla="*/ 11194385 w 12192000"/>
              <a:gd name="connsiteY28" fmla="*/ 6585915 h 6858000"/>
              <a:gd name="connsiteX29" fmla="*/ 11178056 w 12192000"/>
              <a:gd name="connsiteY29" fmla="*/ 6577361 h 6858000"/>
              <a:gd name="connsiteX30" fmla="*/ 11173234 w 12192000"/>
              <a:gd name="connsiteY30" fmla="*/ 6558383 h 6858000"/>
              <a:gd name="connsiteX31" fmla="*/ 11194524 w 12192000"/>
              <a:gd name="connsiteY31" fmla="*/ 6531331 h 6858000"/>
              <a:gd name="connsiteX32" fmla="*/ 11662624 w 12192000"/>
              <a:gd name="connsiteY32" fmla="*/ 6520772 h 6858000"/>
              <a:gd name="connsiteX33" fmla="*/ 11662624 w 12192000"/>
              <a:gd name="connsiteY33" fmla="*/ 6596684 h 6858000"/>
              <a:gd name="connsiteX34" fmla="*/ 11677840 w 12192000"/>
              <a:gd name="connsiteY34" fmla="*/ 6596684 h 6858000"/>
              <a:gd name="connsiteX35" fmla="*/ 11677840 w 12192000"/>
              <a:gd name="connsiteY35" fmla="*/ 6520772 h 6858000"/>
              <a:gd name="connsiteX36" fmla="*/ 11591301 w 12192000"/>
              <a:gd name="connsiteY36" fmla="*/ 6520772 h 6858000"/>
              <a:gd name="connsiteX37" fmla="*/ 11591301 w 12192000"/>
              <a:gd name="connsiteY37" fmla="*/ 6596684 h 6858000"/>
              <a:gd name="connsiteX38" fmla="*/ 11606518 w 12192000"/>
              <a:gd name="connsiteY38" fmla="*/ 6596684 h 6858000"/>
              <a:gd name="connsiteX39" fmla="*/ 11606518 w 12192000"/>
              <a:gd name="connsiteY39" fmla="*/ 6567872 h 6858000"/>
              <a:gd name="connsiteX40" fmla="*/ 11612936 w 12192000"/>
              <a:gd name="connsiteY40" fmla="*/ 6567872 h 6858000"/>
              <a:gd name="connsiteX41" fmla="*/ 11642162 w 12192000"/>
              <a:gd name="connsiteY41" fmla="*/ 6543718 h 6858000"/>
              <a:gd name="connsiteX42" fmla="*/ 11610521 w 12192000"/>
              <a:gd name="connsiteY42" fmla="*/ 6520772 h 6858000"/>
              <a:gd name="connsiteX43" fmla="*/ 11416704 w 12192000"/>
              <a:gd name="connsiteY43" fmla="*/ 6520772 h 6858000"/>
              <a:gd name="connsiteX44" fmla="*/ 11416704 w 12192000"/>
              <a:gd name="connsiteY44" fmla="*/ 6596684 h 6858000"/>
              <a:gd name="connsiteX45" fmla="*/ 11431921 w 12192000"/>
              <a:gd name="connsiteY45" fmla="*/ 6596684 h 6858000"/>
              <a:gd name="connsiteX46" fmla="*/ 11431921 w 12192000"/>
              <a:gd name="connsiteY46" fmla="*/ 6561420 h 6858000"/>
              <a:gd name="connsiteX47" fmla="*/ 11432128 w 12192000"/>
              <a:gd name="connsiteY47" fmla="*/ 6561420 h 6858000"/>
              <a:gd name="connsiteX48" fmla="*/ 11459422 w 12192000"/>
              <a:gd name="connsiteY48" fmla="*/ 6596650 h 6858000"/>
              <a:gd name="connsiteX49" fmla="*/ 11479331 w 12192000"/>
              <a:gd name="connsiteY49" fmla="*/ 6596650 h 6858000"/>
              <a:gd name="connsiteX50" fmla="*/ 11446827 w 12192000"/>
              <a:gd name="connsiteY50" fmla="*/ 6556520 h 6858000"/>
              <a:gd name="connsiteX51" fmla="*/ 11478020 w 12192000"/>
              <a:gd name="connsiteY51" fmla="*/ 6520772 h 6858000"/>
              <a:gd name="connsiteX52" fmla="*/ 11459318 w 12192000"/>
              <a:gd name="connsiteY52" fmla="*/ 6520772 h 6858000"/>
              <a:gd name="connsiteX53" fmla="*/ 11431921 w 12192000"/>
              <a:gd name="connsiteY53" fmla="*/ 6553380 h 6858000"/>
              <a:gd name="connsiteX54" fmla="*/ 11431921 w 12192000"/>
              <a:gd name="connsiteY54" fmla="*/ 6520772 h 6858000"/>
              <a:gd name="connsiteX55" fmla="*/ 11333960 w 12192000"/>
              <a:gd name="connsiteY55" fmla="*/ 6520772 h 6858000"/>
              <a:gd name="connsiteX56" fmla="*/ 11333960 w 12192000"/>
              <a:gd name="connsiteY56" fmla="*/ 6596684 h 6858000"/>
              <a:gd name="connsiteX57" fmla="*/ 11349177 w 12192000"/>
              <a:gd name="connsiteY57" fmla="*/ 6596684 h 6858000"/>
              <a:gd name="connsiteX58" fmla="*/ 11349177 w 12192000"/>
              <a:gd name="connsiteY58" fmla="*/ 6565181 h 6858000"/>
              <a:gd name="connsiteX59" fmla="*/ 11354077 w 12192000"/>
              <a:gd name="connsiteY59" fmla="*/ 6565181 h 6858000"/>
              <a:gd name="connsiteX60" fmla="*/ 11364601 w 12192000"/>
              <a:gd name="connsiteY60" fmla="*/ 6572979 h 6858000"/>
              <a:gd name="connsiteX61" fmla="*/ 11373745 w 12192000"/>
              <a:gd name="connsiteY61" fmla="*/ 6596684 h 6858000"/>
              <a:gd name="connsiteX62" fmla="*/ 11390722 w 12192000"/>
              <a:gd name="connsiteY62" fmla="*/ 6596684 h 6858000"/>
              <a:gd name="connsiteX63" fmla="*/ 11378541 w 12192000"/>
              <a:gd name="connsiteY63" fmla="*/ 6567009 h 6858000"/>
              <a:gd name="connsiteX64" fmla="*/ 11370191 w 12192000"/>
              <a:gd name="connsiteY64" fmla="*/ 6559142 h 6858000"/>
              <a:gd name="connsiteX65" fmla="*/ 11370467 w 12192000"/>
              <a:gd name="connsiteY65" fmla="*/ 6559142 h 6858000"/>
              <a:gd name="connsiteX66" fmla="*/ 11370467 w 12192000"/>
              <a:gd name="connsiteY66" fmla="*/ 6558935 h 6858000"/>
              <a:gd name="connsiteX67" fmla="*/ 11386132 w 12192000"/>
              <a:gd name="connsiteY67" fmla="*/ 6541303 h 6858000"/>
              <a:gd name="connsiteX68" fmla="*/ 11350385 w 12192000"/>
              <a:gd name="connsiteY68" fmla="*/ 6520772 h 6858000"/>
              <a:gd name="connsiteX69" fmla="*/ 11253459 w 12192000"/>
              <a:gd name="connsiteY69" fmla="*/ 6520772 h 6858000"/>
              <a:gd name="connsiteX70" fmla="*/ 11253459 w 12192000"/>
              <a:gd name="connsiteY70" fmla="*/ 6596684 h 6858000"/>
              <a:gd name="connsiteX71" fmla="*/ 11268676 w 12192000"/>
              <a:gd name="connsiteY71" fmla="*/ 6596684 h 6858000"/>
              <a:gd name="connsiteX72" fmla="*/ 11268676 w 12192000"/>
              <a:gd name="connsiteY72" fmla="*/ 6565181 h 6858000"/>
              <a:gd name="connsiteX73" fmla="*/ 11273576 w 12192000"/>
              <a:gd name="connsiteY73" fmla="*/ 6565181 h 6858000"/>
              <a:gd name="connsiteX74" fmla="*/ 11284100 w 12192000"/>
              <a:gd name="connsiteY74" fmla="*/ 6572979 h 6858000"/>
              <a:gd name="connsiteX75" fmla="*/ 11293244 w 12192000"/>
              <a:gd name="connsiteY75" fmla="*/ 6596684 h 6858000"/>
              <a:gd name="connsiteX76" fmla="*/ 11310221 w 12192000"/>
              <a:gd name="connsiteY76" fmla="*/ 6596684 h 6858000"/>
              <a:gd name="connsiteX77" fmla="*/ 11298040 w 12192000"/>
              <a:gd name="connsiteY77" fmla="*/ 6567009 h 6858000"/>
              <a:gd name="connsiteX78" fmla="*/ 11290000 w 12192000"/>
              <a:gd name="connsiteY78" fmla="*/ 6559142 h 6858000"/>
              <a:gd name="connsiteX79" fmla="*/ 11290000 w 12192000"/>
              <a:gd name="connsiteY79" fmla="*/ 6558935 h 6858000"/>
              <a:gd name="connsiteX80" fmla="*/ 11305631 w 12192000"/>
              <a:gd name="connsiteY80" fmla="*/ 6541303 h 6858000"/>
              <a:gd name="connsiteX81" fmla="*/ 11269849 w 12192000"/>
              <a:gd name="connsiteY81" fmla="*/ 6520772 h 6858000"/>
              <a:gd name="connsiteX82" fmla="*/ 11752096 w 12192000"/>
              <a:gd name="connsiteY82" fmla="*/ 6520738 h 6858000"/>
              <a:gd name="connsiteX83" fmla="*/ 11752372 w 12192000"/>
              <a:gd name="connsiteY83" fmla="*/ 6577534 h 6858000"/>
              <a:gd name="connsiteX84" fmla="*/ 11752165 w 12192000"/>
              <a:gd name="connsiteY84" fmla="*/ 6577534 h 6858000"/>
              <a:gd name="connsiteX85" fmla="*/ 11723215 w 12192000"/>
              <a:gd name="connsiteY85" fmla="*/ 6520772 h 6858000"/>
              <a:gd name="connsiteX86" fmla="*/ 11704513 w 12192000"/>
              <a:gd name="connsiteY86" fmla="*/ 6520772 h 6858000"/>
              <a:gd name="connsiteX87" fmla="*/ 11704513 w 12192000"/>
              <a:gd name="connsiteY87" fmla="*/ 6596684 h 6858000"/>
              <a:gd name="connsiteX88" fmla="*/ 11718971 w 12192000"/>
              <a:gd name="connsiteY88" fmla="*/ 6596684 h 6858000"/>
              <a:gd name="connsiteX89" fmla="*/ 11718971 w 12192000"/>
              <a:gd name="connsiteY89" fmla="*/ 6539923 h 6858000"/>
              <a:gd name="connsiteX90" fmla="*/ 11747990 w 12192000"/>
              <a:gd name="connsiteY90" fmla="*/ 6596650 h 6858000"/>
              <a:gd name="connsiteX91" fmla="*/ 11766588 w 12192000"/>
              <a:gd name="connsiteY91" fmla="*/ 6596650 h 6858000"/>
              <a:gd name="connsiteX92" fmla="*/ 11766588 w 12192000"/>
              <a:gd name="connsiteY92" fmla="*/ 6520738 h 6858000"/>
              <a:gd name="connsiteX93" fmla="*/ 11121545 w 12192000"/>
              <a:gd name="connsiteY93" fmla="*/ 6520738 h 6858000"/>
              <a:gd name="connsiteX94" fmla="*/ 11121683 w 12192000"/>
              <a:gd name="connsiteY94" fmla="*/ 6577534 h 6858000"/>
              <a:gd name="connsiteX95" fmla="*/ 11121476 w 12192000"/>
              <a:gd name="connsiteY95" fmla="*/ 6577534 h 6858000"/>
              <a:gd name="connsiteX96" fmla="*/ 11092561 w 12192000"/>
              <a:gd name="connsiteY96" fmla="*/ 6520772 h 6858000"/>
              <a:gd name="connsiteX97" fmla="*/ 11073721 w 12192000"/>
              <a:gd name="connsiteY97" fmla="*/ 6520772 h 6858000"/>
              <a:gd name="connsiteX98" fmla="*/ 11073721 w 12192000"/>
              <a:gd name="connsiteY98" fmla="*/ 6596684 h 6858000"/>
              <a:gd name="connsiteX99" fmla="*/ 11088282 w 12192000"/>
              <a:gd name="connsiteY99" fmla="*/ 6596684 h 6858000"/>
              <a:gd name="connsiteX100" fmla="*/ 11088282 w 12192000"/>
              <a:gd name="connsiteY100" fmla="*/ 6539923 h 6858000"/>
              <a:gd name="connsiteX101" fmla="*/ 11088524 w 12192000"/>
              <a:gd name="connsiteY101" fmla="*/ 6539923 h 6858000"/>
              <a:gd name="connsiteX102" fmla="*/ 11117543 w 12192000"/>
              <a:gd name="connsiteY102" fmla="*/ 6596650 h 6858000"/>
              <a:gd name="connsiteX103" fmla="*/ 11136141 w 12192000"/>
              <a:gd name="connsiteY103" fmla="*/ 6596650 h 6858000"/>
              <a:gd name="connsiteX104" fmla="*/ 11136141 w 12192000"/>
              <a:gd name="connsiteY104" fmla="*/ 6520738 h 6858000"/>
              <a:gd name="connsiteX105" fmla="*/ 11832217 w 12192000"/>
              <a:gd name="connsiteY105" fmla="*/ 6519634 h 6858000"/>
              <a:gd name="connsiteX106" fmla="*/ 11790604 w 12192000"/>
              <a:gd name="connsiteY106" fmla="*/ 6560177 h 6858000"/>
              <a:gd name="connsiteX107" fmla="*/ 11832217 w 12192000"/>
              <a:gd name="connsiteY107" fmla="*/ 6598133 h 6858000"/>
              <a:gd name="connsiteX108" fmla="*/ 11856785 w 12192000"/>
              <a:gd name="connsiteY108" fmla="*/ 6594200 h 6858000"/>
              <a:gd name="connsiteX109" fmla="*/ 11856785 w 12192000"/>
              <a:gd name="connsiteY109" fmla="*/ 6553173 h 6858000"/>
              <a:gd name="connsiteX110" fmla="*/ 11826524 w 12192000"/>
              <a:gd name="connsiteY110" fmla="*/ 6553173 h 6858000"/>
              <a:gd name="connsiteX111" fmla="*/ 11826524 w 12192000"/>
              <a:gd name="connsiteY111" fmla="*/ 6565146 h 6858000"/>
              <a:gd name="connsiteX112" fmla="*/ 11842603 w 12192000"/>
              <a:gd name="connsiteY112" fmla="*/ 6565146 h 6858000"/>
              <a:gd name="connsiteX113" fmla="*/ 11842603 w 12192000"/>
              <a:gd name="connsiteY113" fmla="*/ 6584918 h 6858000"/>
              <a:gd name="connsiteX114" fmla="*/ 11832597 w 12192000"/>
              <a:gd name="connsiteY114" fmla="*/ 6585987 h 6858000"/>
              <a:gd name="connsiteX115" fmla="*/ 11806821 w 12192000"/>
              <a:gd name="connsiteY115" fmla="*/ 6558935 h 6858000"/>
              <a:gd name="connsiteX116" fmla="*/ 11834426 w 12192000"/>
              <a:gd name="connsiteY116" fmla="*/ 6531331 h 6858000"/>
              <a:gd name="connsiteX117" fmla="*/ 11853542 w 12192000"/>
              <a:gd name="connsiteY117" fmla="*/ 6535610 h 6858000"/>
              <a:gd name="connsiteX118" fmla="*/ 11854508 w 12192000"/>
              <a:gd name="connsiteY118" fmla="*/ 6522808 h 6858000"/>
              <a:gd name="connsiteX119" fmla="*/ 11832217 w 12192000"/>
              <a:gd name="connsiteY119" fmla="*/ 6519634 h 6858000"/>
              <a:gd name="connsiteX120" fmla="*/ 11530641 w 12192000"/>
              <a:gd name="connsiteY120" fmla="*/ 6519461 h 6858000"/>
              <a:gd name="connsiteX121" fmla="*/ 11530641 w 12192000"/>
              <a:gd name="connsiteY121" fmla="*/ 6519496 h 6858000"/>
              <a:gd name="connsiteX122" fmla="*/ 11493444 w 12192000"/>
              <a:gd name="connsiteY122" fmla="*/ 6558521 h 6858000"/>
              <a:gd name="connsiteX123" fmla="*/ 11530641 w 12192000"/>
              <a:gd name="connsiteY123" fmla="*/ 6597995 h 6858000"/>
              <a:gd name="connsiteX124" fmla="*/ 11567803 w 12192000"/>
              <a:gd name="connsiteY124" fmla="*/ 6558521 h 6858000"/>
              <a:gd name="connsiteX125" fmla="*/ 11530641 w 12192000"/>
              <a:gd name="connsiteY125" fmla="*/ 6519461 h 6858000"/>
              <a:gd name="connsiteX126" fmla="*/ 11194248 w 12192000"/>
              <a:gd name="connsiteY126" fmla="*/ 6519461 h 6858000"/>
              <a:gd name="connsiteX127" fmla="*/ 11194385 w 12192000"/>
              <a:gd name="connsiteY127" fmla="*/ 6519515 h 6858000"/>
              <a:gd name="connsiteX128" fmla="*/ 11166885 w 12192000"/>
              <a:gd name="connsiteY128" fmla="*/ 6530253 h 6858000"/>
              <a:gd name="connsiteX129" fmla="*/ 11157362 w 12192000"/>
              <a:gd name="connsiteY129" fmla="*/ 6558487 h 6858000"/>
              <a:gd name="connsiteX130" fmla="*/ 11194524 w 12192000"/>
              <a:gd name="connsiteY130" fmla="*/ 6597961 h 6858000"/>
              <a:gd name="connsiteX131" fmla="*/ 11231721 w 12192000"/>
              <a:gd name="connsiteY131" fmla="*/ 6558487 h 6858000"/>
              <a:gd name="connsiteX132" fmla="*/ 11221913 w 12192000"/>
              <a:gd name="connsiteY132" fmla="*/ 6530370 h 6858000"/>
              <a:gd name="connsiteX133" fmla="*/ 11194385 w 12192000"/>
              <a:gd name="connsiteY133" fmla="*/ 6519515 h 6858000"/>
              <a:gd name="connsiteX134" fmla="*/ 11194524 w 12192000"/>
              <a:gd name="connsiteY134" fmla="*/ 6519461 h 6858000"/>
              <a:gd name="connsiteX135" fmla="*/ 11535506 w 12192000"/>
              <a:gd name="connsiteY135" fmla="*/ 6500690 h 6858000"/>
              <a:gd name="connsiteX136" fmla="*/ 11535506 w 12192000"/>
              <a:gd name="connsiteY136" fmla="*/ 6513285 h 6858000"/>
              <a:gd name="connsiteX137" fmla="*/ 11548135 w 12192000"/>
              <a:gd name="connsiteY137" fmla="*/ 6513285 h 6858000"/>
              <a:gd name="connsiteX138" fmla="*/ 11548135 w 12192000"/>
              <a:gd name="connsiteY138" fmla="*/ 6500690 h 6858000"/>
              <a:gd name="connsiteX139" fmla="*/ 11513112 w 12192000"/>
              <a:gd name="connsiteY139" fmla="*/ 6500690 h 6858000"/>
              <a:gd name="connsiteX140" fmla="*/ 11513112 w 12192000"/>
              <a:gd name="connsiteY140" fmla="*/ 6513285 h 6858000"/>
              <a:gd name="connsiteX141" fmla="*/ 11525741 w 12192000"/>
              <a:gd name="connsiteY141" fmla="*/ 6513285 h 6858000"/>
              <a:gd name="connsiteX142" fmla="*/ 11525741 w 12192000"/>
              <a:gd name="connsiteY142" fmla="*/ 6500690 h 6858000"/>
              <a:gd name="connsiteX143" fmla="*/ 11566250 w 12192000"/>
              <a:gd name="connsiteY143" fmla="*/ 6234585 h 6858000"/>
              <a:gd name="connsiteX144" fmla="*/ 11592509 w 12192000"/>
              <a:gd name="connsiteY144" fmla="*/ 6281823 h 6858000"/>
              <a:gd name="connsiteX145" fmla="*/ 11593199 w 12192000"/>
              <a:gd name="connsiteY145" fmla="*/ 6304838 h 6858000"/>
              <a:gd name="connsiteX146" fmla="*/ 11595200 w 12192000"/>
              <a:gd name="connsiteY146" fmla="*/ 6336583 h 6858000"/>
              <a:gd name="connsiteX147" fmla="*/ 11594510 w 12192000"/>
              <a:gd name="connsiteY147" fmla="*/ 6337273 h 6858000"/>
              <a:gd name="connsiteX148" fmla="*/ 11593854 w 12192000"/>
              <a:gd name="connsiteY148" fmla="*/ 6336790 h 6858000"/>
              <a:gd name="connsiteX149" fmla="*/ 11580880 w 12192000"/>
              <a:gd name="connsiteY149" fmla="*/ 6307805 h 6858000"/>
              <a:gd name="connsiteX150" fmla="*/ 11566250 w 12192000"/>
              <a:gd name="connsiteY150" fmla="*/ 6280615 h 6858000"/>
              <a:gd name="connsiteX151" fmla="*/ 11335166 w 12192000"/>
              <a:gd name="connsiteY151" fmla="*/ 5915652 h 6858000"/>
              <a:gd name="connsiteX152" fmla="*/ 11335237 w 12192000"/>
              <a:gd name="connsiteY152" fmla="*/ 5915652 h 6858000"/>
              <a:gd name="connsiteX153" fmla="*/ 11335858 w 12192000"/>
              <a:gd name="connsiteY153" fmla="*/ 5916135 h 6858000"/>
              <a:gd name="connsiteX154" fmla="*/ 11349384 w 12192000"/>
              <a:gd name="connsiteY154" fmla="*/ 5948294 h 6858000"/>
              <a:gd name="connsiteX155" fmla="*/ 11364532 w 12192000"/>
              <a:gd name="connsiteY155" fmla="*/ 5975899 h 6858000"/>
              <a:gd name="connsiteX156" fmla="*/ 11364532 w 12192000"/>
              <a:gd name="connsiteY156" fmla="*/ 6021135 h 6858000"/>
              <a:gd name="connsiteX157" fmla="*/ 11338377 w 12192000"/>
              <a:gd name="connsiteY157" fmla="*/ 5974242 h 6858000"/>
              <a:gd name="connsiteX158" fmla="*/ 11337549 w 12192000"/>
              <a:gd name="connsiteY158" fmla="*/ 5951262 h 6858000"/>
              <a:gd name="connsiteX159" fmla="*/ 11334547 w 12192000"/>
              <a:gd name="connsiteY159" fmla="*/ 5916342 h 6858000"/>
              <a:gd name="connsiteX160" fmla="*/ 11335166 w 12192000"/>
              <a:gd name="connsiteY160" fmla="*/ 5915652 h 6858000"/>
              <a:gd name="connsiteX161" fmla="*/ 11387823 w 12192000"/>
              <a:gd name="connsiteY161" fmla="*/ 5907129 h 6858000"/>
              <a:gd name="connsiteX162" fmla="*/ 11388479 w 12192000"/>
              <a:gd name="connsiteY162" fmla="*/ 5907578 h 6858000"/>
              <a:gd name="connsiteX163" fmla="*/ 11404420 w 12192000"/>
              <a:gd name="connsiteY163" fmla="*/ 5944085 h 6858000"/>
              <a:gd name="connsiteX164" fmla="*/ 11420638 w 12192000"/>
              <a:gd name="connsiteY164" fmla="*/ 5973104 h 6858000"/>
              <a:gd name="connsiteX165" fmla="*/ 11471671 w 12192000"/>
              <a:gd name="connsiteY165" fmla="*/ 6064750 h 6858000"/>
              <a:gd name="connsiteX166" fmla="*/ 11485853 w 12192000"/>
              <a:gd name="connsiteY166" fmla="*/ 6089801 h 6858000"/>
              <a:gd name="connsiteX167" fmla="*/ 11538887 w 12192000"/>
              <a:gd name="connsiteY167" fmla="*/ 6185242 h 6858000"/>
              <a:gd name="connsiteX168" fmla="*/ 11538887 w 12192000"/>
              <a:gd name="connsiteY168" fmla="*/ 6231169 h 6858000"/>
              <a:gd name="connsiteX169" fmla="*/ 11491788 w 12192000"/>
              <a:gd name="connsiteY169" fmla="*/ 6147011 h 6858000"/>
              <a:gd name="connsiteX170" fmla="*/ 11471671 w 12192000"/>
              <a:gd name="connsiteY170" fmla="*/ 6110538 h 6858000"/>
              <a:gd name="connsiteX171" fmla="*/ 11391205 w 12192000"/>
              <a:gd name="connsiteY171" fmla="*/ 5965926 h 6858000"/>
              <a:gd name="connsiteX172" fmla="*/ 11390342 w 12192000"/>
              <a:gd name="connsiteY172" fmla="*/ 5942325 h 6858000"/>
              <a:gd name="connsiteX173" fmla="*/ 11387133 w 12192000"/>
              <a:gd name="connsiteY173" fmla="*/ 5907819 h 6858000"/>
              <a:gd name="connsiteX174" fmla="*/ 11387823 w 12192000"/>
              <a:gd name="connsiteY174" fmla="*/ 5907129 h 6858000"/>
              <a:gd name="connsiteX175" fmla="*/ 11367381 w 12192000"/>
              <a:gd name="connsiteY175" fmla="*/ 5835787 h 6858000"/>
              <a:gd name="connsiteX176" fmla="*/ 11363842 w 12192000"/>
              <a:gd name="connsiteY176" fmla="*/ 5841983 h 6858000"/>
              <a:gd name="connsiteX177" fmla="*/ 11363842 w 12192000"/>
              <a:gd name="connsiteY177" fmla="*/ 5916894 h 6858000"/>
              <a:gd name="connsiteX178" fmla="*/ 11320055 w 12192000"/>
              <a:gd name="connsiteY178" fmla="*/ 5838395 h 6858000"/>
              <a:gd name="connsiteX179" fmla="*/ 11315914 w 12192000"/>
              <a:gd name="connsiteY179" fmla="*/ 5836152 h 6858000"/>
              <a:gd name="connsiteX180" fmla="*/ 11311221 w 12192000"/>
              <a:gd name="connsiteY180" fmla="*/ 5840879 h 6858000"/>
              <a:gd name="connsiteX181" fmla="*/ 11311221 w 12192000"/>
              <a:gd name="connsiteY181" fmla="*/ 5925590 h 6858000"/>
              <a:gd name="connsiteX182" fmla="*/ 11262914 w 12192000"/>
              <a:gd name="connsiteY182" fmla="*/ 5839016 h 6858000"/>
              <a:gd name="connsiteX183" fmla="*/ 11260740 w 12192000"/>
              <a:gd name="connsiteY183" fmla="*/ 5837636 h 6858000"/>
              <a:gd name="connsiteX184" fmla="*/ 11258325 w 12192000"/>
              <a:gd name="connsiteY184" fmla="*/ 5840187 h 6858000"/>
              <a:gd name="connsiteX185" fmla="*/ 11258325 w 12192000"/>
              <a:gd name="connsiteY185" fmla="*/ 5840189 h 6858000"/>
              <a:gd name="connsiteX186" fmla="*/ 11258325 w 12192000"/>
              <a:gd name="connsiteY186" fmla="*/ 6246282 h 6858000"/>
              <a:gd name="connsiteX187" fmla="*/ 11238691 w 12192000"/>
              <a:gd name="connsiteY187" fmla="*/ 6244557 h 6858000"/>
              <a:gd name="connsiteX188" fmla="*/ 11139730 w 12192000"/>
              <a:gd name="connsiteY188" fmla="*/ 6266882 h 6858000"/>
              <a:gd name="connsiteX189" fmla="*/ 11085625 w 12192000"/>
              <a:gd name="connsiteY189" fmla="*/ 6242728 h 6858000"/>
              <a:gd name="connsiteX190" fmla="*/ 11085625 w 12192000"/>
              <a:gd name="connsiteY190" fmla="*/ 6272817 h 6858000"/>
              <a:gd name="connsiteX191" fmla="*/ 11139730 w 12192000"/>
              <a:gd name="connsiteY191" fmla="*/ 6292519 h 6858000"/>
              <a:gd name="connsiteX192" fmla="*/ 11238726 w 12192000"/>
              <a:gd name="connsiteY192" fmla="*/ 6270298 h 6858000"/>
              <a:gd name="connsiteX193" fmla="*/ 11286550 w 12192000"/>
              <a:gd name="connsiteY193" fmla="*/ 6280650 h 6858000"/>
              <a:gd name="connsiteX194" fmla="*/ 11286550 w 12192000"/>
              <a:gd name="connsiteY194" fmla="*/ 6017788 h 6858000"/>
              <a:gd name="connsiteX195" fmla="*/ 11285170 w 12192000"/>
              <a:gd name="connsiteY195" fmla="*/ 5961268 h 6858000"/>
              <a:gd name="connsiteX196" fmla="*/ 11281719 w 12192000"/>
              <a:gd name="connsiteY196" fmla="*/ 5924796 h 6858000"/>
              <a:gd name="connsiteX197" fmla="*/ 11282336 w 12192000"/>
              <a:gd name="connsiteY197" fmla="*/ 5924171 h 6858000"/>
              <a:gd name="connsiteX198" fmla="*/ 11282409 w 12192000"/>
              <a:gd name="connsiteY198" fmla="*/ 5924175 h 6858000"/>
              <a:gd name="connsiteX199" fmla="*/ 11283030 w 12192000"/>
              <a:gd name="connsiteY199" fmla="*/ 5924624 h 6858000"/>
              <a:gd name="connsiteX200" fmla="*/ 11297281 w 12192000"/>
              <a:gd name="connsiteY200" fmla="*/ 5957128 h 6858000"/>
              <a:gd name="connsiteX201" fmla="*/ 11311256 w 12192000"/>
              <a:gd name="connsiteY201" fmla="*/ 5982662 h 6858000"/>
              <a:gd name="connsiteX202" fmla="*/ 11311256 w 12192000"/>
              <a:gd name="connsiteY202" fmla="*/ 6311463 h 6858000"/>
              <a:gd name="connsiteX203" fmla="*/ 11238795 w 12192000"/>
              <a:gd name="connsiteY203" fmla="*/ 6292382 h 6858000"/>
              <a:gd name="connsiteX204" fmla="*/ 11139799 w 12192000"/>
              <a:gd name="connsiteY204" fmla="*/ 6314637 h 6858000"/>
              <a:gd name="connsiteX205" fmla="*/ 11085625 w 12192000"/>
              <a:gd name="connsiteY205" fmla="*/ 6295280 h 6858000"/>
              <a:gd name="connsiteX206" fmla="*/ 11085625 w 12192000"/>
              <a:gd name="connsiteY206" fmla="*/ 6324230 h 6858000"/>
              <a:gd name="connsiteX207" fmla="*/ 11139730 w 12192000"/>
              <a:gd name="connsiteY207" fmla="*/ 6340033 h 6858000"/>
              <a:gd name="connsiteX208" fmla="*/ 11238726 w 12192000"/>
              <a:gd name="connsiteY208" fmla="*/ 6317812 h 6858000"/>
              <a:gd name="connsiteX209" fmla="*/ 11332097 w 12192000"/>
              <a:gd name="connsiteY209" fmla="*/ 6340137 h 6858000"/>
              <a:gd name="connsiteX210" fmla="*/ 11339274 w 12192000"/>
              <a:gd name="connsiteY210" fmla="*/ 6339171 h 6858000"/>
              <a:gd name="connsiteX211" fmla="*/ 11339274 w 12192000"/>
              <a:gd name="connsiteY211" fmla="*/ 6033453 h 6858000"/>
              <a:gd name="connsiteX212" fmla="*/ 11363600 w 12192000"/>
              <a:gd name="connsiteY212" fmla="*/ 6077137 h 6858000"/>
              <a:gd name="connsiteX213" fmla="*/ 11363600 w 12192000"/>
              <a:gd name="connsiteY213" fmla="*/ 6355699 h 6858000"/>
              <a:gd name="connsiteX214" fmla="*/ 11332132 w 12192000"/>
              <a:gd name="connsiteY214" fmla="*/ 6362600 h 6858000"/>
              <a:gd name="connsiteX215" fmla="*/ 11238760 w 12192000"/>
              <a:gd name="connsiteY215" fmla="*/ 6340171 h 6858000"/>
              <a:gd name="connsiteX216" fmla="*/ 11139764 w 12192000"/>
              <a:gd name="connsiteY216" fmla="*/ 6362393 h 6858000"/>
              <a:gd name="connsiteX217" fmla="*/ 11085384 w 12192000"/>
              <a:gd name="connsiteY217" fmla="*/ 6346934 h 6858000"/>
              <a:gd name="connsiteX218" fmla="*/ 11085384 w 12192000"/>
              <a:gd name="connsiteY218" fmla="*/ 6375022 h 6858000"/>
              <a:gd name="connsiteX219" fmla="*/ 11139661 w 12192000"/>
              <a:gd name="connsiteY219" fmla="*/ 6387961 h 6858000"/>
              <a:gd name="connsiteX220" fmla="*/ 11238415 w 12192000"/>
              <a:gd name="connsiteY220" fmla="*/ 6365671 h 6858000"/>
              <a:gd name="connsiteX221" fmla="*/ 11332269 w 12192000"/>
              <a:gd name="connsiteY221" fmla="*/ 6388065 h 6858000"/>
              <a:gd name="connsiteX222" fmla="*/ 11391688 w 12192000"/>
              <a:gd name="connsiteY222" fmla="*/ 6370571 h 6858000"/>
              <a:gd name="connsiteX223" fmla="*/ 11391688 w 12192000"/>
              <a:gd name="connsiteY223" fmla="*/ 6127964 h 6858000"/>
              <a:gd name="connsiteX224" fmla="*/ 11418981 w 12192000"/>
              <a:gd name="connsiteY224" fmla="*/ 6176789 h 6858000"/>
              <a:gd name="connsiteX225" fmla="*/ 11471223 w 12192000"/>
              <a:gd name="connsiteY225" fmla="*/ 6270609 h 6858000"/>
              <a:gd name="connsiteX226" fmla="*/ 11471223 w 12192000"/>
              <a:gd name="connsiteY226" fmla="*/ 6213433 h 6858000"/>
              <a:gd name="connsiteX227" fmla="*/ 11444446 w 12192000"/>
              <a:gd name="connsiteY227" fmla="*/ 6165126 h 6858000"/>
              <a:gd name="connsiteX228" fmla="*/ 11391688 w 12192000"/>
              <a:gd name="connsiteY228" fmla="*/ 6070271 h 6858000"/>
              <a:gd name="connsiteX229" fmla="*/ 11391688 w 12192000"/>
              <a:gd name="connsiteY229" fmla="*/ 6024931 h 6858000"/>
              <a:gd name="connsiteX230" fmla="*/ 11438097 w 12192000"/>
              <a:gd name="connsiteY230" fmla="*/ 6107743 h 6858000"/>
              <a:gd name="connsiteX231" fmla="*/ 11471326 w 12192000"/>
              <a:gd name="connsiteY231" fmla="*/ 6167507 h 6858000"/>
              <a:gd name="connsiteX232" fmla="*/ 11539543 w 12192000"/>
              <a:gd name="connsiteY232" fmla="*/ 6289483 h 6858000"/>
              <a:gd name="connsiteX233" fmla="*/ 11540475 w 12192000"/>
              <a:gd name="connsiteY233" fmla="*/ 6313637 h 6858000"/>
              <a:gd name="connsiteX234" fmla="*/ 11543339 w 12192000"/>
              <a:gd name="connsiteY234" fmla="*/ 6345830 h 6858000"/>
              <a:gd name="connsiteX235" fmla="*/ 11542648 w 12192000"/>
              <a:gd name="connsiteY235" fmla="*/ 6346520 h 6858000"/>
              <a:gd name="connsiteX236" fmla="*/ 11542027 w 12192000"/>
              <a:gd name="connsiteY236" fmla="*/ 6346072 h 6858000"/>
              <a:gd name="connsiteX237" fmla="*/ 11529260 w 12192000"/>
              <a:gd name="connsiteY237" fmla="*/ 6317467 h 6858000"/>
              <a:gd name="connsiteX238" fmla="*/ 11471671 w 12192000"/>
              <a:gd name="connsiteY238" fmla="*/ 6213192 h 6858000"/>
              <a:gd name="connsiteX239" fmla="*/ 11471671 w 12192000"/>
              <a:gd name="connsiteY239" fmla="*/ 6270367 h 6858000"/>
              <a:gd name="connsiteX240" fmla="*/ 11553345 w 12192000"/>
              <a:gd name="connsiteY240" fmla="*/ 6417394 h 6858000"/>
              <a:gd name="connsiteX241" fmla="*/ 11563313 w 12192000"/>
              <a:gd name="connsiteY241" fmla="*/ 6420339 h 6858000"/>
              <a:gd name="connsiteX242" fmla="*/ 11567147 w 12192000"/>
              <a:gd name="connsiteY242" fmla="*/ 6414116 h 6858000"/>
              <a:gd name="connsiteX243" fmla="*/ 11567147 w 12192000"/>
              <a:gd name="connsiteY243" fmla="*/ 6339102 h 6858000"/>
              <a:gd name="connsiteX244" fmla="*/ 11610589 w 12192000"/>
              <a:gd name="connsiteY244" fmla="*/ 6417187 h 6858000"/>
              <a:gd name="connsiteX245" fmla="*/ 11614972 w 12192000"/>
              <a:gd name="connsiteY245" fmla="*/ 6419948 h 6858000"/>
              <a:gd name="connsiteX246" fmla="*/ 11619768 w 12192000"/>
              <a:gd name="connsiteY246" fmla="*/ 6415220 h 6858000"/>
              <a:gd name="connsiteX247" fmla="*/ 11619768 w 12192000"/>
              <a:gd name="connsiteY247" fmla="*/ 6330820 h 6858000"/>
              <a:gd name="connsiteX248" fmla="*/ 11667765 w 12192000"/>
              <a:gd name="connsiteY248" fmla="*/ 6417084 h 6858000"/>
              <a:gd name="connsiteX249" fmla="*/ 11669939 w 12192000"/>
              <a:gd name="connsiteY249" fmla="*/ 6418464 h 6858000"/>
              <a:gd name="connsiteX250" fmla="*/ 11672492 w 12192000"/>
              <a:gd name="connsiteY250" fmla="*/ 6415945 h 6858000"/>
              <a:gd name="connsiteX251" fmla="*/ 11672492 w 12192000"/>
              <a:gd name="connsiteY251" fmla="*/ 6009472 h 6858000"/>
              <a:gd name="connsiteX252" fmla="*/ 11692091 w 12192000"/>
              <a:gd name="connsiteY252" fmla="*/ 6011232 h 6858000"/>
              <a:gd name="connsiteX253" fmla="*/ 11791052 w 12192000"/>
              <a:gd name="connsiteY253" fmla="*/ 5988872 h 6858000"/>
              <a:gd name="connsiteX254" fmla="*/ 11844915 w 12192000"/>
              <a:gd name="connsiteY254" fmla="*/ 6012923 h 6858000"/>
              <a:gd name="connsiteX255" fmla="*/ 11844915 w 12192000"/>
              <a:gd name="connsiteY255" fmla="*/ 5982834 h 6858000"/>
              <a:gd name="connsiteX256" fmla="*/ 11791052 w 12192000"/>
              <a:gd name="connsiteY256" fmla="*/ 5963270 h 6858000"/>
              <a:gd name="connsiteX257" fmla="*/ 11692057 w 12192000"/>
              <a:gd name="connsiteY257" fmla="*/ 5985491 h 6858000"/>
              <a:gd name="connsiteX258" fmla="*/ 11644232 w 12192000"/>
              <a:gd name="connsiteY258" fmla="*/ 5974967 h 6858000"/>
              <a:gd name="connsiteX259" fmla="*/ 11644232 w 12192000"/>
              <a:gd name="connsiteY259" fmla="*/ 6238208 h 6858000"/>
              <a:gd name="connsiteX260" fmla="*/ 11645681 w 12192000"/>
              <a:gd name="connsiteY260" fmla="*/ 6294831 h 6858000"/>
              <a:gd name="connsiteX261" fmla="*/ 11648200 w 12192000"/>
              <a:gd name="connsiteY261" fmla="*/ 6329647 h 6858000"/>
              <a:gd name="connsiteX262" fmla="*/ 11647546 w 12192000"/>
              <a:gd name="connsiteY262" fmla="*/ 6330304 h 6858000"/>
              <a:gd name="connsiteX263" fmla="*/ 11647510 w 12192000"/>
              <a:gd name="connsiteY263" fmla="*/ 6330303 h 6858000"/>
              <a:gd name="connsiteX264" fmla="*/ 11646855 w 12192000"/>
              <a:gd name="connsiteY264" fmla="*/ 6329854 h 6858000"/>
              <a:gd name="connsiteX265" fmla="*/ 11629602 w 12192000"/>
              <a:gd name="connsiteY265" fmla="*/ 6292105 h 6858000"/>
              <a:gd name="connsiteX266" fmla="*/ 11619630 w 12192000"/>
              <a:gd name="connsiteY266" fmla="*/ 6274128 h 6858000"/>
              <a:gd name="connsiteX267" fmla="*/ 11619630 w 12192000"/>
              <a:gd name="connsiteY267" fmla="*/ 5944085 h 6858000"/>
              <a:gd name="connsiteX268" fmla="*/ 11691815 w 12192000"/>
              <a:gd name="connsiteY268" fmla="*/ 5963132 h 6858000"/>
              <a:gd name="connsiteX269" fmla="*/ 11790811 w 12192000"/>
              <a:gd name="connsiteY269" fmla="*/ 5940910 h 6858000"/>
              <a:gd name="connsiteX270" fmla="*/ 11844708 w 12192000"/>
              <a:gd name="connsiteY270" fmla="*/ 5960061 h 6858000"/>
              <a:gd name="connsiteX271" fmla="*/ 11844708 w 12192000"/>
              <a:gd name="connsiteY271" fmla="*/ 5931111 h 6858000"/>
              <a:gd name="connsiteX272" fmla="*/ 11790949 w 12192000"/>
              <a:gd name="connsiteY272" fmla="*/ 5915480 h 6858000"/>
              <a:gd name="connsiteX273" fmla="*/ 11691919 w 12192000"/>
              <a:gd name="connsiteY273" fmla="*/ 5937701 h 6858000"/>
              <a:gd name="connsiteX274" fmla="*/ 11598582 w 12192000"/>
              <a:gd name="connsiteY274" fmla="*/ 5915376 h 6858000"/>
              <a:gd name="connsiteX275" fmla="*/ 11591439 w 12192000"/>
              <a:gd name="connsiteY275" fmla="*/ 5916239 h 6858000"/>
              <a:gd name="connsiteX276" fmla="*/ 11591439 w 12192000"/>
              <a:gd name="connsiteY276" fmla="*/ 6223336 h 6858000"/>
              <a:gd name="connsiteX277" fmla="*/ 11566940 w 12192000"/>
              <a:gd name="connsiteY277" fmla="*/ 6179170 h 6858000"/>
              <a:gd name="connsiteX278" fmla="*/ 11566940 w 12192000"/>
              <a:gd name="connsiteY278" fmla="*/ 5899676 h 6858000"/>
              <a:gd name="connsiteX279" fmla="*/ 11598306 w 12192000"/>
              <a:gd name="connsiteY279" fmla="*/ 5892775 h 6858000"/>
              <a:gd name="connsiteX280" fmla="*/ 11691642 w 12192000"/>
              <a:gd name="connsiteY280" fmla="*/ 5915204 h 6858000"/>
              <a:gd name="connsiteX281" fmla="*/ 11790673 w 12192000"/>
              <a:gd name="connsiteY281" fmla="*/ 5892982 h 6858000"/>
              <a:gd name="connsiteX282" fmla="*/ 11844743 w 12192000"/>
              <a:gd name="connsiteY282" fmla="*/ 5908303 h 6858000"/>
              <a:gd name="connsiteX283" fmla="*/ 11844743 w 12192000"/>
              <a:gd name="connsiteY283" fmla="*/ 5880215 h 6858000"/>
              <a:gd name="connsiteX284" fmla="*/ 11790742 w 12192000"/>
              <a:gd name="connsiteY284" fmla="*/ 5867414 h 6858000"/>
              <a:gd name="connsiteX285" fmla="*/ 11691988 w 12192000"/>
              <a:gd name="connsiteY285" fmla="*/ 5889739 h 6858000"/>
              <a:gd name="connsiteX286" fmla="*/ 11598133 w 12192000"/>
              <a:gd name="connsiteY286" fmla="*/ 5867310 h 6858000"/>
              <a:gd name="connsiteX287" fmla="*/ 11538749 w 12192000"/>
              <a:gd name="connsiteY287" fmla="*/ 5884804 h 6858000"/>
              <a:gd name="connsiteX288" fmla="*/ 11538749 w 12192000"/>
              <a:gd name="connsiteY288" fmla="*/ 6128447 h 6858000"/>
              <a:gd name="connsiteX289" fmla="*/ 11471533 w 12192000"/>
              <a:gd name="connsiteY289" fmla="*/ 6007678 h 6858000"/>
              <a:gd name="connsiteX290" fmla="*/ 11377368 w 12192000"/>
              <a:gd name="connsiteY290" fmla="*/ 5838291 h 6858000"/>
              <a:gd name="connsiteX291" fmla="*/ 11367381 w 12192000"/>
              <a:gd name="connsiteY291" fmla="*/ 5835787 h 6858000"/>
              <a:gd name="connsiteX292" fmla="*/ 0 w 12192000"/>
              <a:gd name="connsiteY292" fmla="*/ 0 h 6858000"/>
              <a:gd name="connsiteX293" fmla="*/ 12192000 w 12192000"/>
              <a:gd name="connsiteY293" fmla="*/ 0 h 6858000"/>
              <a:gd name="connsiteX294" fmla="*/ 12192000 w 12192000"/>
              <a:gd name="connsiteY294" fmla="*/ 6858000 h 6858000"/>
              <a:gd name="connsiteX295" fmla="*/ 0 w 12192000"/>
              <a:gd name="connsiteY2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2192000" h="6858000">
                <a:moveTo>
                  <a:pt x="11194385" y="6585915"/>
                </a:moveTo>
                <a:lnTo>
                  <a:pt x="11194524" y="6585987"/>
                </a:lnTo>
                <a:lnTo>
                  <a:pt x="11194248" y="6585987"/>
                </a:lnTo>
                <a:close/>
                <a:moveTo>
                  <a:pt x="11606518" y="6532746"/>
                </a:moveTo>
                <a:lnTo>
                  <a:pt x="11612004" y="6532746"/>
                </a:lnTo>
                <a:cubicBezTo>
                  <a:pt x="11619802" y="6532746"/>
                  <a:pt x="11626427" y="6535782"/>
                  <a:pt x="11626427" y="6544581"/>
                </a:cubicBezTo>
                <a:cubicBezTo>
                  <a:pt x="11626427" y="6553380"/>
                  <a:pt x="11619457" y="6555899"/>
                  <a:pt x="11612004" y="6555899"/>
                </a:cubicBezTo>
                <a:lnTo>
                  <a:pt x="11611866" y="6555899"/>
                </a:lnTo>
                <a:lnTo>
                  <a:pt x="11606518" y="6555899"/>
                </a:lnTo>
                <a:close/>
                <a:moveTo>
                  <a:pt x="11349177" y="6532746"/>
                </a:moveTo>
                <a:lnTo>
                  <a:pt x="11354180" y="6532746"/>
                </a:lnTo>
                <a:cubicBezTo>
                  <a:pt x="11361806" y="6532746"/>
                  <a:pt x="11370260" y="6533505"/>
                  <a:pt x="11370260" y="6542614"/>
                </a:cubicBezTo>
                <a:cubicBezTo>
                  <a:pt x="11370260" y="6551724"/>
                  <a:pt x="11361427" y="6553173"/>
                  <a:pt x="11353904" y="6553173"/>
                </a:cubicBezTo>
                <a:lnTo>
                  <a:pt x="11349177" y="6553173"/>
                </a:lnTo>
                <a:close/>
                <a:moveTo>
                  <a:pt x="11268676" y="6532746"/>
                </a:moveTo>
                <a:lnTo>
                  <a:pt x="11273852" y="6532746"/>
                </a:lnTo>
                <a:cubicBezTo>
                  <a:pt x="11281443" y="6532746"/>
                  <a:pt x="11289931" y="6533505"/>
                  <a:pt x="11289931" y="6542614"/>
                </a:cubicBezTo>
                <a:cubicBezTo>
                  <a:pt x="11289931" y="6551724"/>
                  <a:pt x="11281167" y="6553173"/>
                  <a:pt x="11273852" y="6553173"/>
                </a:cubicBezTo>
                <a:lnTo>
                  <a:pt x="11268676" y="6553173"/>
                </a:lnTo>
                <a:close/>
                <a:moveTo>
                  <a:pt x="11530641" y="6531365"/>
                </a:moveTo>
                <a:cubicBezTo>
                  <a:pt x="11545754" y="6531365"/>
                  <a:pt x="11551930" y="6545168"/>
                  <a:pt x="11551930" y="6558418"/>
                </a:cubicBezTo>
                <a:cubicBezTo>
                  <a:pt x="11551930" y="6571668"/>
                  <a:pt x="11546168" y="6585987"/>
                  <a:pt x="11530641" y="6585987"/>
                </a:cubicBezTo>
                <a:lnTo>
                  <a:pt x="11530641" y="6586022"/>
                </a:lnTo>
                <a:cubicBezTo>
                  <a:pt x="11515079" y="6586022"/>
                  <a:pt x="11509316" y="6572220"/>
                  <a:pt x="11509316" y="6558418"/>
                </a:cubicBezTo>
                <a:cubicBezTo>
                  <a:pt x="11509316" y="6544616"/>
                  <a:pt x="11515527" y="6531365"/>
                  <a:pt x="11530641" y="6531365"/>
                </a:cubicBezTo>
                <a:close/>
                <a:moveTo>
                  <a:pt x="11194524" y="6531331"/>
                </a:moveTo>
                <a:cubicBezTo>
                  <a:pt x="11209638" y="6531331"/>
                  <a:pt x="11215849" y="6545133"/>
                  <a:pt x="11215849" y="6558383"/>
                </a:cubicBezTo>
                <a:cubicBezTo>
                  <a:pt x="11215849" y="6565008"/>
                  <a:pt x="11214339" y="6571909"/>
                  <a:pt x="11210884" y="6577154"/>
                </a:cubicBezTo>
                <a:lnTo>
                  <a:pt x="11194385" y="6585915"/>
                </a:lnTo>
                <a:lnTo>
                  <a:pt x="11178056" y="6577361"/>
                </a:lnTo>
                <a:cubicBezTo>
                  <a:pt x="11174675" y="6572185"/>
                  <a:pt x="11173234" y="6565284"/>
                  <a:pt x="11173234" y="6558383"/>
                </a:cubicBezTo>
                <a:cubicBezTo>
                  <a:pt x="11173234" y="6544581"/>
                  <a:pt x="11179411" y="6531331"/>
                  <a:pt x="11194524" y="6531331"/>
                </a:cubicBezTo>
                <a:close/>
                <a:moveTo>
                  <a:pt x="11662624" y="6520772"/>
                </a:moveTo>
                <a:lnTo>
                  <a:pt x="11662624" y="6596684"/>
                </a:lnTo>
                <a:lnTo>
                  <a:pt x="11677840" y="6596684"/>
                </a:lnTo>
                <a:lnTo>
                  <a:pt x="11677840" y="6520772"/>
                </a:lnTo>
                <a:close/>
                <a:moveTo>
                  <a:pt x="11591301" y="6520772"/>
                </a:moveTo>
                <a:lnTo>
                  <a:pt x="11591301" y="6596684"/>
                </a:lnTo>
                <a:lnTo>
                  <a:pt x="11606518" y="6596684"/>
                </a:lnTo>
                <a:lnTo>
                  <a:pt x="11606518" y="6567872"/>
                </a:lnTo>
                <a:lnTo>
                  <a:pt x="11612936" y="6567872"/>
                </a:lnTo>
                <a:cubicBezTo>
                  <a:pt x="11629222" y="6567872"/>
                  <a:pt x="11642162" y="6561454"/>
                  <a:pt x="11642162" y="6543718"/>
                </a:cubicBezTo>
                <a:cubicBezTo>
                  <a:pt x="11642162" y="6525983"/>
                  <a:pt x="11627048" y="6520772"/>
                  <a:pt x="11610521" y="6520772"/>
                </a:cubicBezTo>
                <a:close/>
                <a:moveTo>
                  <a:pt x="11416704" y="6520772"/>
                </a:moveTo>
                <a:lnTo>
                  <a:pt x="11416704" y="6596684"/>
                </a:lnTo>
                <a:lnTo>
                  <a:pt x="11431921" y="6596684"/>
                </a:lnTo>
                <a:lnTo>
                  <a:pt x="11431921" y="6561420"/>
                </a:lnTo>
                <a:lnTo>
                  <a:pt x="11432128" y="6561420"/>
                </a:lnTo>
                <a:lnTo>
                  <a:pt x="11459422" y="6596650"/>
                </a:lnTo>
                <a:lnTo>
                  <a:pt x="11479331" y="6596650"/>
                </a:lnTo>
                <a:lnTo>
                  <a:pt x="11446827" y="6556520"/>
                </a:lnTo>
                <a:lnTo>
                  <a:pt x="11478020" y="6520772"/>
                </a:lnTo>
                <a:lnTo>
                  <a:pt x="11459318" y="6520772"/>
                </a:lnTo>
                <a:lnTo>
                  <a:pt x="11431921" y="6553380"/>
                </a:lnTo>
                <a:lnTo>
                  <a:pt x="11431921" y="6520772"/>
                </a:lnTo>
                <a:close/>
                <a:moveTo>
                  <a:pt x="11333960" y="6520772"/>
                </a:moveTo>
                <a:lnTo>
                  <a:pt x="11333960" y="6596684"/>
                </a:lnTo>
                <a:lnTo>
                  <a:pt x="11349177" y="6596684"/>
                </a:lnTo>
                <a:lnTo>
                  <a:pt x="11349177" y="6565181"/>
                </a:lnTo>
                <a:lnTo>
                  <a:pt x="11354077" y="6565181"/>
                </a:lnTo>
                <a:cubicBezTo>
                  <a:pt x="11360495" y="6565181"/>
                  <a:pt x="11362427" y="6567355"/>
                  <a:pt x="11364601" y="6572979"/>
                </a:cubicBezTo>
                <a:lnTo>
                  <a:pt x="11373745" y="6596684"/>
                </a:lnTo>
                <a:lnTo>
                  <a:pt x="11390722" y="6596684"/>
                </a:lnTo>
                <a:lnTo>
                  <a:pt x="11378541" y="6567009"/>
                </a:lnTo>
                <a:cubicBezTo>
                  <a:pt x="11376747" y="6563593"/>
                  <a:pt x="11374331" y="6559487"/>
                  <a:pt x="11370191" y="6559142"/>
                </a:cubicBezTo>
                <a:lnTo>
                  <a:pt x="11370467" y="6559142"/>
                </a:lnTo>
                <a:lnTo>
                  <a:pt x="11370467" y="6558935"/>
                </a:lnTo>
                <a:cubicBezTo>
                  <a:pt x="11379518" y="6558102"/>
                  <a:pt x="11386371" y="6550389"/>
                  <a:pt x="11386132" y="6541303"/>
                </a:cubicBezTo>
                <a:cubicBezTo>
                  <a:pt x="11386132" y="6520220"/>
                  <a:pt x="11366671" y="6520772"/>
                  <a:pt x="11350385" y="6520772"/>
                </a:cubicBezTo>
                <a:close/>
                <a:moveTo>
                  <a:pt x="11253459" y="6520772"/>
                </a:moveTo>
                <a:lnTo>
                  <a:pt x="11253459" y="6596684"/>
                </a:lnTo>
                <a:lnTo>
                  <a:pt x="11268676" y="6596684"/>
                </a:lnTo>
                <a:lnTo>
                  <a:pt x="11268676" y="6565181"/>
                </a:lnTo>
                <a:lnTo>
                  <a:pt x="11273576" y="6565181"/>
                </a:lnTo>
                <a:cubicBezTo>
                  <a:pt x="11279994" y="6565181"/>
                  <a:pt x="11281926" y="6567355"/>
                  <a:pt x="11284100" y="6572979"/>
                </a:cubicBezTo>
                <a:lnTo>
                  <a:pt x="11293244" y="6596684"/>
                </a:lnTo>
                <a:lnTo>
                  <a:pt x="11310221" y="6596684"/>
                </a:lnTo>
                <a:lnTo>
                  <a:pt x="11298040" y="6567009"/>
                </a:lnTo>
                <a:cubicBezTo>
                  <a:pt x="11296487" y="6563593"/>
                  <a:pt x="11294107" y="6559487"/>
                  <a:pt x="11290000" y="6559142"/>
                </a:cubicBezTo>
                <a:lnTo>
                  <a:pt x="11290000" y="6558935"/>
                </a:lnTo>
                <a:cubicBezTo>
                  <a:pt x="11299038" y="6558085"/>
                  <a:pt x="11305871" y="6550377"/>
                  <a:pt x="11305631" y="6541303"/>
                </a:cubicBezTo>
                <a:cubicBezTo>
                  <a:pt x="11305631" y="6520220"/>
                  <a:pt x="11286170" y="6520772"/>
                  <a:pt x="11269849" y="6520772"/>
                </a:cubicBezTo>
                <a:close/>
                <a:moveTo>
                  <a:pt x="11752096" y="6520738"/>
                </a:moveTo>
                <a:lnTo>
                  <a:pt x="11752372" y="6577534"/>
                </a:lnTo>
                <a:lnTo>
                  <a:pt x="11752165" y="6577534"/>
                </a:lnTo>
                <a:lnTo>
                  <a:pt x="11723215" y="6520772"/>
                </a:lnTo>
                <a:lnTo>
                  <a:pt x="11704513" y="6520772"/>
                </a:lnTo>
                <a:lnTo>
                  <a:pt x="11704513" y="6596684"/>
                </a:lnTo>
                <a:lnTo>
                  <a:pt x="11718971" y="6596684"/>
                </a:lnTo>
                <a:lnTo>
                  <a:pt x="11718971" y="6539923"/>
                </a:lnTo>
                <a:lnTo>
                  <a:pt x="11747990" y="6596650"/>
                </a:lnTo>
                <a:lnTo>
                  <a:pt x="11766588" y="6596650"/>
                </a:lnTo>
                <a:lnTo>
                  <a:pt x="11766588" y="6520738"/>
                </a:lnTo>
                <a:close/>
                <a:moveTo>
                  <a:pt x="11121545" y="6520738"/>
                </a:moveTo>
                <a:lnTo>
                  <a:pt x="11121683" y="6577534"/>
                </a:lnTo>
                <a:lnTo>
                  <a:pt x="11121476" y="6577534"/>
                </a:lnTo>
                <a:lnTo>
                  <a:pt x="11092561" y="6520772"/>
                </a:lnTo>
                <a:lnTo>
                  <a:pt x="11073721" y="6520772"/>
                </a:lnTo>
                <a:lnTo>
                  <a:pt x="11073721" y="6596684"/>
                </a:lnTo>
                <a:lnTo>
                  <a:pt x="11088282" y="6596684"/>
                </a:lnTo>
                <a:lnTo>
                  <a:pt x="11088282" y="6539923"/>
                </a:lnTo>
                <a:lnTo>
                  <a:pt x="11088524" y="6539923"/>
                </a:lnTo>
                <a:lnTo>
                  <a:pt x="11117543" y="6596650"/>
                </a:lnTo>
                <a:lnTo>
                  <a:pt x="11136141" y="6596650"/>
                </a:lnTo>
                <a:lnTo>
                  <a:pt x="11136141" y="6520738"/>
                </a:lnTo>
                <a:close/>
                <a:moveTo>
                  <a:pt x="11832217" y="6519634"/>
                </a:moveTo>
                <a:cubicBezTo>
                  <a:pt x="11806442" y="6519634"/>
                  <a:pt x="11790604" y="6534195"/>
                  <a:pt x="11790604" y="6560177"/>
                </a:cubicBezTo>
                <a:cubicBezTo>
                  <a:pt x="11790604" y="6586160"/>
                  <a:pt x="11807649" y="6598133"/>
                  <a:pt x="11832217" y="6598133"/>
                </a:cubicBezTo>
                <a:cubicBezTo>
                  <a:pt x="11840543" y="6597895"/>
                  <a:pt x="11848802" y="6596573"/>
                  <a:pt x="11856785" y="6594200"/>
                </a:cubicBezTo>
                <a:lnTo>
                  <a:pt x="11856785" y="6553173"/>
                </a:lnTo>
                <a:lnTo>
                  <a:pt x="11826524" y="6553173"/>
                </a:lnTo>
                <a:lnTo>
                  <a:pt x="11826524" y="6565146"/>
                </a:lnTo>
                <a:lnTo>
                  <a:pt x="11842603" y="6565146"/>
                </a:lnTo>
                <a:lnTo>
                  <a:pt x="11842603" y="6584918"/>
                </a:lnTo>
                <a:cubicBezTo>
                  <a:pt x="11839324" y="6585682"/>
                  <a:pt x="11835963" y="6586041"/>
                  <a:pt x="11832597" y="6585987"/>
                </a:cubicBezTo>
                <a:cubicBezTo>
                  <a:pt x="11816414" y="6585987"/>
                  <a:pt x="11806821" y="6574359"/>
                  <a:pt x="11806821" y="6558935"/>
                </a:cubicBezTo>
                <a:cubicBezTo>
                  <a:pt x="11806821" y="6543511"/>
                  <a:pt x="11816621" y="6531331"/>
                  <a:pt x="11834426" y="6531331"/>
                </a:cubicBezTo>
                <a:cubicBezTo>
                  <a:pt x="11841017" y="6531489"/>
                  <a:pt x="11847512" y="6532943"/>
                  <a:pt x="11853542" y="6535610"/>
                </a:cubicBezTo>
                <a:lnTo>
                  <a:pt x="11854508" y="6522808"/>
                </a:lnTo>
                <a:cubicBezTo>
                  <a:pt x="11847281" y="6520628"/>
                  <a:pt x="11839765" y="6519558"/>
                  <a:pt x="11832217" y="6519634"/>
                </a:cubicBezTo>
                <a:close/>
                <a:moveTo>
                  <a:pt x="11530641" y="6519461"/>
                </a:moveTo>
                <a:lnTo>
                  <a:pt x="11530641" y="6519496"/>
                </a:lnTo>
                <a:cubicBezTo>
                  <a:pt x="11506487" y="6519496"/>
                  <a:pt x="11493444" y="6535265"/>
                  <a:pt x="11493444" y="6558521"/>
                </a:cubicBezTo>
                <a:cubicBezTo>
                  <a:pt x="11493444" y="6581778"/>
                  <a:pt x="11506280" y="6597995"/>
                  <a:pt x="11530641" y="6597995"/>
                </a:cubicBezTo>
                <a:cubicBezTo>
                  <a:pt x="11555001" y="6597995"/>
                  <a:pt x="11567803" y="6581467"/>
                  <a:pt x="11567803" y="6558521"/>
                </a:cubicBezTo>
                <a:cubicBezTo>
                  <a:pt x="11567803" y="6535575"/>
                  <a:pt x="11554449" y="6519461"/>
                  <a:pt x="11530641" y="6519461"/>
                </a:cubicBezTo>
                <a:close/>
                <a:moveTo>
                  <a:pt x="11194248" y="6519461"/>
                </a:moveTo>
                <a:lnTo>
                  <a:pt x="11194385" y="6519515"/>
                </a:lnTo>
                <a:lnTo>
                  <a:pt x="11166885" y="6530253"/>
                </a:lnTo>
                <a:cubicBezTo>
                  <a:pt x="11160614" y="6537102"/>
                  <a:pt x="11157362" y="6546859"/>
                  <a:pt x="11157362" y="6558487"/>
                </a:cubicBezTo>
                <a:cubicBezTo>
                  <a:pt x="11157362" y="6581743"/>
                  <a:pt x="11170163" y="6597961"/>
                  <a:pt x="11194524" y="6597961"/>
                </a:cubicBezTo>
                <a:cubicBezTo>
                  <a:pt x="11218885" y="6597961"/>
                  <a:pt x="11231721" y="6581433"/>
                  <a:pt x="11231721" y="6558487"/>
                </a:cubicBezTo>
                <a:cubicBezTo>
                  <a:pt x="11231721" y="6547014"/>
                  <a:pt x="11228305" y="6537258"/>
                  <a:pt x="11221913" y="6530370"/>
                </a:cubicBezTo>
                <a:lnTo>
                  <a:pt x="11194385" y="6519515"/>
                </a:lnTo>
                <a:lnTo>
                  <a:pt x="11194524" y="6519461"/>
                </a:lnTo>
                <a:close/>
                <a:moveTo>
                  <a:pt x="11535506" y="6500690"/>
                </a:moveTo>
                <a:lnTo>
                  <a:pt x="11535506" y="6513285"/>
                </a:lnTo>
                <a:lnTo>
                  <a:pt x="11548135" y="6513285"/>
                </a:lnTo>
                <a:lnTo>
                  <a:pt x="11548135" y="6500690"/>
                </a:lnTo>
                <a:close/>
                <a:moveTo>
                  <a:pt x="11513112" y="6500690"/>
                </a:moveTo>
                <a:lnTo>
                  <a:pt x="11513112" y="6513285"/>
                </a:lnTo>
                <a:lnTo>
                  <a:pt x="11525741" y="6513285"/>
                </a:lnTo>
                <a:lnTo>
                  <a:pt x="11525741" y="6500690"/>
                </a:lnTo>
                <a:close/>
                <a:moveTo>
                  <a:pt x="11566250" y="6234585"/>
                </a:moveTo>
                <a:lnTo>
                  <a:pt x="11592509" y="6281823"/>
                </a:lnTo>
                <a:cubicBezTo>
                  <a:pt x="11592888" y="6293762"/>
                  <a:pt x="11593233" y="6304251"/>
                  <a:pt x="11593199" y="6304838"/>
                </a:cubicBezTo>
                <a:cubicBezTo>
                  <a:pt x="11593199" y="6316708"/>
                  <a:pt x="11594890" y="6331718"/>
                  <a:pt x="11595200" y="6336583"/>
                </a:cubicBezTo>
                <a:cubicBezTo>
                  <a:pt x="11595200" y="6336964"/>
                  <a:pt x="11594891" y="6337273"/>
                  <a:pt x="11594510" y="6337273"/>
                </a:cubicBezTo>
                <a:cubicBezTo>
                  <a:pt x="11594210" y="6337272"/>
                  <a:pt x="11593945" y="6337076"/>
                  <a:pt x="11593854" y="6336790"/>
                </a:cubicBezTo>
                <a:cubicBezTo>
                  <a:pt x="11591681" y="6331821"/>
                  <a:pt x="11586125" y="6318709"/>
                  <a:pt x="11580880" y="6307805"/>
                </a:cubicBezTo>
                <a:cubicBezTo>
                  <a:pt x="11579259" y="6304355"/>
                  <a:pt x="11573772" y="6294314"/>
                  <a:pt x="11566250" y="6280615"/>
                </a:cubicBezTo>
                <a:close/>
                <a:moveTo>
                  <a:pt x="11335166" y="5915652"/>
                </a:moveTo>
                <a:cubicBezTo>
                  <a:pt x="11335190" y="5915651"/>
                  <a:pt x="11335213" y="5915651"/>
                  <a:pt x="11335237" y="5915652"/>
                </a:cubicBezTo>
                <a:cubicBezTo>
                  <a:pt x="11335525" y="5915668"/>
                  <a:pt x="11335772" y="5915860"/>
                  <a:pt x="11335858" y="5916135"/>
                </a:cubicBezTo>
                <a:cubicBezTo>
                  <a:pt x="11338032" y="5921104"/>
                  <a:pt x="11344139" y="5937391"/>
                  <a:pt x="11349384" y="5948294"/>
                </a:cubicBezTo>
                <a:cubicBezTo>
                  <a:pt x="11350005" y="5949605"/>
                  <a:pt x="11355975" y="5960371"/>
                  <a:pt x="11364532" y="5975899"/>
                </a:cubicBezTo>
                <a:lnTo>
                  <a:pt x="11364532" y="6021135"/>
                </a:lnTo>
                <a:lnTo>
                  <a:pt x="11338377" y="5974242"/>
                </a:lnTo>
                <a:cubicBezTo>
                  <a:pt x="11337963" y="5962338"/>
                  <a:pt x="11337549" y="5951848"/>
                  <a:pt x="11337549" y="5951262"/>
                </a:cubicBezTo>
                <a:cubicBezTo>
                  <a:pt x="11337549" y="5939426"/>
                  <a:pt x="11334823" y="5921208"/>
                  <a:pt x="11334547" y="5916342"/>
                </a:cubicBezTo>
                <a:cubicBezTo>
                  <a:pt x="11334527" y="5915981"/>
                  <a:pt x="11334805" y="5915672"/>
                  <a:pt x="11335166" y="5915652"/>
                </a:cubicBezTo>
                <a:close/>
                <a:moveTo>
                  <a:pt x="11387823" y="5907129"/>
                </a:moveTo>
                <a:cubicBezTo>
                  <a:pt x="11388114" y="5907125"/>
                  <a:pt x="11388377" y="5907305"/>
                  <a:pt x="11388479" y="5907578"/>
                </a:cubicBezTo>
                <a:cubicBezTo>
                  <a:pt x="11393118" y="5920031"/>
                  <a:pt x="11398440" y="5932218"/>
                  <a:pt x="11404420" y="5944085"/>
                </a:cubicBezTo>
                <a:lnTo>
                  <a:pt x="11420638" y="5973104"/>
                </a:lnTo>
                <a:cubicBezTo>
                  <a:pt x="11435785" y="6000949"/>
                  <a:pt x="11457524" y="6039664"/>
                  <a:pt x="11471671" y="6064750"/>
                </a:cubicBezTo>
                <a:cubicBezTo>
                  <a:pt x="11480090" y="6079725"/>
                  <a:pt x="11485853" y="6089801"/>
                  <a:pt x="11485853" y="6089801"/>
                </a:cubicBezTo>
                <a:lnTo>
                  <a:pt x="11538887" y="6185242"/>
                </a:lnTo>
                <a:lnTo>
                  <a:pt x="11538887" y="6231169"/>
                </a:lnTo>
                <a:cubicBezTo>
                  <a:pt x="11517805" y="6193213"/>
                  <a:pt x="11495928" y="6154326"/>
                  <a:pt x="11491788" y="6147011"/>
                </a:cubicBezTo>
                <a:cubicBezTo>
                  <a:pt x="11488165" y="6140385"/>
                  <a:pt x="11481056" y="6127480"/>
                  <a:pt x="11471671" y="6110538"/>
                </a:cubicBezTo>
                <a:cubicBezTo>
                  <a:pt x="11451209" y="6073618"/>
                  <a:pt x="11419913" y="6017581"/>
                  <a:pt x="11391205" y="5965926"/>
                </a:cubicBezTo>
                <a:cubicBezTo>
                  <a:pt x="11390791" y="5953056"/>
                  <a:pt x="11390342" y="5943049"/>
                  <a:pt x="11390342" y="5942325"/>
                </a:cubicBezTo>
                <a:cubicBezTo>
                  <a:pt x="11389928" y="5930455"/>
                  <a:pt x="11387513" y="5912685"/>
                  <a:pt x="11387133" y="5907819"/>
                </a:cubicBezTo>
                <a:cubicBezTo>
                  <a:pt x="11387150" y="5907446"/>
                  <a:pt x="11387449" y="5907147"/>
                  <a:pt x="11387823" y="5907129"/>
                </a:cubicBezTo>
                <a:close/>
                <a:moveTo>
                  <a:pt x="11367381" y="5835787"/>
                </a:moveTo>
                <a:cubicBezTo>
                  <a:pt x="11365200" y="5837093"/>
                  <a:pt x="11363859" y="5839442"/>
                  <a:pt x="11363842" y="5841983"/>
                </a:cubicBezTo>
                <a:lnTo>
                  <a:pt x="11363842" y="5916894"/>
                </a:lnTo>
                <a:lnTo>
                  <a:pt x="11320055" y="5838395"/>
                </a:lnTo>
                <a:cubicBezTo>
                  <a:pt x="11319148" y="5836989"/>
                  <a:pt x="11317587" y="5836144"/>
                  <a:pt x="11315914" y="5836152"/>
                </a:cubicBezTo>
                <a:cubicBezTo>
                  <a:pt x="11313324" y="5836189"/>
                  <a:pt x="11311240" y="5838289"/>
                  <a:pt x="11311221" y="5840879"/>
                </a:cubicBezTo>
                <a:lnTo>
                  <a:pt x="11311221" y="5925590"/>
                </a:lnTo>
                <a:cubicBezTo>
                  <a:pt x="11283617" y="5876247"/>
                  <a:pt x="11262914" y="5839016"/>
                  <a:pt x="11262914" y="5839016"/>
                </a:cubicBezTo>
                <a:cubicBezTo>
                  <a:pt x="11262515" y="5838176"/>
                  <a:pt x="11261670" y="5837639"/>
                  <a:pt x="11260740" y="5837636"/>
                </a:cubicBezTo>
                <a:cubicBezTo>
                  <a:pt x="11259368" y="5837673"/>
                  <a:pt x="11258287" y="5838816"/>
                  <a:pt x="11258325" y="5840187"/>
                </a:cubicBezTo>
                <a:cubicBezTo>
                  <a:pt x="11258325" y="5840188"/>
                  <a:pt x="11258325" y="5840188"/>
                  <a:pt x="11258325" y="5840189"/>
                </a:cubicBezTo>
                <a:lnTo>
                  <a:pt x="11258325" y="6246282"/>
                </a:lnTo>
                <a:cubicBezTo>
                  <a:pt x="11251837" y="6245180"/>
                  <a:pt x="11245271" y="6244603"/>
                  <a:pt x="11238691" y="6244557"/>
                </a:cubicBezTo>
                <a:cubicBezTo>
                  <a:pt x="11186484" y="6244557"/>
                  <a:pt x="11172027" y="6266882"/>
                  <a:pt x="11139730" y="6266882"/>
                </a:cubicBezTo>
                <a:cubicBezTo>
                  <a:pt x="11121718" y="6266882"/>
                  <a:pt x="11097978" y="6251700"/>
                  <a:pt x="11085625" y="6242728"/>
                </a:cubicBezTo>
                <a:lnTo>
                  <a:pt x="11085625" y="6272817"/>
                </a:lnTo>
                <a:cubicBezTo>
                  <a:pt x="11098668" y="6281271"/>
                  <a:pt x="11119682" y="6292519"/>
                  <a:pt x="11139730" y="6292519"/>
                </a:cubicBezTo>
                <a:cubicBezTo>
                  <a:pt x="11179997" y="6292519"/>
                  <a:pt x="11190798" y="6270298"/>
                  <a:pt x="11238726" y="6270298"/>
                </a:cubicBezTo>
                <a:cubicBezTo>
                  <a:pt x="11256427" y="6270298"/>
                  <a:pt x="11271954" y="6275474"/>
                  <a:pt x="11286550" y="6280650"/>
                </a:cubicBezTo>
                <a:lnTo>
                  <a:pt x="11286550" y="6017788"/>
                </a:lnTo>
                <a:cubicBezTo>
                  <a:pt x="11286550" y="6010162"/>
                  <a:pt x="11285204" y="5962579"/>
                  <a:pt x="11285170" y="5961268"/>
                </a:cubicBezTo>
                <a:cubicBezTo>
                  <a:pt x="11284963" y="5949329"/>
                  <a:pt x="11282720" y="5930973"/>
                  <a:pt x="11281719" y="5924796"/>
                </a:cubicBezTo>
                <a:cubicBezTo>
                  <a:pt x="11281717" y="5924453"/>
                  <a:pt x="11281993" y="5924173"/>
                  <a:pt x="11282336" y="5924171"/>
                </a:cubicBezTo>
                <a:cubicBezTo>
                  <a:pt x="11282361" y="5924171"/>
                  <a:pt x="11282385" y="5924172"/>
                  <a:pt x="11282409" y="5924175"/>
                </a:cubicBezTo>
                <a:cubicBezTo>
                  <a:pt x="11282699" y="5924150"/>
                  <a:pt x="11282963" y="5924341"/>
                  <a:pt x="11283030" y="5924624"/>
                </a:cubicBezTo>
                <a:cubicBezTo>
                  <a:pt x="11285066" y="5929799"/>
                  <a:pt x="11292036" y="5946189"/>
                  <a:pt x="11297281" y="5957128"/>
                </a:cubicBezTo>
                <a:cubicBezTo>
                  <a:pt x="11297971" y="5958542"/>
                  <a:pt x="11303216" y="5968135"/>
                  <a:pt x="11311256" y="5982662"/>
                </a:cubicBezTo>
                <a:lnTo>
                  <a:pt x="11311256" y="6311463"/>
                </a:lnTo>
                <a:cubicBezTo>
                  <a:pt x="11289448" y="6305183"/>
                  <a:pt x="11266744" y="6292382"/>
                  <a:pt x="11238795" y="6292382"/>
                </a:cubicBezTo>
                <a:cubicBezTo>
                  <a:pt x="11190867" y="6292382"/>
                  <a:pt x="11180135" y="6314637"/>
                  <a:pt x="11139799" y="6314637"/>
                </a:cubicBezTo>
                <a:cubicBezTo>
                  <a:pt x="11118543" y="6314637"/>
                  <a:pt x="11098185" y="6303147"/>
                  <a:pt x="11085625" y="6295280"/>
                </a:cubicBezTo>
                <a:lnTo>
                  <a:pt x="11085625" y="6324230"/>
                </a:lnTo>
                <a:cubicBezTo>
                  <a:pt x="11101989" y="6334090"/>
                  <a:pt x="11120631" y="6339535"/>
                  <a:pt x="11139730" y="6340033"/>
                </a:cubicBezTo>
                <a:cubicBezTo>
                  <a:pt x="11187658" y="6340033"/>
                  <a:pt x="11197078" y="6317812"/>
                  <a:pt x="11238726" y="6317812"/>
                </a:cubicBezTo>
                <a:cubicBezTo>
                  <a:pt x="11269021" y="6317812"/>
                  <a:pt x="11297212" y="6340137"/>
                  <a:pt x="11332097" y="6340137"/>
                </a:cubicBezTo>
                <a:cubicBezTo>
                  <a:pt x="11334518" y="6340082"/>
                  <a:pt x="11336925" y="6339758"/>
                  <a:pt x="11339274" y="6339171"/>
                </a:cubicBezTo>
                <a:lnTo>
                  <a:pt x="11339274" y="6033453"/>
                </a:lnTo>
                <a:lnTo>
                  <a:pt x="11363600" y="6077137"/>
                </a:lnTo>
                <a:lnTo>
                  <a:pt x="11363600" y="6355699"/>
                </a:lnTo>
                <a:cubicBezTo>
                  <a:pt x="11353756" y="6360315"/>
                  <a:pt x="11343004" y="6362672"/>
                  <a:pt x="11332132" y="6362600"/>
                </a:cubicBezTo>
                <a:cubicBezTo>
                  <a:pt x="11297247" y="6362600"/>
                  <a:pt x="11269056" y="6340171"/>
                  <a:pt x="11238760" y="6340171"/>
                </a:cubicBezTo>
                <a:cubicBezTo>
                  <a:pt x="11197112" y="6340171"/>
                  <a:pt x="11187692" y="6362393"/>
                  <a:pt x="11139764" y="6362393"/>
                </a:cubicBezTo>
                <a:cubicBezTo>
                  <a:pt x="11120610" y="6362001"/>
                  <a:pt x="11101880" y="6356677"/>
                  <a:pt x="11085384" y="6346934"/>
                </a:cubicBezTo>
                <a:lnTo>
                  <a:pt x="11085384" y="6375022"/>
                </a:lnTo>
                <a:cubicBezTo>
                  <a:pt x="11102327" y="6383211"/>
                  <a:pt x="11120845" y="6387626"/>
                  <a:pt x="11139661" y="6387961"/>
                </a:cubicBezTo>
                <a:cubicBezTo>
                  <a:pt x="11193731" y="6387961"/>
                  <a:pt x="11205876" y="6365671"/>
                  <a:pt x="11238415" y="6365671"/>
                </a:cubicBezTo>
                <a:cubicBezTo>
                  <a:pt x="11262569" y="6365671"/>
                  <a:pt x="11292450" y="6388065"/>
                  <a:pt x="11332269" y="6388065"/>
                </a:cubicBezTo>
                <a:cubicBezTo>
                  <a:pt x="11354836" y="6388065"/>
                  <a:pt x="11374918" y="6379853"/>
                  <a:pt x="11391688" y="6370571"/>
                </a:cubicBezTo>
                <a:lnTo>
                  <a:pt x="11391688" y="6127964"/>
                </a:lnTo>
                <a:cubicBezTo>
                  <a:pt x="11403903" y="6149874"/>
                  <a:pt x="11413944" y="6167817"/>
                  <a:pt x="11418981" y="6176789"/>
                </a:cubicBezTo>
                <a:cubicBezTo>
                  <a:pt x="11426469" y="6190142"/>
                  <a:pt x="11447759" y="6228547"/>
                  <a:pt x="11471223" y="6270609"/>
                </a:cubicBezTo>
                <a:lnTo>
                  <a:pt x="11471223" y="6213433"/>
                </a:lnTo>
                <a:lnTo>
                  <a:pt x="11444446" y="6165126"/>
                </a:lnTo>
                <a:cubicBezTo>
                  <a:pt x="11440996" y="6158915"/>
                  <a:pt x="11419188" y="6119579"/>
                  <a:pt x="11391688" y="6070271"/>
                </a:cubicBezTo>
                <a:lnTo>
                  <a:pt x="11391688" y="6024931"/>
                </a:lnTo>
                <a:cubicBezTo>
                  <a:pt x="11413668" y="6064198"/>
                  <a:pt x="11436269" y="6104465"/>
                  <a:pt x="11438097" y="6107743"/>
                </a:cubicBezTo>
                <a:lnTo>
                  <a:pt x="11471326" y="6167507"/>
                </a:lnTo>
                <a:lnTo>
                  <a:pt x="11539543" y="6289483"/>
                </a:lnTo>
                <a:cubicBezTo>
                  <a:pt x="11539957" y="6302699"/>
                  <a:pt x="11540475" y="6313050"/>
                  <a:pt x="11540475" y="6313637"/>
                </a:cubicBezTo>
                <a:cubicBezTo>
                  <a:pt x="11540889" y="6325507"/>
                  <a:pt x="11542994" y="6341241"/>
                  <a:pt x="11543339" y="6345830"/>
                </a:cubicBezTo>
                <a:cubicBezTo>
                  <a:pt x="11543321" y="6346204"/>
                  <a:pt x="11543022" y="6346503"/>
                  <a:pt x="11542648" y="6346520"/>
                </a:cubicBezTo>
                <a:cubicBezTo>
                  <a:pt x="11542370" y="6346510"/>
                  <a:pt x="11542125" y="6346333"/>
                  <a:pt x="11542027" y="6346072"/>
                </a:cubicBezTo>
                <a:cubicBezTo>
                  <a:pt x="11538453" y="6336247"/>
                  <a:pt x="11534187" y="6326688"/>
                  <a:pt x="11529260" y="6317467"/>
                </a:cubicBezTo>
                <a:cubicBezTo>
                  <a:pt x="11522359" y="6304872"/>
                  <a:pt x="11493754" y="6252976"/>
                  <a:pt x="11471671" y="6213192"/>
                </a:cubicBezTo>
                <a:lnTo>
                  <a:pt x="11471671" y="6270367"/>
                </a:lnTo>
                <a:lnTo>
                  <a:pt x="11553345" y="6417394"/>
                </a:lnTo>
                <a:cubicBezTo>
                  <a:pt x="11555285" y="6420960"/>
                  <a:pt x="11559748" y="6422278"/>
                  <a:pt x="11563313" y="6420339"/>
                </a:cubicBezTo>
                <a:cubicBezTo>
                  <a:pt x="11565605" y="6419092"/>
                  <a:pt x="11567064" y="6416724"/>
                  <a:pt x="11567147" y="6414116"/>
                </a:cubicBezTo>
                <a:lnTo>
                  <a:pt x="11567147" y="6339102"/>
                </a:lnTo>
                <a:lnTo>
                  <a:pt x="11610589" y="6417187"/>
                </a:lnTo>
                <a:cubicBezTo>
                  <a:pt x="11611405" y="6418867"/>
                  <a:pt x="11613104" y="6419938"/>
                  <a:pt x="11614972" y="6419948"/>
                </a:cubicBezTo>
                <a:cubicBezTo>
                  <a:pt x="11617594" y="6419948"/>
                  <a:pt x="11619730" y="6417842"/>
                  <a:pt x="11619768" y="6415220"/>
                </a:cubicBezTo>
                <a:lnTo>
                  <a:pt x="11619768" y="6330820"/>
                </a:lnTo>
                <a:lnTo>
                  <a:pt x="11667765" y="6417084"/>
                </a:lnTo>
                <a:cubicBezTo>
                  <a:pt x="11668170" y="6417918"/>
                  <a:pt x="11669011" y="6418453"/>
                  <a:pt x="11669939" y="6418464"/>
                </a:cubicBezTo>
                <a:cubicBezTo>
                  <a:pt x="11671336" y="6418464"/>
                  <a:pt x="11672473" y="6417342"/>
                  <a:pt x="11672492" y="6415945"/>
                </a:cubicBezTo>
                <a:lnTo>
                  <a:pt x="11672492" y="6009472"/>
                </a:lnTo>
                <a:cubicBezTo>
                  <a:pt x="11678967" y="6010588"/>
                  <a:pt x="11685521" y="6011177"/>
                  <a:pt x="11692091" y="6011232"/>
                </a:cubicBezTo>
                <a:cubicBezTo>
                  <a:pt x="11744298" y="6011232"/>
                  <a:pt x="11758755" y="5988872"/>
                  <a:pt x="11791052" y="5988872"/>
                </a:cubicBezTo>
                <a:cubicBezTo>
                  <a:pt x="11808926" y="5988872"/>
                  <a:pt x="11832493" y="6003882"/>
                  <a:pt x="11844915" y="6012923"/>
                </a:cubicBezTo>
                <a:lnTo>
                  <a:pt x="11844915" y="5982834"/>
                </a:lnTo>
                <a:cubicBezTo>
                  <a:pt x="11831838" y="5974415"/>
                  <a:pt x="11810997" y="5963270"/>
                  <a:pt x="11791052" y="5963270"/>
                </a:cubicBezTo>
                <a:cubicBezTo>
                  <a:pt x="11750785" y="5963270"/>
                  <a:pt x="11739984" y="5985491"/>
                  <a:pt x="11692057" y="5985491"/>
                </a:cubicBezTo>
                <a:cubicBezTo>
                  <a:pt x="11674390" y="5985491"/>
                  <a:pt x="11658828" y="5980350"/>
                  <a:pt x="11644232" y="5974967"/>
                </a:cubicBezTo>
                <a:lnTo>
                  <a:pt x="11644232" y="6238208"/>
                </a:lnTo>
                <a:cubicBezTo>
                  <a:pt x="11644232" y="6245834"/>
                  <a:pt x="11645681" y="6293417"/>
                  <a:pt x="11645681" y="6294831"/>
                </a:cubicBezTo>
                <a:cubicBezTo>
                  <a:pt x="11645923" y="6306770"/>
                  <a:pt x="11647924" y="6324610"/>
                  <a:pt x="11648200" y="6329647"/>
                </a:cubicBezTo>
                <a:cubicBezTo>
                  <a:pt x="11648201" y="6330009"/>
                  <a:pt x="11647908" y="6330303"/>
                  <a:pt x="11647546" y="6330304"/>
                </a:cubicBezTo>
                <a:cubicBezTo>
                  <a:pt x="11647534" y="6330304"/>
                  <a:pt x="11647522" y="6330304"/>
                  <a:pt x="11647510" y="6330303"/>
                </a:cubicBezTo>
                <a:cubicBezTo>
                  <a:pt x="11647212" y="6330331"/>
                  <a:pt x="11646936" y="6330142"/>
                  <a:pt x="11646855" y="6329854"/>
                </a:cubicBezTo>
                <a:cubicBezTo>
                  <a:pt x="11644819" y="6324678"/>
                  <a:pt x="11635606" y="6302699"/>
                  <a:pt x="11629602" y="6292105"/>
                </a:cubicBezTo>
                <a:lnTo>
                  <a:pt x="11619630" y="6274128"/>
                </a:lnTo>
                <a:lnTo>
                  <a:pt x="11619630" y="5944085"/>
                </a:lnTo>
                <a:cubicBezTo>
                  <a:pt x="11641437" y="5950365"/>
                  <a:pt x="11664004" y="5963132"/>
                  <a:pt x="11691815" y="5963132"/>
                </a:cubicBezTo>
                <a:cubicBezTo>
                  <a:pt x="11739743" y="5963132"/>
                  <a:pt x="11750474" y="5940910"/>
                  <a:pt x="11790811" y="5940910"/>
                </a:cubicBezTo>
                <a:cubicBezTo>
                  <a:pt x="11811894" y="5940910"/>
                  <a:pt x="11832217" y="5952193"/>
                  <a:pt x="11844708" y="5960061"/>
                </a:cubicBezTo>
                <a:lnTo>
                  <a:pt x="11844708" y="5931111"/>
                </a:lnTo>
                <a:cubicBezTo>
                  <a:pt x="11828435" y="5921355"/>
                  <a:pt x="11809916" y="5915971"/>
                  <a:pt x="11790949" y="5915480"/>
                </a:cubicBezTo>
                <a:cubicBezTo>
                  <a:pt x="11743021" y="5915480"/>
                  <a:pt x="11733601" y="5937701"/>
                  <a:pt x="11691919" y="5937701"/>
                </a:cubicBezTo>
                <a:cubicBezTo>
                  <a:pt x="11661623" y="5937701"/>
                  <a:pt x="11633432" y="5915376"/>
                  <a:pt x="11598582" y="5915376"/>
                </a:cubicBezTo>
                <a:cubicBezTo>
                  <a:pt x="11596173" y="5915351"/>
                  <a:pt x="11593772" y="5915641"/>
                  <a:pt x="11591439" y="5916239"/>
                </a:cubicBezTo>
                <a:lnTo>
                  <a:pt x="11591439" y="6223336"/>
                </a:lnTo>
                <a:lnTo>
                  <a:pt x="11566940" y="6179170"/>
                </a:lnTo>
                <a:lnTo>
                  <a:pt x="11566940" y="5899676"/>
                </a:lnTo>
                <a:cubicBezTo>
                  <a:pt x="11576748" y="5895059"/>
                  <a:pt x="11587466" y="5892701"/>
                  <a:pt x="11598306" y="5892775"/>
                </a:cubicBezTo>
                <a:cubicBezTo>
                  <a:pt x="11633156" y="5892775"/>
                  <a:pt x="11661347" y="5915204"/>
                  <a:pt x="11691642" y="5915204"/>
                </a:cubicBezTo>
                <a:cubicBezTo>
                  <a:pt x="11733325" y="5915204"/>
                  <a:pt x="11742710" y="5892982"/>
                  <a:pt x="11790673" y="5892982"/>
                </a:cubicBezTo>
                <a:cubicBezTo>
                  <a:pt x="11809712" y="5893365"/>
                  <a:pt x="11828332" y="5898641"/>
                  <a:pt x="11844743" y="5908303"/>
                </a:cubicBezTo>
                <a:lnTo>
                  <a:pt x="11844743" y="5880215"/>
                </a:lnTo>
                <a:cubicBezTo>
                  <a:pt x="11827870" y="5872122"/>
                  <a:pt x="11809452" y="5867755"/>
                  <a:pt x="11790742" y="5867414"/>
                </a:cubicBezTo>
                <a:cubicBezTo>
                  <a:pt x="11736672" y="5867414"/>
                  <a:pt x="11724561" y="5889739"/>
                  <a:pt x="11691988" y="5889739"/>
                </a:cubicBezTo>
                <a:cubicBezTo>
                  <a:pt x="11667834" y="5889739"/>
                  <a:pt x="11637952" y="5867310"/>
                  <a:pt x="11598133" y="5867310"/>
                </a:cubicBezTo>
                <a:cubicBezTo>
                  <a:pt x="11575567" y="5867310"/>
                  <a:pt x="11555519" y="5875523"/>
                  <a:pt x="11538749" y="5884804"/>
                </a:cubicBezTo>
                <a:lnTo>
                  <a:pt x="11538749" y="6128447"/>
                </a:lnTo>
                <a:lnTo>
                  <a:pt x="11471533" y="6007678"/>
                </a:lnTo>
                <a:lnTo>
                  <a:pt x="11377368" y="5838291"/>
                </a:lnTo>
                <a:cubicBezTo>
                  <a:pt x="11375302" y="5834842"/>
                  <a:pt x="11370830" y="5833721"/>
                  <a:pt x="11367381" y="5835787"/>
                </a:cubicBezTo>
                <a:close/>
                <a:moveTo>
                  <a:pt x="0" y="0"/>
                </a:moveTo>
                <a:lnTo>
                  <a:pt x="12192000" y="0"/>
                </a:lnTo>
                <a:lnTo>
                  <a:pt x="12192000" y="6858000"/>
                </a:lnTo>
                <a:lnTo>
                  <a:pt x="0" y="6858000"/>
                </a:lnTo>
                <a:close/>
              </a:path>
            </a:pathLst>
          </a:custGeom>
          <a:solidFill>
            <a:schemeClr val="bg1">
              <a:lumMod val="85000"/>
            </a:schemeClr>
          </a:solidFill>
        </p:spPr>
        <p:txBody>
          <a:bodyPr wrap="square" anchor="ctr">
            <a:noAutofit/>
          </a:bodyPr>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8821738" cy="971549"/>
          </a:xfrm>
        </p:spPr>
        <p:txBody>
          <a:bodyPr/>
          <a:lstStyle>
            <a:lvl1pPr>
              <a:defRPr>
                <a:solidFill>
                  <a:schemeClr val="bg1"/>
                </a:solidFill>
              </a:defRPr>
            </a:lvl1pPr>
          </a:lstStyle>
          <a:p>
            <a:r>
              <a:rPr lang="sv-SE"/>
              <a:t>Klicka här för att ändra format</a:t>
            </a:r>
            <a:endParaRPr lang="sv-SE" dirty="0"/>
          </a:p>
        </p:txBody>
      </p:sp>
      <p:sp>
        <p:nvSpPr>
          <p:cNvPr id="15" name="Bild 3">
            <a:extLst>
              <a:ext uri="{FF2B5EF4-FFF2-40B4-BE49-F238E27FC236}">
                <a16:creationId xmlns:a16="http://schemas.microsoft.com/office/drawing/2014/main" id="{A2924D6D-AF44-4106-80F1-56409850BAD9}"/>
              </a:ext>
            </a:extLst>
          </p:cNvPr>
          <p:cNvSpPr/>
          <p:nvPr/>
        </p:nvSpPr>
        <p:spPr>
          <a:xfrm>
            <a:off x="262806" y="1146353"/>
            <a:ext cx="9525" cy="9525"/>
          </a:xfrm>
          <a:custGeom>
            <a:avLst/>
            <a:gdLst/>
            <a:ahLst/>
            <a:cxnLst/>
            <a:rect l="l" t="t" r="r" b="b"/>
            <a:pathLst>
              <a:path w="9525" h="9525"/>
            </a:pathLst>
          </a:custGeom>
          <a:noFill/>
          <a:ln w="9525" cap="flat">
            <a:noFill/>
            <a:prstDash val="solid"/>
            <a:miter/>
          </a:ln>
        </p:spPr>
        <p:txBody>
          <a:bodyPr rtlCol="0" anchor="ctr"/>
          <a:lstStyle/>
          <a:p>
            <a:endParaRPr lang="sv-SE" b="1"/>
          </a:p>
        </p:txBody>
      </p:sp>
    </p:spTree>
    <p:extLst>
      <p:ext uri="{BB962C8B-B14F-4D97-AF65-F5344CB8AC3E}">
        <p14:creationId xmlns:p14="http://schemas.microsoft.com/office/powerpoint/2010/main" val="216157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sida">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C74290B-91BA-477D-AE6A-8B07FF217343}"/>
              </a:ext>
            </a:extLst>
          </p:cNvPr>
          <p:cNvSpPr>
            <a:spLocks noGrp="1"/>
          </p:cNvSpPr>
          <p:nvPr>
            <p:ph type="sldNum" sz="quarter" idx="12"/>
          </p:nvPr>
        </p:nvSpPr>
        <p:spPr/>
        <p:txBody>
          <a:bodyPr/>
          <a:lstStyle/>
          <a:p>
            <a:fld id="{AD227E64-DCC2-4374-852B-F3CCB5EFE2A0}" type="slidenum">
              <a:rPr lang="sv-SE" smtClean="0"/>
              <a:t>‹#›</a:t>
            </a:fld>
            <a:endParaRPr lang="sv-SE" dirty="0"/>
          </a:p>
        </p:txBody>
      </p:sp>
      <p:pic>
        <p:nvPicPr>
          <p:cNvPr id="7" name="Bildobjekt 6" descr="norrköping.se">
            <a:extLst>
              <a:ext uri="{FF2B5EF4-FFF2-40B4-BE49-F238E27FC236}">
                <a16:creationId xmlns:a16="http://schemas.microsoft.com/office/drawing/2014/main" id="{BC5D3B8E-C9A9-431D-9C9F-657E700DDADE}"/>
              </a:ext>
            </a:extLst>
          </p:cNvPr>
          <p:cNvPicPr/>
          <p:nvPr userDrawn="1"/>
        </p:nvPicPr>
        <p:blipFill rotWithShape="1">
          <a:blip r:embed="rId2">
            <a:extLst>
              <a:ext uri="{28A0092B-C50C-407E-A947-70E740481C1C}">
                <a14:useLocalDpi xmlns:a14="http://schemas.microsoft.com/office/drawing/2010/main" val="0"/>
              </a:ext>
            </a:extLst>
          </a:blip>
          <a:srcRect l="9615" t="44612" r="76175" b="31248"/>
          <a:stretch/>
        </p:blipFill>
        <p:spPr bwMode="auto">
          <a:xfrm>
            <a:off x="4635500" y="2921574"/>
            <a:ext cx="2835644" cy="913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873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609600" y="427039"/>
            <a:ext cx="10972800" cy="706437"/>
          </a:xfrm>
        </p:spPr>
        <p:txBody>
          <a:bodyPr/>
          <a:lstStyle/>
          <a:p>
            <a:r>
              <a:rPr lang="sv-SE"/>
              <a:t>Klicka här för att ändra format</a:t>
            </a:r>
          </a:p>
        </p:txBody>
      </p:sp>
      <p:sp>
        <p:nvSpPr>
          <p:cNvPr id="3" name="Platshållare för text 2"/>
          <p:cNvSpPr>
            <a:spLocks noGrp="1"/>
          </p:cNvSpPr>
          <p:nvPr>
            <p:ph type="body" sz="half" idx="1"/>
          </p:nvPr>
        </p:nvSpPr>
        <p:spPr>
          <a:xfrm>
            <a:off x="609600" y="1219201"/>
            <a:ext cx="5391151" cy="4429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ClipArt 3"/>
          <p:cNvSpPr>
            <a:spLocks noGrp="1"/>
          </p:cNvSpPr>
          <p:nvPr>
            <p:ph type="clipArt" sz="half" idx="2"/>
          </p:nvPr>
        </p:nvSpPr>
        <p:spPr>
          <a:xfrm>
            <a:off x="6203951" y="1219201"/>
            <a:ext cx="5393267" cy="4429125"/>
          </a:xfrm>
        </p:spPr>
        <p:txBody>
          <a:bodyPr/>
          <a:lstStyle/>
          <a:p>
            <a:pPr lvl="0"/>
            <a:r>
              <a:rPr lang="sv-SE" noProof="0"/>
              <a:t>Klicka på ikonen för att lägga till onlinebild</a:t>
            </a:r>
          </a:p>
        </p:txBody>
      </p:sp>
    </p:spTree>
    <p:extLst>
      <p:ext uri="{BB962C8B-B14F-4D97-AF65-F5344CB8AC3E}">
        <p14:creationId xmlns:p14="http://schemas.microsoft.com/office/powerpoint/2010/main" val="260174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219201"/>
            <a:ext cx="5391151"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1" y="1219201"/>
            <a:ext cx="5393267"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2105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695325" y="1449388"/>
            <a:ext cx="8824359" cy="47458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127981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0324" cy="971549"/>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695325" y="1449388"/>
            <a:ext cx="5234207" cy="41751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9" name="Platshållare för innehåll 2">
            <a:extLst>
              <a:ext uri="{FF2B5EF4-FFF2-40B4-BE49-F238E27FC236}">
                <a16:creationId xmlns:a16="http://schemas.microsoft.com/office/drawing/2014/main" id="{E0B9805A-97CC-4722-9AEF-FAB5D1B06B4C}"/>
              </a:ext>
            </a:extLst>
          </p:cNvPr>
          <p:cNvSpPr>
            <a:spLocks noGrp="1"/>
          </p:cNvSpPr>
          <p:nvPr>
            <p:ph idx="13"/>
          </p:nvPr>
        </p:nvSpPr>
        <p:spPr>
          <a:xfrm>
            <a:off x="6261442" y="1449388"/>
            <a:ext cx="5234207" cy="41751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1754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0FDD6D-2A0B-4578-8BA2-6AB3145B7F9C}"/>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CB09503-E258-41E0-87BD-9121093FF02C}"/>
              </a:ext>
            </a:extLst>
          </p:cNvPr>
          <p:cNvSpPr>
            <a:spLocks noGrp="1"/>
          </p:cNvSpPr>
          <p:nvPr>
            <p:ph type="dt" sz="half" idx="10"/>
          </p:nvPr>
        </p:nvSpPr>
        <p:spPr/>
        <p:txBody>
          <a:bodyPr/>
          <a:lstStyle/>
          <a:p>
            <a:fld id="{76627C96-5104-4F57-B8F5-6485DB34D4AD}" type="datetimeFigureOut">
              <a:rPr lang="sv-SE" smtClean="0"/>
              <a:t>2024-03-20</a:t>
            </a:fld>
            <a:endParaRPr lang="sv-SE" dirty="0"/>
          </a:p>
        </p:txBody>
      </p:sp>
      <p:sp>
        <p:nvSpPr>
          <p:cNvPr id="4" name="Platshållare för sidfot 3">
            <a:extLst>
              <a:ext uri="{FF2B5EF4-FFF2-40B4-BE49-F238E27FC236}">
                <a16:creationId xmlns:a16="http://schemas.microsoft.com/office/drawing/2014/main" id="{4BE927A5-3797-4294-B3B8-DD642DE00E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44EA19B-E51F-454C-9312-59ED21FDB845}"/>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383912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34AD54-FB8F-4479-9D28-13F111E327A3}"/>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3" name="Platshållare för sidfot 2">
            <a:extLst>
              <a:ext uri="{FF2B5EF4-FFF2-40B4-BE49-F238E27FC236}">
                <a16:creationId xmlns:a16="http://schemas.microsoft.com/office/drawing/2014/main" id="{253B9ECD-A832-4D3E-9D64-7E986E5EA6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C74290B-91BA-477D-AE6A-8B07FF217343}"/>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354648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å plattor (fär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5401339" cy="4175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0" name="Rektangel 9">
            <a:extLst>
              <a:ext uri="{FF2B5EF4-FFF2-40B4-BE49-F238E27FC236}">
                <a16:creationId xmlns:a16="http://schemas.microsoft.com/office/drawing/2014/main" id="{7AA4C035-3BC6-47B6-B8BE-086AE921A938}"/>
              </a:ext>
            </a:extLst>
          </p:cNvPr>
          <p:cNvSpPr/>
          <p:nvPr userDrawn="1"/>
        </p:nvSpPr>
        <p:spPr>
          <a:xfrm>
            <a:off x="6095336" y="1449389"/>
            <a:ext cx="5401339" cy="4175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42C02C93-B27F-449F-8819-2A132E6CC61A}"/>
              </a:ext>
            </a:extLst>
          </p:cNvPr>
          <p:cNvSpPr>
            <a:spLocks noGrp="1"/>
          </p:cNvSpPr>
          <p:nvPr>
            <p:ph idx="13"/>
          </p:nvPr>
        </p:nvSpPr>
        <p:spPr>
          <a:xfrm>
            <a:off x="6244192"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115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bild (turkos 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5401339" cy="4175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1" name="Platshållare för bild 10" descr="Bild">
            <a:extLst>
              <a:ext uri="{FF2B5EF4-FFF2-40B4-BE49-F238E27FC236}">
                <a16:creationId xmlns:a16="http://schemas.microsoft.com/office/drawing/2014/main" id="{578D402B-FC37-4414-84B9-75531F7C23B4}"/>
              </a:ext>
            </a:extLst>
          </p:cNvPr>
          <p:cNvSpPr>
            <a:spLocks noGrp="1"/>
          </p:cNvSpPr>
          <p:nvPr>
            <p:ph type="pic" sz="quarter" idx="13"/>
          </p:nvPr>
        </p:nvSpPr>
        <p:spPr>
          <a:xfrm>
            <a:off x="6096000" y="1449388"/>
            <a:ext cx="5400675" cy="4175124"/>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96079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bild (grå 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4231759" cy="4175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3813544" cy="3799552"/>
          </a:xfrm>
        </p:spPr>
        <p:txBody>
          <a:bodyPr/>
          <a:lstStyle>
            <a:lvl1pPr>
              <a:buClr>
                <a:srgbClr val="FF6309"/>
              </a:buCl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2024-03-20</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5075238" y="1449388"/>
            <a:ext cx="6421437" cy="4175124"/>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2386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695325" y="1449388"/>
            <a:ext cx="5400676"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1349" cy="971549"/>
          </a:xfrm>
        </p:spPr>
        <p:txBody>
          <a:bodyPr/>
          <a:lstStyle/>
          <a:p>
            <a:r>
              <a:rPr lang="sv-SE"/>
              <a:t>Klicka här för att ändra format</a:t>
            </a:r>
            <a:endParaRPr lang="sv-SE" dirty="0"/>
          </a:p>
        </p:txBody>
      </p:sp>
      <p:sp>
        <p:nvSpPr>
          <p:cNvPr id="4" name="Platshållare för bild 10">
            <a:extLst>
              <a:ext uri="{FF2B5EF4-FFF2-40B4-BE49-F238E27FC236}">
                <a16:creationId xmlns:a16="http://schemas.microsoft.com/office/drawing/2014/main" id="{E562D062-4420-4059-A2D0-1318CB1D28DD}"/>
              </a:ext>
            </a:extLst>
          </p:cNvPr>
          <p:cNvSpPr>
            <a:spLocks noGrp="1"/>
          </p:cNvSpPr>
          <p:nvPr>
            <p:ph type="pic" sz="quarter" idx="14"/>
          </p:nvPr>
        </p:nvSpPr>
        <p:spPr>
          <a:xfrm>
            <a:off x="6095998" y="1449388"/>
            <a:ext cx="5400676"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3520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D63E761B-F96E-4E83-A4D4-9708AAA4A2DE}"/>
              </a:ext>
            </a:extLst>
          </p:cNvPr>
          <p:cNvGrpSpPr/>
          <p:nvPr userDrawn="1"/>
        </p:nvGrpSpPr>
        <p:grpSpPr>
          <a:xfrm>
            <a:off x="11075109" y="5837581"/>
            <a:ext cx="781929" cy="761881"/>
            <a:chOff x="1978069" y="2823229"/>
            <a:chExt cx="2162079" cy="2106644"/>
          </a:xfrm>
        </p:grpSpPr>
        <p:sp>
          <p:nvSpPr>
            <p:cNvPr id="28" name="Bild 3">
              <a:extLst>
                <a:ext uri="{FF2B5EF4-FFF2-40B4-BE49-F238E27FC236}">
                  <a16:creationId xmlns:a16="http://schemas.microsoft.com/office/drawing/2014/main" id="{CFF51EE2-5A43-4663-9684-A85CE0D3C107}"/>
                </a:ext>
              </a:extLst>
            </p:cNvPr>
            <p:cNvSpPr/>
            <p:nvPr/>
          </p:nvSpPr>
          <p:spPr>
            <a:xfrm>
              <a:off x="1978069" y="4716799"/>
              <a:ext cx="172783" cy="209550"/>
            </a:xfrm>
            <a:custGeom>
              <a:avLst/>
              <a:gdLst>
                <a:gd name="connsiteX0" fmla="*/ -180 w 172783"/>
                <a:gd name="connsiteY0" fmla="*/ -176 h 209550"/>
                <a:gd name="connsiteX1" fmla="*/ 51445 w 172783"/>
                <a:gd name="connsiteY1" fmla="*/ -176 h 209550"/>
                <a:gd name="connsiteX2" fmla="*/ 131265 w 172783"/>
                <a:gd name="connsiteY2" fmla="*/ 156415 h 209550"/>
                <a:gd name="connsiteX3" fmla="*/ 132408 w 172783"/>
                <a:gd name="connsiteY3" fmla="*/ 156415 h 209550"/>
                <a:gd name="connsiteX4" fmla="*/ 132408 w 172783"/>
                <a:gd name="connsiteY4" fmla="*/ -176 h 209550"/>
                <a:gd name="connsiteX5" fmla="*/ 172603 w 172783"/>
                <a:gd name="connsiteY5" fmla="*/ -176 h 209550"/>
                <a:gd name="connsiteX6" fmla="*/ 172603 w 172783"/>
                <a:gd name="connsiteY6" fmla="*/ 209374 h 209550"/>
                <a:gd name="connsiteX7" fmla="*/ 121264 w 172783"/>
                <a:gd name="connsiteY7" fmla="*/ 209374 h 209550"/>
                <a:gd name="connsiteX8" fmla="*/ 41158 w 172783"/>
                <a:gd name="connsiteY8" fmla="*/ 52688 h 209550"/>
                <a:gd name="connsiteX9" fmla="*/ 40492 w 172783"/>
                <a:gd name="connsiteY9" fmla="*/ 52688 h 209550"/>
                <a:gd name="connsiteX10" fmla="*/ 40492 w 172783"/>
                <a:gd name="connsiteY10" fmla="*/ 209374 h 209550"/>
                <a:gd name="connsiteX11" fmla="*/ 296 w 172783"/>
                <a:gd name="connsiteY11" fmla="*/ 20937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209550">
                  <a:moveTo>
                    <a:pt x="-180" y="-176"/>
                  </a:moveTo>
                  <a:lnTo>
                    <a:pt x="51445" y="-176"/>
                  </a:lnTo>
                  <a:lnTo>
                    <a:pt x="131265" y="156415"/>
                  </a:lnTo>
                  <a:lnTo>
                    <a:pt x="132408" y="156415"/>
                  </a:lnTo>
                  <a:lnTo>
                    <a:pt x="132408" y="-176"/>
                  </a:lnTo>
                  <a:lnTo>
                    <a:pt x="172603" y="-176"/>
                  </a:lnTo>
                  <a:lnTo>
                    <a:pt x="172603" y="209374"/>
                  </a:lnTo>
                  <a:lnTo>
                    <a:pt x="121264" y="209374"/>
                  </a:lnTo>
                  <a:lnTo>
                    <a:pt x="41158" y="52688"/>
                  </a:lnTo>
                  <a:lnTo>
                    <a:pt x="40492" y="52688"/>
                  </a:lnTo>
                  <a:lnTo>
                    <a:pt x="40492" y="209374"/>
                  </a:lnTo>
                  <a:lnTo>
                    <a:pt x="296" y="209374"/>
                  </a:lnTo>
                  <a:close/>
                </a:path>
              </a:pathLst>
            </a:custGeom>
            <a:solidFill>
              <a:srgbClr val="1D1D1B"/>
            </a:solidFill>
            <a:ln w="9525" cap="flat">
              <a:noFill/>
              <a:prstDash val="solid"/>
              <a:miter/>
            </a:ln>
          </p:spPr>
          <p:txBody>
            <a:bodyPr rtlCol="0" anchor="ctr"/>
            <a:lstStyle/>
            <a:p>
              <a:endParaRPr lang="sv-SE" b="1"/>
            </a:p>
          </p:txBody>
        </p:sp>
        <p:sp>
          <p:nvSpPr>
            <p:cNvPr id="29" name="Bild 3">
              <a:extLst>
                <a:ext uri="{FF2B5EF4-FFF2-40B4-BE49-F238E27FC236}">
                  <a16:creationId xmlns:a16="http://schemas.microsoft.com/office/drawing/2014/main" id="{4AFC21B5-D2F6-43FE-9099-C68C7C85E67A}"/>
                </a:ext>
              </a:extLst>
            </p:cNvPr>
            <p:cNvSpPr/>
            <p:nvPr/>
          </p:nvSpPr>
          <p:spPr>
            <a:xfrm>
              <a:off x="2208573" y="4713179"/>
              <a:ext cx="205263" cy="216693"/>
            </a:xfrm>
            <a:custGeom>
              <a:avLst/>
              <a:gdLst>
                <a:gd name="connsiteX0" fmla="*/ 102404 w 205263"/>
                <a:gd name="connsiteY0" fmla="*/ -176 h 216693"/>
                <a:gd name="connsiteX1" fmla="*/ 205084 w 205263"/>
                <a:gd name="connsiteY1" fmla="*/ 107552 h 216693"/>
                <a:gd name="connsiteX2" fmla="*/ 102404 w 205263"/>
                <a:gd name="connsiteY2" fmla="*/ 216518 h 216693"/>
                <a:gd name="connsiteX3" fmla="*/ -180 w 205263"/>
                <a:gd name="connsiteY3" fmla="*/ 107552 h 216693"/>
                <a:gd name="connsiteX4" fmla="*/ 102404 w 205263"/>
                <a:gd name="connsiteY4" fmla="*/ -176 h 216693"/>
                <a:gd name="connsiteX5" fmla="*/ 102404 w 205263"/>
                <a:gd name="connsiteY5" fmla="*/ 183466 h 216693"/>
                <a:gd name="connsiteX6" fmla="*/ 161269 w 205263"/>
                <a:gd name="connsiteY6" fmla="*/ 107266 h 216693"/>
                <a:gd name="connsiteX7" fmla="*/ 102404 w 205263"/>
                <a:gd name="connsiteY7" fmla="*/ 32590 h 216693"/>
                <a:gd name="connsiteX8" fmla="*/ 43635 w 205263"/>
                <a:gd name="connsiteY8" fmla="*/ 107266 h 216693"/>
                <a:gd name="connsiteX9" fmla="*/ 102404 w 205263"/>
                <a:gd name="connsiteY9" fmla="*/ 183466 h 2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63" h="216693">
                  <a:moveTo>
                    <a:pt x="102404" y="-176"/>
                  </a:moveTo>
                  <a:cubicBezTo>
                    <a:pt x="168222" y="-176"/>
                    <a:pt x="205084" y="44210"/>
                    <a:pt x="205084" y="107552"/>
                  </a:cubicBezTo>
                  <a:cubicBezTo>
                    <a:pt x="205084" y="170893"/>
                    <a:pt x="168793" y="216518"/>
                    <a:pt x="102404" y="216518"/>
                  </a:cubicBezTo>
                  <a:cubicBezTo>
                    <a:pt x="36015" y="216518"/>
                    <a:pt x="-180" y="171750"/>
                    <a:pt x="-180" y="107552"/>
                  </a:cubicBezTo>
                  <a:cubicBezTo>
                    <a:pt x="-180" y="43353"/>
                    <a:pt x="35824" y="-176"/>
                    <a:pt x="102404" y="-176"/>
                  </a:cubicBezTo>
                  <a:close/>
                  <a:moveTo>
                    <a:pt x="102404" y="183466"/>
                  </a:moveTo>
                  <a:cubicBezTo>
                    <a:pt x="145362" y="183466"/>
                    <a:pt x="161269" y="145366"/>
                    <a:pt x="161269" y="107266"/>
                  </a:cubicBezTo>
                  <a:cubicBezTo>
                    <a:pt x="161269" y="69166"/>
                    <a:pt x="144124" y="32590"/>
                    <a:pt x="102404" y="32590"/>
                  </a:cubicBezTo>
                  <a:cubicBezTo>
                    <a:pt x="60685" y="32590"/>
                    <a:pt x="43635" y="70690"/>
                    <a:pt x="43635" y="107266"/>
                  </a:cubicBezTo>
                  <a:cubicBezTo>
                    <a:pt x="43635" y="143842"/>
                    <a:pt x="59542" y="183466"/>
                    <a:pt x="102404" y="183466"/>
                  </a:cubicBezTo>
                  <a:close/>
                </a:path>
              </a:pathLst>
            </a:custGeom>
            <a:solidFill>
              <a:srgbClr val="1D1D1B"/>
            </a:solidFill>
            <a:ln w="9525" cap="flat">
              <a:noFill/>
              <a:prstDash val="solid"/>
              <a:miter/>
            </a:ln>
          </p:spPr>
          <p:txBody>
            <a:bodyPr rtlCol="0" anchor="ctr"/>
            <a:lstStyle/>
            <a:p>
              <a:endParaRPr lang="sv-SE" b="1"/>
            </a:p>
          </p:txBody>
        </p:sp>
        <p:sp>
          <p:nvSpPr>
            <p:cNvPr id="30" name="Bild 3">
              <a:extLst>
                <a:ext uri="{FF2B5EF4-FFF2-40B4-BE49-F238E27FC236}">
                  <a16:creationId xmlns:a16="http://schemas.microsoft.com/office/drawing/2014/main" id="{3B7A7DA4-0E1C-4E61-987A-283D6120AB13}"/>
                </a:ext>
              </a:extLst>
            </p:cNvPr>
            <p:cNvSpPr/>
            <p:nvPr/>
          </p:nvSpPr>
          <p:spPr>
            <a:xfrm>
              <a:off x="2474607" y="4716795"/>
              <a:ext cx="156971" cy="209744"/>
            </a:xfrm>
            <a:custGeom>
              <a:avLst/>
              <a:gdLst>
                <a:gd name="connsiteX0" fmla="*/ -180 w 156971"/>
                <a:gd name="connsiteY0" fmla="*/ -172 h 209744"/>
                <a:gd name="connsiteX1" fmla="*/ 45445 w 156971"/>
                <a:gd name="connsiteY1" fmla="*/ -172 h 209744"/>
                <a:gd name="connsiteX2" fmla="*/ 144219 w 156971"/>
                <a:gd name="connsiteY2" fmla="*/ 56501 h 209744"/>
                <a:gd name="connsiteX3" fmla="*/ 100975 w 156971"/>
                <a:gd name="connsiteY3" fmla="*/ 105174 h 209744"/>
                <a:gd name="connsiteX4" fmla="*/ 100975 w 156971"/>
                <a:gd name="connsiteY4" fmla="*/ 106031 h 209744"/>
                <a:gd name="connsiteX5" fmla="*/ 123169 w 156971"/>
                <a:gd name="connsiteY5" fmla="*/ 127653 h 209744"/>
                <a:gd name="connsiteX6" fmla="*/ 156792 w 156971"/>
                <a:gd name="connsiteY6" fmla="*/ 209568 h 209744"/>
                <a:gd name="connsiteX7" fmla="*/ 109929 w 156971"/>
                <a:gd name="connsiteY7" fmla="*/ 209568 h 209744"/>
                <a:gd name="connsiteX8" fmla="*/ 84497 w 156971"/>
                <a:gd name="connsiteY8" fmla="*/ 144131 h 209744"/>
                <a:gd name="connsiteX9" fmla="*/ 55351 w 156971"/>
                <a:gd name="connsiteY9" fmla="*/ 122510 h 209744"/>
                <a:gd name="connsiteX10" fmla="*/ 41825 w 156971"/>
                <a:gd name="connsiteY10" fmla="*/ 122510 h 209744"/>
                <a:gd name="connsiteX11" fmla="*/ 41825 w 156971"/>
                <a:gd name="connsiteY11" fmla="*/ 209568 h 209744"/>
                <a:gd name="connsiteX12" fmla="*/ -180 w 156971"/>
                <a:gd name="connsiteY12" fmla="*/ 209568 h 209744"/>
                <a:gd name="connsiteX13" fmla="*/ 41825 w 156971"/>
                <a:gd name="connsiteY13" fmla="*/ 89172 h 209744"/>
                <a:gd name="connsiteX14" fmla="*/ 55636 w 156971"/>
                <a:gd name="connsiteY14" fmla="*/ 89172 h 209744"/>
                <a:gd name="connsiteX15" fmla="*/ 100023 w 156971"/>
                <a:gd name="connsiteY15" fmla="*/ 60121 h 209744"/>
                <a:gd name="connsiteX16" fmla="*/ 55636 w 156971"/>
                <a:gd name="connsiteY16" fmla="*/ 32784 h 209744"/>
                <a:gd name="connsiteX17" fmla="*/ 41825 w 156971"/>
                <a:gd name="connsiteY17" fmla="*/ 32784 h 2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971" h="209744">
                  <a:moveTo>
                    <a:pt x="-180" y="-172"/>
                  </a:moveTo>
                  <a:lnTo>
                    <a:pt x="45445" y="-172"/>
                  </a:lnTo>
                  <a:cubicBezTo>
                    <a:pt x="90403" y="-172"/>
                    <a:pt x="144219" y="-1696"/>
                    <a:pt x="144219" y="56501"/>
                  </a:cubicBezTo>
                  <a:cubicBezTo>
                    <a:pt x="144876" y="81584"/>
                    <a:pt x="125961" y="102874"/>
                    <a:pt x="100975" y="105174"/>
                  </a:cubicBezTo>
                  <a:lnTo>
                    <a:pt x="100975" y="106031"/>
                  </a:lnTo>
                  <a:cubicBezTo>
                    <a:pt x="112310" y="106889"/>
                    <a:pt x="118978" y="118319"/>
                    <a:pt x="123169" y="127653"/>
                  </a:cubicBezTo>
                  <a:lnTo>
                    <a:pt x="156792" y="209568"/>
                  </a:lnTo>
                  <a:lnTo>
                    <a:pt x="109929" y="209568"/>
                  </a:lnTo>
                  <a:lnTo>
                    <a:pt x="84497" y="144131"/>
                  </a:lnTo>
                  <a:cubicBezTo>
                    <a:pt x="78401" y="128510"/>
                    <a:pt x="73067" y="122510"/>
                    <a:pt x="55351" y="122510"/>
                  </a:cubicBezTo>
                  <a:lnTo>
                    <a:pt x="41825" y="122510"/>
                  </a:lnTo>
                  <a:lnTo>
                    <a:pt x="41825" y="209568"/>
                  </a:lnTo>
                  <a:lnTo>
                    <a:pt x="-180" y="209568"/>
                  </a:lnTo>
                  <a:close/>
                  <a:moveTo>
                    <a:pt x="41825" y="89172"/>
                  </a:moveTo>
                  <a:lnTo>
                    <a:pt x="55636" y="89172"/>
                  </a:lnTo>
                  <a:cubicBezTo>
                    <a:pt x="76401" y="89172"/>
                    <a:pt x="100023" y="86220"/>
                    <a:pt x="100023" y="60121"/>
                  </a:cubicBezTo>
                  <a:cubicBezTo>
                    <a:pt x="100023" y="34022"/>
                    <a:pt x="76687" y="32784"/>
                    <a:pt x="55636" y="32784"/>
                  </a:cubicBezTo>
                  <a:lnTo>
                    <a:pt x="41825" y="32784"/>
                  </a:lnTo>
                  <a:close/>
                </a:path>
              </a:pathLst>
            </a:custGeom>
            <a:solidFill>
              <a:srgbClr val="1D1D1B"/>
            </a:solidFill>
            <a:ln w="9525" cap="flat">
              <a:noFill/>
              <a:prstDash val="solid"/>
              <a:miter/>
            </a:ln>
          </p:spPr>
          <p:txBody>
            <a:bodyPr rtlCol="0" anchor="ctr"/>
            <a:lstStyle/>
            <a:p>
              <a:endParaRPr lang="sv-SE" b="1"/>
            </a:p>
          </p:txBody>
        </p:sp>
        <p:sp>
          <p:nvSpPr>
            <p:cNvPr id="31" name="Bild 3">
              <a:extLst>
                <a:ext uri="{FF2B5EF4-FFF2-40B4-BE49-F238E27FC236}">
                  <a16:creationId xmlns:a16="http://schemas.microsoft.com/office/drawing/2014/main" id="{EE8CB090-44B2-45A3-9C2D-5E1793BEA468}"/>
                </a:ext>
              </a:extLst>
            </p:cNvPr>
            <p:cNvSpPr/>
            <p:nvPr/>
          </p:nvSpPr>
          <p:spPr>
            <a:xfrm>
              <a:off x="2696063" y="4716795"/>
              <a:ext cx="156686" cy="209744"/>
            </a:xfrm>
            <a:custGeom>
              <a:avLst/>
              <a:gdLst>
                <a:gd name="connsiteX0" fmla="*/ -180 w 156686"/>
                <a:gd name="connsiteY0" fmla="*/ -172 h 209744"/>
                <a:gd name="connsiteX1" fmla="*/ 45159 w 156686"/>
                <a:gd name="connsiteY1" fmla="*/ -172 h 209744"/>
                <a:gd name="connsiteX2" fmla="*/ 143933 w 156686"/>
                <a:gd name="connsiteY2" fmla="*/ 56501 h 209744"/>
                <a:gd name="connsiteX3" fmla="*/ 100689 w 156686"/>
                <a:gd name="connsiteY3" fmla="*/ 105174 h 209744"/>
                <a:gd name="connsiteX4" fmla="*/ 100689 w 156686"/>
                <a:gd name="connsiteY4" fmla="*/ 106031 h 209744"/>
                <a:gd name="connsiteX5" fmla="*/ 122883 w 156686"/>
                <a:gd name="connsiteY5" fmla="*/ 127653 h 209744"/>
                <a:gd name="connsiteX6" fmla="*/ 156506 w 156686"/>
                <a:gd name="connsiteY6" fmla="*/ 209568 h 209744"/>
                <a:gd name="connsiteX7" fmla="*/ 109738 w 156686"/>
                <a:gd name="connsiteY7" fmla="*/ 209568 h 209744"/>
                <a:gd name="connsiteX8" fmla="*/ 84497 w 156686"/>
                <a:gd name="connsiteY8" fmla="*/ 144131 h 209744"/>
                <a:gd name="connsiteX9" fmla="*/ 55351 w 156686"/>
                <a:gd name="connsiteY9" fmla="*/ 122510 h 209744"/>
                <a:gd name="connsiteX10" fmla="*/ 41825 w 156686"/>
                <a:gd name="connsiteY10" fmla="*/ 122510 h 209744"/>
                <a:gd name="connsiteX11" fmla="*/ 41825 w 156686"/>
                <a:gd name="connsiteY11" fmla="*/ 209568 h 209744"/>
                <a:gd name="connsiteX12" fmla="*/ -180 w 156686"/>
                <a:gd name="connsiteY12" fmla="*/ 209568 h 209744"/>
                <a:gd name="connsiteX13" fmla="*/ 41825 w 156686"/>
                <a:gd name="connsiteY13" fmla="*/ 89172 h 209744"/>
                <a:gd name="connsiteX14" fmla="*/ 55636 w 156686"/>
                <a:gd name="connsiteY14" fmla="*/ 89172 h 209744"/>
                <a:gd name="connsiteX15" fmla="*/ 100118 w 156686"/>
                <a:gd name="connsiteY15" fmla="*/ 60121 h 209744"/>
                <a:gd name="connsiteX16" fmla="*/ 55636 w 156686"/>
                <a:gd name="connsiteY16" fmla="*/ 32784 h 209744"/>
                <a:gd name="connsiteX17" fmla="*/ 41825 w 156686"/>
                <a:gd name="connsiteY17" fmla="*/ 32784 h 2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686" h="209744">
                  <a:moveTo>
                    <a:pt x="-180" y="-172"/>
                  </a:moveTo>
                  <a:lnTo>
                    <a:pt x="45159" y="-172"/>
                  </a:lnTo>
                  <a:cubicBezTo>
                    <a:pt x="90212" y="-172"/>
                    <a:pt x="143933" y="-1696"/>
                    <a:pt x="143933" y="56501"/>
                  </a:cubicBezTo>
                  <a:cubicBezTo>
                    <a:pt x="144591" y="81584"/>
                    <a:pt x="125675" y="102874"/>
                    <a:pt x="100689" y="105174"/>
                  </a:cubicBezTo>
                  <a:lnTo>
                    <a:pt x="100689" y="106031"/>
                  </a:lnTo>
                  <a:cubicBezTo>
                    <a:pt x="112120" y="106889"/>
                    <a:pt x="118692" y="118319"/>
                    <a:pt x="122883" y="127653"/>
                  </a:cubicBezTo>
                  <a:lnTo>
                    <a:pt x="156506" y="209568"/>
                  </a:lnTo>
                  <a:lnTo>
                    <a:pt x="109738" y="209568"/>
                  </a:lnTo>
                  <a:lnTo>
                    <a:pt x="84497" y="144131"/>
                  </a:lnTo>
                  <a:cubicBezTo>
                    <a:pt x="78496" y="128510"/>
                    <a:pt x="73067" y="122510"/>
                    <a:pt x="55351" y="122510"/>
                  </a:cubicBezTo>
                  <a:lnTo>
                    <a:pt x="41825" y="122510"/>
                  </a:lnTo>
                  <a:lnTo>
                    <a:pt x="41825" y="209568"/>
                  </a:lnTo>
                  <a:lnTo>
                    <a:pt x="-180" y="209568"/>
                  </a:lnTo>
                  <a:close/>
                  <a:moveTo>
                    <a:pt x="41825" y="89172"/>
                  </a:moveTo>
                  <a:lnTo>
                    <a:pt x="55636" y="89172"/>
                  </a:lnTo>
                  <a:cubicBezTo>
                    <a:pt x="76401" y="89172"/>
                    <a:pt x="100118" y="86220"/>
                    <a:pt x="100118" y="60121"/>
                  </a:cubicBezTo>
                  <a:cubicBezTo>
                    <a:pt x="100118" y="34022"/>
                    <a:pt x="76687" y="32784"/>
                    <a:pt x="55636" y="32784"/>
                  </a:cubicBezTo>
                  <a:lnTo>
                    <a:pt x="41825" y="32784"/>
                  </a:lnTo>
                  <a:close/>
                </a:path>
              </a:pathLst>
            </a:custGeom>
            <a:solidFill>
              <a:srgbClr val="1D1D1B"/>
            </a:solidFill>
            <a:ln w="9525" cap="flat">
              <a:noFill/>
              <a:prstDash val="solid"/>
              <a:miter/>
            </a:ln>
          </p:spPr>
          <p:txBody>
            <a:bodyPr rtlCol="0" anchor="ctr"/>
            <a:lstStyle/>
            <a:p>
              <a:endParaRPr lang="sv-SE" b="1"/>
            </a:p>
          </p:txBody>
        </p:sp>
        <p:sp>
          <p:nvSpPr>
            <p:cNvPr id="32" name="Bild 3">
              <a:extLst>
                <a:ext uri="{FF2B5EF4-FFF2-40B4-BE49-F238E27FC236}">
                  <a16:creationId xmlns:a16="http://schemas.microsoft.com/office/drawing/2014/main" id="{65AB2DAC-887D-4A08-8DC6-AA1B2BFDC16C}"/>
                </a:ext>
              </a:extLst>
            </p:cNvPr>
            <p:cNvSpPr/>
            <p:nvPr/>
          </p:nvSpPr>
          <p:spPr>
            <a:xfrm>
              <a:off x="2925234" y="4716799"/>
              <a:ext cx="173259" cy="209454"/>
            </a:xfrm>
            <a:custGeom>
              <a:avLst/>
              <a:gdLst>
                <a:gd name="connsiteX0" fmla="*/ -180 w 173259"/>
                <a:gd name="connsiteY0" fmla="*/ -176 h 209454"/>
                <a:gd name="connsiteX1" fmla="*/ 41825 w 173259"/>
                <a:gd name="connsiteY1" fmla="*/ -176 h 209454"/>
                <a:gd name="connsiteX2" fmla="*/ 41825 w 173259"/>
                <a:gd name="connsiteY2" fmla="*/ 89835 h 209454"/>
                <a:gd name="connsiteX3" fmla="*/ 117454 w 173259"/>
                <a:gd name="connsiteY3" fmla="*/ -176 h 209454"/>
                <a:gd name="connsiteX4" fmla="*/ 169079 w 173259"/>
                <a:gd name="connsiteY4" fmla="*/ -176 h 209454"/>
                <a:gd name="connsiteX5" fmla="*/ 83354 w 173259"/>
                <a:gd name="connsiteY5" fmla="*/ 98503 h 209454"/>
                <a:gd name="connsiteX6" fmla="*/ 173080 w 173259"/>
                <a:gd name="connsiteY6" fmla="*/ 209279 h 209454"/>
                <a:gd name="connsiteX7" fmla="*/ 117739 w 173259"/>
                <a:gd name="connsiteY7" fmla="*/ 209279 h 209454"/>
                <a:gd name="connsiteX8" fmla="*/ 42492 w 173259"/>
                <a:gd name="connsiteY8" fmla="*/ 112028 h 209454"/>
                <a:gd name="connsiteX9" fmla="*/ 41921 w 173259"/>
                <a:gd name="connsiteY9" fmla="*/ 112028 h 209454"/>
                <a:gd name="connsiteX10" fmla="*/ 41921 w 173259"/>
                <a:gd name="connsiteY10" fmla="*/ 209279 h 209454"/>
                <a:gd name="connsiteX11" fmla="*/ -85 w 173259"/>
                <a:gd name="connsiteY11" fmla="*/ 209279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9" h="209454">
                  <a:moveTo>
                    <a:pt x="-180" y="-176"/>
                  </a:moveTo>
                  <a:lnTo>
                    <a:pt x="41825" y="-176"/>
                  </a:lnTo>
                  <a:lnTo>
                    <a:pt x="41825" y="89835"/>
                  </a:lnTo>
                  <a:lnTo>
                    <a:pt x="117454" y="-176"/>
                  </a:lnTo>
                  <a:lnTo>
                    <a:pt x="169079" y="-176"/>
                  </a:lnTo>
                  <a:lnTo>
                    <a:pt x="83354" y="98503"/>
                  </a:lnTo>
                  <a:lnTo>
                    <a:pt x="173080" y="209279"/>
                  </a:lnTo>
                  <a:lnTo>
                    <a:pt x="117739" y="209279"/>
                  </a:lnTo>
                  <a:lnTo>
                    <a:pt x="42492" y="112028"/>
                  </a:lnTo>
                  <a:lnTo>
                    <a:pt x="41921" y="112028"/>
                  </a:lnTo>
                  <a:lnTo>
                    <a:pt x="41921" y="209279"/>
                  </a:lnTo>
                  <a:lnTo>
                    <a:pt x="-85" y="209279"/>
                  </a:lnTo>
                  <a:close/>
                </a:path>
              </a:pathLst>
            </a:custGeom>
            <a:solidFill>
              <a:srgbClr val="1D1D1B"/>
            </a:solidFill>
            <a:ln w="9525" cap="flat">
              <a:noFill/>
              <a:prstDash val="solid"/>
              <a:miter/>
            </a:ln>
          </p:spPr>
          <p:txBody>
            <a:bodyPr rtlCol="0" anchor="ctr"/>
            <a:lstStyle/>
            <a:p>
              <a:endParaRPr lang="sv-SE" b="1"/>
            </a:p>
          </p:txBody>
        </p:sp>
        <p:sp>
          <p:nvSpPr>
            <p:cNvPr id="33" name="Bild 3">
              <a:extLst>
                <a:ext uri="{FF2B5EF4-FFF2-40B4-BE49-F238E27FC236}">
                  <a16:creationId xmlns:a16="http://schemas.microsoft.com/office/drawing/2014/main" id="{DBCED9AC-5D22-4EF9-8AF2-F55C842B37B9}"/>
                </a:ext>
              </a:extLst>
            </p:cNvPr>
            <p:cNvSpPr/>
            <p:nvPr/>
          </p:nvSpPr>
          <p:spPr>
            <a:xfrm>
              <a:off x="3137071" y="4661078"/>
              <a:ext cx="205263" cy="268795"/>
            </a:xfrm>
            <a:custGeom>
              <a:avLst/>
              <a:gdLst>
                <a:gd name="connsiteX0" fmla="*/ 102499 w 205263"/>
                <a:gd name="connsiteY0" fmla="*/ 51926 h 268795"/>
                <a:gd name="connsiteX1" fmla="*/ 205084 w 205263"/>
                <a:gd name="connsiteY1" fmla="*/ 159653 h 268795"/>
                <a:gd name="connsiteX2" fmla="*/ 102499 w 205263"/>
                <a:gd name="connsiteY2" fmla="*/ 268619 h 268795"/>
                <a:gd name="connsiteX3" fmla="*/ -180 w 205263"/>
                <a:gd name="connsiteY3" fmla="*/ 159653 h 268795"/>
                <a:gd name="connsiteX4" fmla="*/ 102499 w 205263"/>
                <a:gd name="connsiteY4" fmla="*/ 51926 h 268795"/>
                <a:gd name="connsiteX5" fmla="*/ 102499 w 205263"/>
                <a:gd name="connsiteY5" fmla="*/ 235568 h 268795"/>
                <a:gd name="connsiteX6" fmla="*/ 161364 w 205263"/>
                <a:gd name="connsiteY6" fmla="*/ 159368 h 268795"/>
                <a:gd name="connsiteX7" fmla="*/ 102499 w 205263"/>
                <a:gd name="connsiteY7" fmla="*/ 84692 h 268795"/>
                <a:gd name="connsiteX8" fmla="*/ 43730 w 205263"/>
                <a:gd name="connsiteY8" fmla="*/ 159368 h 268795"/>
                <a:gd name="connsiteX9" fmla="*/ 102499 w 205263"/>
                <a:gd name="connsiteY9" fmla="*/ 235568 h 268795"/>
                <a:gd name="connsiteX10" fmla="*/ 54112 w 205263"/>
                <a:gd name="connsiteY10" fmla="*/ 34781 h 268795"/>
                <a:gd name="connsiteX11" fmla="*/ 54112 w 205263"/>
                <a:gd name="connsiteY11" fmla="*/ -176 h 268795"/>
                <a:gd name="connsiteX12" fmla="*/ 88974 w 205263"/>
                <a:gd name="connsiteY12" fmla="*/ -176 h 268795"/>
                <a:gd name="connsiteX13" fmla="*/ 88974 w 205263"/>
                <a:gd name="connsiteY13" fmla="*/ 34590 h 268795"/>
                <a:gd name="connsiteX14" fmla="*/ 150791 w 205263"/>
                <a:gd name="connsiteY14" fmla="*/ -176 h 268795"/>
                <a:gd name="connsiteX15" fmla="*/ 150791 w 205263"/>
                <a:gd name="connsiteY15" fmla="*/ 34590 h 268795"/>
                <a:gd name="connsiteX16" fmla="*/ 116406 w 205263"/>
                <a:gd name="connsiteY16" fmla="*/ 34590 h 268795"/>
                <a:gd name="connsiteX17" fmla="*/ 116406 w 205263"/>
                <a:gd name="connsiteY17" fmla="*/ -176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263" h="268795">
                  <a:moveTo>
                    <a:pt x="102499" y="51926"/>
                  </a:moveTo>
                  <a:cubicBezTo>
                    <a:pt x="168222" y="51926"/>
                    <a:pt x="205084" y="96312"/>
                    <a:pt x="205084" y="159653"/>
                  </a:cubicBezTo>
                  <a:cubicBezTo>
                    <a:pt x="205084" y="222995"/>
                    <a:pt x="168793" y="268619"/>
                    <a:pt x="102499" y="268619"/>
                  </a:cubicBezTo>
                  <a:cubicBezTo>
                    <a:pt x="36205" y="268619"/>
                    <a:pt x="-180" y="223852"/>
                    <a:pt x="-180" y="159653"/>
                  </a:cubicBezTo>
                  <a:cubicBezTo>
                    <a:pt x="-180" y="95455"/>
                    <a:pt x="35824" y="51926"/>
                    <a:pt x="102499" y="51926"/>
                  </a:cubicBezTo>
                  <a:close/>
                  <a:moveTo>
                    <a:pt x="102499" y="235568"/>
                  </a:moveTo>
                  <a:cubicBezTo>
                    <a:pt x="145362" y="235568"/>
                    <a:pt x="161364" y="197468"/>
                    <a:pt x="161364" y="159368"/>
                  </a:cubicBezTo>
                  <a:cubicBezTo>
                    <a:pt x="161364" y="121268"/>
                    <a:pt x="144219" y="84692"/>
                    <a:pt x="102499" y="84692"/>
                  </a:cubicBezTo>
                  <a:cubicBezTo>
                    <a:pt x="60780" y="84692"/>
                    <a:pt x="43730" y="122792"/>
                    <a:pt x="43730" y="159368"/>
                  </a:cubicBezTo>
                  <a:cubicBezTo>
                    <a:pt x="43730" y="195944"/>
                    <a:pt x="59256" y="235568"/>
                    <a:pt x="102499" y="235568"/>
                  </a:cubicBezTo>
                  <a:close/>
                  <a:moveTo>
                    <a:pt x="54112" y="34781"/>
                  </a:moveTo>
                  <a:lnTo>
                    <a:pt x="54112" y="-176"/>
                  </a:lnTo>
                  <a:lnTo>
                    <a:pt x="88974" y="-176"/>
                  </a:lnTo>
                  <a:lnTo>
                    <a:pt x="88974" y="34590"/>
                  </a:lnTo>
                  <a:close/>
                  <a:moveTo>
                    <a:pt x="150791" y="-176"/>
                  </a:moveTo>
                  <a:lnTo>
                    <a:pt x="150791" y="34590"/>
                  </a:lnTo>
                  <a:lnTo>
                    <a:pt x="116406" y="34590"/>
                  </a:lnTo>
                  <a:lnTo>
                    <a:pt x="116406" y="-176"/>
                  </a:lnTo>
                  <a:close/>
                </a:path>
              </a:pathLst>
            </a:custGeom>
            <a:solidFill>
              <a:srgbClr val="1D1D1B"/>
            </a:solidFill>
            <a:ln w="9525" cap="flat">
              <a:noFill/>
              <a:prstDash val="solid"/>
              <a:miter/>
            </a:ln>
          </p:spPr>
          <p:txBody>
            <a:bodyPr rtlCol="0" anchor="ctr"/>
            <a:lstStyle/>
            <a:p>
              <a:endParaRPr lang="sv-SE" b="1"/>
            </a:p>
          </p:txBody>
        </p:sp>
        <p:sp>
          <p:nvSpPr>
            <p:cNvPr id="34" name="Bild 3">
              <a:extLst>
                <a:ext uri="{FF2B5EF4-FFF2-40B4-BE49-F238E27FC236}">
                  <a16:creationId xmlns:a16="http://schemas.microsoft.com/office/drawing/2014/main" id="{BDBD9306-56AC-4A9D-BA48-BB63CCAB4513}"/>
                </a:ext>
              </a:extLst>
            </p:cNvPr>
            <p:cNvSpPr/>
            <p:nvPr/>
          </p:nvSpPr>
          <p:spPr>
            <a:xfrm>
              <a:off x="3407199" y="4716799"/>
              <a:ext cx="140493" cy="209454"/>
            </a:xfrm>
            <a:custGeom>
              <a:avLst/>
              <a:gdLst>
                <a:gd name="connsiteX0" fmla="*/ -180 w 140493"/>
                <a:gd name="connsiteY0" fmla="*/ -176 h 209454"/>
                <a:gd name="connsiteX1" fmla="*/ 52970 w 140493"/>
                <a:gd name="connsiteY1" fmla="*/ -176 h 209454"/>
                <a:gd name="connsiteX2" fmla="*/ 140314 w 140493"/>
                <a:gd name="connsiteY2" fmla="*/ 63070 h 209454"/>
                <a:gd name="connsiteX3" fmla="*/ 59542 w 140493"/>
                <a:gd name="connsiteY3" fmla="*/ 129745 h 209454"/>
                <a:gd name="connsiteX4" fmla="*/ 41825 w 140493"/>
                <a:gd name="connsiteY4" fmla="*/ 129745 h 209454"/>
                <a:gd name="connsiteX5" fmla="*/ 41825 w 140493"/>
                <a:gd name="connsiteY5" fmla="*/ 209279 h 209454"/>
                <a:gd name="connsiteX6" fmla="*/ -180 w 140493"/>
                <a:gd name="connsiteY6" fmla="*/ 209279 h 209454"/>
                <a:gd name="connsiteX7" fmla="*/ 41825 w 140493"/>
                <a:gd name="connsiteY7" fmla="*/ 96503 h 209454"/>
                <a:gd name="connsiteX8" fmla="*/ 56589 w 140493"/>
                <a:gd name="connsiteY8" fmla="*/ 96503 h 209454"/>
                <a:gd name="connsiteX9" fmla="*/ 96499 w 140493"/>
                <a:gd name="connsiteY9" fmla="*/ 65356 h 209454"/>
                <a:gd name="connsiteX10" fmla="*/ 56589 w 140493"/>
                <a:gd name="connsiteY10" fmla="*/ 32590 h 209454"/>
                <a:gd name="connsiteX11" fmla="*/ 41825 w 140493"/>
                <a:gd name="connsiteY11" fmla="*/ 32590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93" h="209454">
                  <a:moveTo>
                    <a:pt x="-180" y="-176"/>
                  </a:moveTo>
                  <a:lnTo>
                    <a:pt x="52970" y="-176"/>
                  </a:lnTo>
                  <a:cubicBezTo>
                    <a:pt x="98499" y="-176"/>
                    <a:pt x="140314" y="12969"/>
                    <a:pt x="140314" y="63070"/>
                  </a:cubicBezTo>
                  <a:cubicBezTo>
                    <a:pt x="140314" y="113171"/>
                    <a:pt x="104595" y="129745"/>
                    <a:pt x="59542" y="129745"/>
                  </a:cubicBezTo>
                  <a:lnTo>
                    <a:pt x="41825" y="129745"/>
                  </a:lnTo>
                  <a:lnTo>
                    <a:pt x="41825" y="209279"/>
                  </a:lnTo>
                  <a:lnTo>
                    <a:pt x="-180" y="209279"/>
                  </a:lnTo>
                  <a:close/>
                  <a:moveTo>
                    <a:pt x="41825" y="96503"/>
                  </a:moveTo>
                  <a:lnTo>
                    <a:pt x="56589" y="96503"/>
                  </a:lnTo>
                  <a:cubicBezTo>
                    <a:pt x="77544" y="96503"/>
                    <a:pt x="96499" y="89645"/>
                    <a:pt x="96499" y="65356"/>
                  </a:cubicBezTo>
                  <a:cubicBezTo>
                    <a:pt x="96499" y="41067"/>
                    <a:pt x="78211" y="32590"/>
                    <a:pt x="56589" y="32590"/>
                  </a:cubicBezTo>
                  <a:lnTo>
                    <a:pt x="41825" y="32590"/>
                  </a:lnTo>
                  <a:close/>
                </a:path>
              </a:pathLst>
            </a:custGeom>
            <a:solidFill>
              <a:srgbClr val="1D1D1B"/>
            </a:solidFill>
            <a:ln w="9525" cap="flat">
              <a:noFill/>
              <a:prstDash val="solid"/>
              <a:miter/>
            </a:ln>
          </p:spPr>
          <p:txBody>
            <a:bodyPr rtlCol="0" anchor="ctr"/>
            <a:lstStyle/>
            <a:p>
              <a:endParaRPr lang="sv-SE" b="1"/>
            </a:p>
          </p:txBody>
        </p:sp>
        <p:sp>
          <p:nvSpPr>
            <p:cNvPr id="35" name="Bild 3">
              <a:extLst>
                <a:ext uri="{FF2B5EF4-FFF2-40B4-BE49-F238E27FC236}">
                  <a16:creationId xmlns:a16="http://schemas.microsoft.com/office/drawing/2014/main" id="{CECC608D-5EE6-4AB7-A17A-59F31F53F0A7}"/>
                </a:ext>
              </a:extLst>
            </p:cNvPr>
            <p:cNvSpPr/>
            <p:nvPr/>
          </p:nvSpPr>
          <p:spPr>
            <a:xfrm>
              <a:off x="3604081" y="4716799"/>
              <a:ext cx="42005" cy="209550"/>
            </a:xfrm>
            <a:custGeom>
              <a:avLst/>
              <a:gdLst>
                <a:gd name="connsiteX0" fmla="*/ -180 w 42005"/>
                <a:gd name="connsiteY0" fmla="*/ -176 h 209550"/>
                <a:gd name="connsiteX1" fmla="*/ 41825 w 42005"/>
                <a:gd name="connsiteY1" fmla="*/ -176 h 209550"/>
                <a:gd name="connsiteX2" fmla="*/ 41825 w 42005"/>
                <a:gd name="connsiteY2" fmla="*/ 209374 h 209550"/>
                <a:gd name="connsiteX3" fmla="*/ -180 w 42005"/>
                <a:gd name="connsiteY3" fmla="*/ 209374 h 209550"/>
              </a:gdLst>
              <a:ahLst/>
              <a:cxnLst>
                <a:cxn ang="0">
                  <a:pos x="connsiteX0" y="connsiteY0"/>
                </a:cxn>
                <a:cxn ang="0">
                  <a:pos x="connsiteX1" y="connsiteY1"/>
                </a:cxn>
                <a:cxn ang="0">
                  <a:pos x="connsiteX2" y="connsiteY2"/>
                </a:cxn>
                <a:cxn ang="0">
                  <a:pos x="connsiteX3" y="connsiteY3"/>
                </a:cxn>
              </a:cxnLst>
              <a:rect l="l" t="t" r="r" b="b"/>
              <a:pathLst>
                <a:path w="42005" h="209550">
                  <a:moveTo>
                    <a:pt x="-180" y="-176"/>
                  </a:moveTo>
                  <a:lnTo>
                    <a:pt x="41825" y="-176"/>
                  </a:lnTo>
                  <a:lnTo>
                    <a:pt x="41825" y="209374"/>
                  </a:lnTo>
                  <a:lnTo>
                    <a:pt x="-180" y="209374"/>
                  </a:lnTo>
                  <a:close/>
                </a:path>
              </a:pathLst>
            </a:custGeom>
            <a:solidFill>
              <a:srgbClr val="1D1D1B"/>
            </a:solidFill>
            <a:ln w="9525" cap="flat">
              <a:noFill/>
              <a:prstDash val="solid"/>
              <a:miter/>
            </a:ln>
          </p:spPr>
          <p:txBody>
            <a:bodyPr rtlCol="0" anchor="ctr"/>
            <a:lstStyle/>
            <a:p>
              <a:endParaRPr lang="sv-SE" b="1"/>
            </a:p>
          </p:txBody>
        </p:sp>
        <p:sp>
          <p:nvSpPr>
            <p:cNvPr id="36" name="Bild 3">
              <a:extLst>
                <a:ext uri="{FF2B5EF4-FFF2-40B4-BE49-F238E27FC236}">
                  <a16:creationId xmlns:a16="http://schemas.microsoft.com/office/drawing/2014/main" id="{DBE7E626-46F2-4FA6-943B-2223E6C57B25}"/>
                </a:ext>
              </a:extLst>
            </p:cNvPr>
            <p:cNvSpPr/>
            <p:nvPr/>
          </p:nvSpPr>
          <p:spPr>
            <a:xfrm>
              <a:off x="3719048" y="4716799"/>
              <a:ext cx="172212" cy="209550"/>
            </a:xfrm>
            <a:custGeom>
              <a:avLst/>
              <a:gdLst>
                <a:gd name="connsiteX0" fmla="*/ -180 w 172212"/>
                <a:gd name="connsiteY0" fmla="*/ -176 h 209550"/>
                <a:gd name="connsiteX1" fmla="*/ 51446 w 172212"/>
                <a:gd name="connsiteY1" fmla="*/ -176 h 209550"/>
                <a:gd name="connsiteX2" fmla="*/ 131265 w 172212"/>
                <a:gd name="connsiteY2" fmla="*/ 156415 h 209550"/>
                <a:gd name="connsiteX3" fmla="*/ 131837 w 172212"/>
                <a:gd name="connsiteY3" fmla="*/ 156415 h 209550"/>
                <a:gd name="connsiteX4" fmla="*/ 131837 w 172212"/>
                <a:gd name="connsiteY4" fmla="*/ -176 h 209550"/>
                <a:gd name="connsiteX5" fmla="*/ 172032 w 172212"/>
                <a:gd name="connsiteY5" fmla="*/ -176 h 209550"/>
                <a:gd name="connsiteX6" fmla="*/ 172032 w 172212"/>
                <a:gd name="connsiteY6" fmla="*/ 209374 h 209550"/>
                <a:gd name="connsiteX7" fmla="*/ 120788 w 172212"/>
                <a:gd name="connsiteY7" fmla="*/ 209374 h 209550"/>
                <a:gd name="connsiteX8" fmla="*/ 40587 w 172212"/>
                <a:gd name="connsiteY8" fmla="*/ 52688 h 209550"/>
                <a:gd name="connsiteX9" fmla="*/ 40015 w 172212"/>
                <a:gd name="connsiteY9" fmla="*/ 52688 h 209550"/>
                <a:gd name="connsiteX10" fmla="*/ 40015 w 172212"/>
                <a:gd name="connsiteY10" fmla="*/ 209374 h 209550"/>
                <a:gd name="connsiteX11" fmla="*/ -180 w 172212"/>
                <a:gd name="connsiteY11" fmla="*/ 20937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212" h="209550">
                  <a:moveTo>
                    <a:pt x="-180" y="-176"/>
                  </a:moveTo>
                  <a:lnTo>
                    <a:pt x="51446" y="-176"/>
                  </a:lnTo>
                  <a:lnTo>
                    <a:pt x="131265" y="156415"/>
                  </a:lnTo>
                  <a:lnTo>
                    <a:pt x="131837" y="156415"/>
                  </a:lnTo>
                  <a:lnTo>
                    <a:pt x="131837" y="-176"/>
                  </a:lnTo>
                  <a:lnTo>
                    <a:pt x="172032" y="-176"/>
                  </a:lnTo>
                  <a:lnTo>
                    <a:pt x="172032" y="209374"/>
                  </a:lnTo>
                  <a:lnTo>
                    <a:pt x="120788" y="209374"/>
                  </a:lnTo>
                  <a:lnTo>
                    <a:pt x="40587" y="52688"/>
                  </a:lnTo>
                  <a:lnTo>
                    <a:pt x="40015" y="52688"/>
                  </a:lnTo>
                  <a:lnTo>
                    <a:pt x="40015" y="209374"/>
                  </a:lnTo>
                  <a:lnTo>
                    <a:pt x="-180" y="209374"/>
                  </a:lnTo>
                  <a:close/>
                </a:path>
              </a:pathLst>
            </a:custGeom>
            <a:solidFill>
              <a:srgbClr val="1D1D1B"/>
            </a:solidFill>
            <a:ln w="9525" cap="flat">
              <a:noFill/>
              <a:prstDash val="solid"/>
              <a:miter/>
            </a:ln>
          </p:spPr>
          <p:txBody>
            <a:bodyPr rtlCol="0" anchor="ctr"/>
            <a:lstStyle/>
            <a:p>
              <a:endParaRPr lang="sv-SE" b="1"/>
            </a:p>
          </p:txBody>
        </p:sp>
        <p:sp>
          <p:nvSpPr>
            <p:cNvPr id="37" name="Bild 3">
              <a:extLst>
                <a:ext uri="{FF2B5EF4-FFF2-40B4-BE49-F238E27FC236}">
                  <a16:creationId xmlns:a16="http://schemas.microsoft.com/office/drawing/2014/main" id="{169A2A15-7874-4F7E-96BC-FC5FFAA3BFF8}"/>
                </a:ext>
              </a:extLst>
            </p:cNvPr>
            <p:cNvSpPr/>
            <p:nvPr/>
          </p:nvSpPr>
          <p:spPr>
            <a:xfrm>
              <a:off x="3957364" y="4713165"/>
              <a:ext cx="182784" cy="216707"/>
            </a:xfrm>
            <a:custGeom>
              <a:avLst/>
              <a:gdLst>
                <a:gd name="connsiteX0" fmla="*/ 173842 w 182784"/>
                <a:gd name="connsiteY0" fmla="*/ 43939 h 216707"/>
                <a:gd name="connsiteX1" fmla="*/ 119835 w 182784"/>
                <a:gd name="connsiteY1" fmla="*/ 32890 h 216707"/>
                <a:gd name="connsiteX2" fmla="*/ 43635 w 182784"/>
                <a:gd name="connsiteY2" fmla="*/ 109090 h 216707"/>
                <a:gd name="connsiteX3" fmla="*/ 114691 w 182784"/>
                <a:gd name="connsiteY3" fmla="*/ 183766 h 216707"/>
                <a:gd name="connsiteX4" fmla="*/ 142314 w 182784"/>
                <a:gd name="connsiteY4" fmla="*/ 180813 h 216707"/>
                <a:gd name="connsiteX5" fmla="*/ 142314 w 182784"/>
                <a:gd name="connsiteY5" fmla="*/ 125854 h 216707"/>
                <a:gd name="connsiteX6" fmla="*/ 97927 w 182784"/>
                <a:gd name="connsiteY6" fmla="*/ 125854 h 216707"/>
                <a:gd name="connsiteX7" fmla="*/ 97927 w 182784"/>
                <a:gd name="connsiteY7" fmla="*/ 92802 h 216707"/>
                <a:gd name="connsiteX8" fmla="*/ 182605 w 182784"/>
                <a:gd name="connsiteY8" fmla="*/ 92802 h 216707"/>
                <a:gd name="connsiteX9" fmla="*/ 182605 w 182784"/>
                <a:gd name="connsiteY9" fmla="*/ 205673 h 216707"/>
                <a:gd name="connsiteX10" fmla="*/ 114691 w 182784"/>
                <a:gd name="connsiteY10" fmla="*/ 216532 h 216707"/>
                <a:gd name="connsiteX11" fmla="*/ -180 w 182784"/>
                <a:gd name="connsiteY11" fmla="*/ 111757 h 216707"/>
                <a:gd name="connsiteX12" fmla="*/ 114691 w 182784"/>
                <a:gd name="connsiteY12" fmla="*/ -162 h 216707"/>
                <a:gd name="connsiteX13" fmla="*/ 176223 w 182784"/>
                <a:gd name="connsiteY13" fmla="*/ 8506 h 21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784" h="216707">
                  <a:moveTo>
                    <a:pt x="173842" y="43939"/>
                  </a:moveTo>
                  <a:cubicBezTo>
                    <a:pt x="156777" y="36626"/>
                    <a:pt x="138401" y="32867"/>
                    <a:pt x="119835" y="32890"/>
                  </a:cubicBezTo>
                  <a:cubicBezTo>
                    <a:pt x="70876" y="32890"/>
                    <a:pt x="43635" y="65846"/>
                    <a:pt x="43635" y="109090"/>
                  </a:cubicBezTo>
                  <a:cubicBezTo>
                    <a:pt x="43635" y="152333"/>
                    <a:pt x="70019" y="183766"/>
                    <a:pt x="114691" y="183766"/>
                  </a:cubicBezTo>
                  <a:cubicBezTo>
                    <a:pt x="123983" y="183872"/>
                    <a:pt x="133255" y="182881"/>
                    <a:pt x="142314" y="180813"/>
                  </a:cubicBezTo>
                  <a:lnTo>
                    <a:pt x="142314" y="125854"/>
                  </a:lnTo>
                  <a:lnTo>
                    <a:pt x="97927" y="125854"/>
                  </a:lnTo>
                  <a:lnTo>
                    <a:pt x="97927" y="92802"/>
                  </a:lnTo>
                  <a:lnTo>
                    <a:pt x="182605" y="92802"/>
                  </a:lnTo>
                  <a:lnTo>
                    <a:pt x="182605" y="205673"/>
                  </a:lnTo>
                  <a:cubicBezTo>
                    <a:pt x="160534" y="212225"/>
                    <a:pt x="137705" y="215876"/>
                    <a:pt x="114691" y="216532"/>
                  </a:cubicBezTo>
                  <a:cubicBezTo>
                    <a:pt x="46873" y="216532"/>
                    <a:pt x="-180" y="182623"/>
                    <a:pt x="-180" y="111757"/>
                  </a:cubicBezTo>
                  <a:cubicBezTo>
                    <a:pt x="-180" y="40891"/>
                    <a:pt x="43635" y="-162"/>
                    <a:pt x="114691" y="-162"/>
                  </a:cubicBezTo>
                  <a:cubicBezTo>
                    <a:pt x="135522" y="-406"/>
                    <a:pt x="156270" y="2517"/>
                    <a:pt x="176223" y="8506"/>
                  </a:cubicBezTo>
                  <a:close/>
                </a:path>
              </a:pathLst>
            </a:custGeom>
            <a:solidFill>
              <a:srgbClr val="1D1D1B"/>
            </a:solidFill>
            <a:ln w="9525" cap="flat">
              <a:noFill/>
              <a:prstDash val="solid"/>
              <a:miter/>
            </a:ln>
          </p:spPr>
          <p:txBody>
            <a:bodyPr rtlCol="0" anchor="ctr"/>
            <a:lstStyle/>
            <a:p>
              <a:endParaRPr lang="sv-SE" b="1"/>
            </a:p>
          </p:txBody>
        </p:sp>
        <p:sp>
          <p:nvSpPr>
            <p:cNvPr id="38" name="Bild 3">
              <a:extLst>
                <a:ext uri="{FF2B5EF4-FFF2-40B4-BE49-F238E27FC236}">
                  <a16:creationId xmlns:a16="http://schemas.microsoft.com/office/drawing/2014/main" id="{24972AE5-8EC3-46FB-B7BB-FBAF991AC6AF}"/>
                </a:ext>
              </a:extLst>
            </p:cNvPr>
            <p:cNvSpPr/>
            <p:nvPr/>
          </p:nvSpPr>
          <p:spPr>
            <a:xfrm>
              <a:off x="3076968" y="2913526"/>
              <a:ext cx="1030128" cy="1528411"/>
            </a:xfrm>
            <a:custGeom>
              <a:avLst/>
              <a:gdLst>
                <a:gd name="connsiteX0" fmla="*/ -180 w 1030128"/>
                <a:gd name="connsiteY0" fmla="*/ 1112154 h 1528411"/>
                <a:gd name="connsiteX1" fmla="*/ 225086 w 1030128"/>
                <a:gd name="connsiteY1" fmla="*/ 1517633 h 1528411"/>
                <a:gd name="connsiteX2" fmla="*/ 252600 w 1030128"/>
                <a:gd name="connsiteY2" fmla="*/ 1525769 h 1528411"/>
                <a:gd name="connsiteX3" fmla="*/ 263186 w 1030128"/>
                <a:gd name="connsiteY3" fmla="*/ 1508679 h 1528411"/>
                <a:gd name="connsiteX4" fmla="*/ 263186 w 1030128"/>
                <a:gd name="connsiteY4" fmla="*/ 1151111 h 1528411"/>
                <a:gd name="connsiteX5" fmla="*/ 260805 w 1030128"/>
                <a:gd name="connsiteY5" fmla="*/ 1146444 h 1528411"/>
                <a:gd name="connsiteX6" fmla="*/ 260805 w 1030128"/>
                <a:gd name="connsiteY6" fmla="*/ 977756 h 1528411"/>
                <a:gd name="connsiteX7" fmla="*/ 263091 w 1030128"/>
                <a:gd name="connsiteY7" fmla="*/ 973565 h 1528411"/>
                <a:gd name="connsiteX8" fmla="*/ 263091 w 1030128"/>
                <a:gd name="connsiteY8" fmla="*/ 88883 h 1528411"/>
                <a:gd name="connsiteX9" fmla="*/ 349673 w 1030128"/>
                <a:gd name="connsiteY9" fmla="*/ 69833 h 1528411"/>
                <a:gd name="connsiteX10" fmla="*/ 607324 w 1030128"/>
                <a:gd name="connsiteY10" fmla="*/ 131745 h 1528411"/>
                <a:gd name="connsiteX11" fmla="*/ 880692 w 1030128"/>
                <a:gd name="connsiteY11" fmla="*/ 70404 h 1528411"/>
                <a:gd name="connsiteX12" fmla="*/ 1029949 w 1030128"/>
                <a:gd name="connsiteY12" fmla="*/ 112600 h 1528411"/>
                <a:gd name="connsiteX13" fmla="*/ 1029949 w 1030128"/>
                <a:gd name="connsiteY13" fmla="*/ 35162 h 1528411"/>
                <a:gd name="connsiteX14" fmla="*/ 881359 w 1030128"/>
                <a:gd name="connsiteY14" fmla="*/ 110 h 1528411"/>
                <a:gd name="connsiteX15" fmla="*/ 608753 w 1030128"/>
                <a:gd name="connsiteY15" fmla="*/ 61641 h 1528411"/>
                <a:gd name="connsiteX16" fmla="*/ 349768 w 1030128"/>
                <a:gd name="connsiteY16" fmla="*/ -176 h 1528411"/>
                <a:gd name="connsiteX17" fmla="*/ 185748 w 1030128"/>
                <a:gd name="connsiteY17" fmla="*/ 48116 h 1528411"/>
                <a:gd name="connsiteX18" fmla="*/ 185748 w 1030128"/>
                <a:gd name="connsiteY18" fmla="*/ 1075006 h 1528411"/>
                <a:gd name="connsiteX19" fmla="*/ 190129 w 1030128"/>
                <a:gd name="connsiteY19" fmla="*/ 1231692 h 1528411"/>
                <a:gd name="connsiteX20" fmla="*/ 197940 w 1030128"/>
                <a:gd name="connsiteY20" fmla="*/ 1320465 h 1528411"/>
                <a:gd name="connsiteX21" fmla="*/ 196130 w 1030128"/>
                <a:gd name="connsiteY21" fmla="*/ 1322370 h 1528411"/>
                <a:gd name="connsiteX22" fmla="*/ 194320 w 1030128"/>
                <a:gd name="connsiteY22" fmla="*/ 1321227 h 1528411"/>
                <a:gd name="connsiteX23" fmla="*/ 159078 w 1030128"/>
                <a:gd name="connsiteY23" fmla="*/ 1242170 h 1528411"/>
                <a:gd name="connsiteX24" fmla="*/ 201 w 1030128"/>
                <a:gd name="connsiteY24" fmla="*/ 954420 h 15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0128" h="1528411">
                  <a:moveTo>
                    <a:pt x="-180" y="1112154"/>
                  </a:moveTo>
                  <a:lnTo>
                    <a:pt x="225086" y="1517633"/>
                  </a:lnTo>
                  <a:cubicBezTo>
                    <a:pt x="230437" y="1527477"/>
                    <a:pt x="242756" y="1531120"/>
                    <a:pt x="252600" y="1525769"/>
                  </a:cubicBezTo>
                  <a:cubicBezTo>
                    <a:pt x="258901" y="1522344"/>
                    <a:pt x="262926" y="1515846"/>
                    <a:pt x="263186" y="1508679"/>
                  </a:cubicBezTo>
                  <a:lnTo>
                    <a:pt x="263186" y="1151111"/>
                  </a:lnTo>
                  <a:lnTo>
                    <a:pt x="260805" y="1146444"/>
                  </a:lnTo>
                  <a:lnTo>
                    <a:pt x="260805" y="977756"/>
                  </a:lnTo>
                  <a:lnTo>
                    <a:pt x="263091" y="973565"/>
                  </a:lnTo>
                  <a:lnTo>
                    <a:pt x="263091" y="88883"/>
                  </a:lnTo>
                  <a:cubicBezTo>
                    <a:pt x="290163" y="76136"/>
                    <a:pt x="319751" y="69627"/>
                    <a:pt x="349673" y="69833"/>
                  </a:cubicBezTo>
                  <a:cubicBezTo>
                    <a:pt x="445971" y="69833"/>
                    <a:pt x="523790" y="131745"/>
                    <a:pt x="607324" y="131745"/>
                  </a:cubicBezTo>
                  <a:cubicBezTo>
                    <a:pt x="722386" y="131745"/>
                    <a:pt x="748390" y="70404"/>
                    <a:pt x="880692" y="70404"/>
                  </a:cubicBezTo>
                  <a:cubicBezTo>
                    <a:pt x="933236" y="71462"/>
                    <a:pt x="984628" y="85991"/>
                    <a:pt x="1029949" y="112600"/>
                  </a:cubicBezTo>
                  <a:lnTo>
                    <a:pt x="1029949" y="35162"/>
                  </a:lnTo>
                  <a:cubicBezTo>
                    <a:pt x="983496" y="12985"/>
                    <a:pt x="932826" y="1032"/>
                    <a:pt x="881359" y="110"/>
                  </a:cubicBezTo>
                  <a:cubicBezTo>
                    <a:pt x="732102" y="110"/>
                    <a:pt x="698669" y="61641"/>
                    <a:pt x="608753" y="61641"/>
                  </a:cubicBezTo>
                  <a:cubicBezTo>
                    <a:pt x="542078" y="61641"/>
                    <a:pt x="459592" y="-176"/>
                    <a:pt x="349768" y="-176"/>
                  </a:cubicBezTo>
                  <a:cubicBezTo>
                    <a:pt x="287380" y="-176"/>
                    <a:pt x="232135" y="22494"/>
                    <a:pt x="185748" y="48116"/>
                  </a:cubicBezTo>
                  <a:lnTo>
                    <a:pt x="185748" y="1075006"/>
                  </a:lnTo>
                  <a:cubicBezTo>
                    <a:pt x="185748" y="1141681"/>
                    <a:pt x="189939" y="1228168"/>
                    <a:pt x="190129" y="1231692"/>
                  </a:cubicBezTo>
                  <a:cubicBezTo>
                    <a:pt x="191177" y="1264458"/>
                    <a:pt x="196987" y="1307321"/>
                    <a:pt x="197940" y="1320465"/>
                  </a:cubicBezTo>
                  <a:cubicBezTo>
                    <a:pt x="197940" y="1321513"/>
                    <a:pt x="197178" y="1322370"/>
                    <a:pt x="196130" y="1322370"/>
                  </a:cubicBezTo>
                  <a:cubicBezTo>
                    <a:pt x="195350" y="1322396"/>
                    <a:pt x="194632" y="1321943"/>
                    <a:pt x="194320" y="1321227"/>
                  </a:cubicBezTo>
                  <a:cubicBezTo>
                    <a:pt x="184461" y="1294073"/>
                    <a:pt x="172684" y="1267654"/>
                    <a:pt x="159078" y="1242170"/>
                  </a:cubicBezTo>
                  <a:cubicBezTo>
                    <a:pt x="140028" y="1207499"/>
                    <a:pt x="61161" y="1064243"/>
                    <a:pt x="201" y="954420"/>
                  </a:cubicBezTo>
                </a:path>
              </a:pathLst>
            </a:custGeom>
            <a:solidFill>
              <a:srgbClr val="CF043C"/>
            </a:solidFill>
            <a:ln w="9525" cap="flat">
              <a:noFill/>
              <a:prstDash val="solid"/>
              <a:miter/>
            </a:ln>
          </p:spPr>
          <p:txBody>
            <a:bodyPr rtlCol="0" anchor="ctr"/>
            <a:lstStyle/>
            <a:p>
              <a:endParaRPr lang="sv-SE" b="1"/>
            </a:p>
          </p:txBody>
        </p:sp>
        <p:sp>
          <p:nvSpPr>
            <p:cNvPr id="39" name="Bild 3">
              <a:extLst>
                <a:ext uri="{FF2B5EF4-FFF2-40B4-BE49-F238E27FC236}">
                  <a16:creationId xmlns:a16="http://schemas.microsoft.com/office/drawing/2014/main" id="{41FE201B-CDD2-4606-8A3E-EF2FF2D67B67}"/>
                </a:ext>
              </a:extLst>
            </p:cNvPr>
            <p:cNvSpPr/>
            <p:nvPr/>
          </p:nvSpPr>
          <p:spPr>
            <a:xfrm>
              <a:off x="2011215" y="2823229"/>
              <a:ext cx="1066133" cy="1527524"/>
            </a:xfrm>
            <a:custGeom>
              <a:avLst/>
              <a:gdLst>
                <a:gd name="connsiteX0" fmla="*/ 1065572 w 1066133"/>
                <a:gd name="connsiteY0" fmla="*/ 476931 h 1527524"/>
                <a:gd name="connsiteX1" fmla="*/ 805254 w 1066133"/>
                <a:gd name="connsiteY1" fmla="*/ 9444 h 1527524"/>
                <a:gd name="connsiteX2" fmla="*/ 777625 w 1066133"/>
                <a:gd name="connsiteY2" fmla="*/ 2776 h 1527524"/>
                <a:gd name="connsiteX3" fmla="*/ 768011 w 1066133"/>
                <a:gd name="connsiteY3" fmla="*/ 19540 h 1527524"/>
                <a:gd name="connsiteX4" fmla="*/ 768011 w 1066133"/>
                <a:gd name="connsiteY4" fmla="*/ 379776 h 1527524"/>
                <a:gd name="connsiteX5" fmla="*/ 769916 w 1066133"/>
                <a:gd name="connsiteY5" fmla="*/ 382634 h 1527524"/>
                <a:gd name="connsiteX6" fmla="*/ 769916 w 1066133"/>
                <a:gd name="connsiteY6" fmla="*/ 550559 h 1527524"/>
                <a:gd name="connsiteX7" fmla="*/ 767725 w 1066133"/>
                <a:gd name="connsiteY7" fmla="*/ 554750 h 1527524"/>
                <a:gd name="connsiteX8" fmla="*/ 767725 w 1066133"/>
                <a:gd name="connsiteY8" fmla="*/ 1438004 h 1527524"/>
                <a:gd name="connsiteX9" fmla="*/ 680857 w 1066133"/>
                <a:gd name="connsiteY9" fmla="*/ 1457054 h 1527524"/>
                <a:gd name="connsiteX10" fmla="*/ 423206 w 1066133"/>
                <a:gd name="connsiteY10" fmla="*/ 1395141 h 1527524"/>
                <a:gd name="connsiteX11" fmla="*/ 149839 w 1066133"/>
                <a:gd name="connsiteY11" fmla="*/ 1456482 h 1527524"/>
                <a:gd name="connsiteX12" fmla="*/ -180 w 1066133"/>
                <a:gd name="connsiteY12" fmla="*/ 1413810 h 1527524"/>
                <a:gd name="connsiteX13" fmla="*/ -180 w 1066133"/>
                <a:gd name="connsiteY13" fmla="*/ 1491344 h 1527524"/>
                <a:gd name="connsiteX14" fmla="*/ 149743 w 1066133"/>
                <a:gd name="connsiteY14" fmla="*/ 1527062 h 1527524"/>
                <a:gd name="connsiteX15" fmla="*/ 422349 w 1066133"/>
                <a:gd name="connsiteY15" fmla="*/ 1465436 h 1527524"/>
                <a:gd name="connsiteX16" fmla="*/ 681334 w 1066133"/>
                <a:gd name="connsiteY16" fmla="*/ 1527348 h 1527524"/>
                <a:gd name="connsiteX17" fmla="*/ 845449 w 1066133"/>
                <a:gd name="connsiteY17" fmla="*/ 1479056 h 1527524"/>
                <a:gd name="connsiteX18" fmla="*/ 845449 w 1066133"/>
                <a:gd name="connsiteY18" fmla="*/ 515888 h 1527524"/>
                <a:gd name="connsiteX19" fmla="*/ 844878 w 1066133"/>
                <a:gd name="connsiteY19" fmla="*/ 453309 h 1527524"/>
                <a:gd name="connsiteX20" fmla="*/ 840877 w 1066133"/>
                <a:gd name="connsiteY20" fmla="*/ 296623 h 1527524"/>
                <a:gd name="connsiteX21" fmla="*/ 832114 w 1066133"/>
                <a:gd name="connsiteY21" fmla="*/ 201373 h 1527524"/>
                <a:gd name="connsiteX22" fmla="*/ 833920 w 1066133"/>
                <a:gd name="connsiteY22" fmla="*/ 199373 h 1527524"/>
                <a:gd name="connsiteX23" fmla="*/ 833924 w 1066133"/>
                <a:gd name="connsiteY23" fmla="*/ 199373 h 1527524"/>
                <a:gd name="connsiteX24" fmla="*/ 835734 w 1066133"/>
                <a:gd name="connsiteY24" fmla="*/ 200611 h 1527524"/>
                <a:gd name="connsiteX25" fmla="*/ 880311 w 1066133"/>
                <a:gd name="connsiteY25" fmla="*/ 301766 h 1527524"/>
                <a:gd name="connsiteX26" fmla="*/ 925079 w 1066133"/>
                <a:gd name="connsiteY26" fmla="*/ 381872 h 1527524"/>
                <a:gd name="connsiteX27" fmla="*/ 1065953 w 1066133"/>
                <a:gd name="connsiteY27" fmla="*/ 634760 h 152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133" h="1527524">
                  <a:moveTo>
                    <a:pt x="1065572" y="476931"/>
                  </a:moveTo>
                  <a:lnTo>
                    <a:pt x="805254" y="9444"/>
                  </a:lnTo>
                  <a:cubicBezTo>
                    <a:pt x="799466" y="-27"/>
                    <a:pt x="787096" y="-3012"/>
                    <a:pt x="777625" y="2776"/>
                  </a:cubicBezTo>
                  <a:cubicBezTo>
                    <a:pt x="771768" y="6356"/>
                    <a:pt x="768143" y="12677"/>
                    <a:pt x="768011" y="19540"/>
                  </a:cubicBezTo>
                  <a:lnTo>
                    <a:pt x="768011" y="379776"/>
                  </a:lnTo>
                  <a:lnTo>
                    <a:pt x="769916" y="382634"/>
                  </a:lnTo>
                  <a:lnTo>
                    <a:pt x="769916" y="550559"/>
                  </a:lnTo>
                  <a:lnTo>
                    <a:pt x="767725" y="554750"/>
                  </a:lnTo>
                  <a:lnTo>
                    <a:pt x="767725" y="1438004"/>
                  </a:lnTo>
                  <a:cubicBezTo>
                    <a:pt x="740555" y="1450761"/>
                    <a:pt x="710873" y="1457270"/>
                    <a:pt x="680857" y="1457054"/>
                  </a:cubicBezTo>
                  <a:cubicBezTo>
                    <a:pt x="584560" y="1457054"/>
                    <a:pt x="506740" y="1395141"/>
                    <a:pt x="423206" y="1395141"/>
                  </a:cubicBezTo>
                  <a:cubicBezTo>
                    <a:pt x="308144" y="1395141"/>
                    <a:pt x="282141" y="1456482"/>
                    <a:pt x="149839" y="1456482"/>
                  </a:cubicBezTo>
                  <a:cubicBezTo>
                    <a:pt x="96992" y="1455415"/>
                    <a:pt x="45317" y="1440716"/>
                    <a:pt x="-180" y="1413810"/>
                  </a:cubicBezTo>
                  <a:lnTo>
                    <a:pt x="-180" y="1491344"/>
                  </a:lnTo>
                  <a:cubicBezTo>
                    <a:pt x="46640" y="1513906"/>
                    <a:pt x="97780" y="1526090"/>
                    <a:pt x="149743" y="1527062"/>
                  </a:cubicBezTo>
                  <a:cubicBezTo>
                    <a:pt x="299000" y="1527062"/>
                    <a:pt x="332433" y="1465436"/>
                    <a:pt x="422349" y="1465436"/>
                  </a:cubicBezTo>
                  <a:cubicBezTo>
                    <a:pt x="489024" y="1465436"/>
                    <a:pt x="571510" y="1527348"/>
                    <a:pt x="681334" y="1527348"/>
                  </a:cubicBezTo>
                  <a:cubicBezTo>
                    <a:pt x="743627" y="1527348"/>
                    <a:pt x="799063" y="1504679"/>
                    <a:pt x="845449" y="1479056"/>
                  </a:cubicBezTo>
                  <a:lnTo>
                    <a:pt x="845449" y="515888"/>
                  </a:lnTo>
                  <a:lnTo>
                    <a:pt x="844878" y="453309"/>
                  </a:lnTo>
                  <a:cubicBezTo>
                    <a:pt x="844878" y="386634"/>
                    <a:pt x="840973" y="300147"/>
                    <a:pt x="840877" y="296623"/>
                  </a:cubicBezTo>
                  <a:cubicBezTo>
                    <a:pt x="839734" y="263857"/>
                    <a:pt x="833067" y="214708"/>
                    <a:pt x="832114" y="201373"/>
                  </a:cubicBezTo>
                  <a:cubicBezTo>
                    <a:pt x="832061" y="200322"/>
                    <a:pt x="832869" y="199427"/>
                    <a:pt x="833920" y="199373"/>
                  </a:cubicBezTo>
                  <a:cubicBezTo>
                    <a:pt x="833921" y="199373"/>
                    <a:pt x="833923" y="199373"/>
                    <a:pt x="833924" y="199373"/>
                  </a:cubicBezTo>
                  <a:cubicBezTo>
                    <a:pt x="834720" y="199388"/>
                    <a:pt x="835431" y="199875"/>
                    <a:pt x="835734" y="200611"/>
                  </a:cubicBezTo>
                  <a:cubicBezTo>
                    <a:pt x="848695" y="235134"/>
                    <a:pt x="863578" y="268905"/>
                    <a:pt x="880311" y="301766"/>
                  </a:cubicBezTo>
                  <a:lnTo>
                    <a:pt x="925079" y="381872"/>
                  </a:lnTo>
                  <a:cubicBezTo>
                    <a:pt x="966893" y="458643"/>
                    <a:pt x="1026901" y="565609"/>
                    <a:pt x="1065953" y="634760"/>
                  </a:cubicBezTo>
                </a:path>
              </a:pathLst>
            </a:custGeom>
            <a:solidFill>
              <a:srgbClr val="F8B121"/>
            </a:solidFill>
            <a:ln w="9525" cap="flat">
              <a:noFill/>
              <a:prstDash val="solid"/>
              <a:miter/>
            </a:ln>
          </p:spPr>
          <p:txBody>
            <a:bodyPr rtlCol="0" anchor="ctr"/>
            <a:lstStyle/>
            <a:p>
              <a:endParaRPr lang="sv-SE" b="1"/>
            </a:p>
          </p:txBody>
        </p:sp>
        <p:sp>
          <p:nvSpPr>
            <p:cNvPr id="40" name="Bild 3">
              <a:extLst>
                <a:ext uri="{FF2B5EF4-FFF2-40B4-BE49-F238E27FC236}">
                  <a16:creationId xmlns:a16="http://schemas.microsoft.com/office/drawing/2014/main" id="{32227E28-385C-4D3F-9E56-01C56FD311DC}"/>
                </a:ext>
              </a:extLst>
            </p:cNvPr>
            <p:cNvSpPr/>
            <p:nvPr/>
          </p:nvSpPr>
          <p:spPr>
            <a:xfrm>
              <a:off x="2012263" y="2826943"/>
              <a:ext cx="1065276" cy="1391603"/>
            </a:xfrm>
            <a:custGeom>
              <a:avLst/>
              <a:gdLst>
                <a:gd name="connsiteX0" fmla="*/ 1064525 w 1065276"/>
                <a:gd name="connsiteY0" fmla="*/ 914415 h 1391603"/>
                <a:gd name="connsiteX1" fmla="*/ 972799 w 1065276"/>
                <a:gd name="connsiteY1" fmla="*/ 749347 h 1391603"/>
                <a:gd name="connsiteX2" fmla="*/ 726959 w 1065276"/>
                <a:gd name="connsiteY2" fmla="*/ 309387 h 1391603"/>
                <a:gd name="connsiteX3" fmla="*/ 689716 w 1065276"/>
                <a:gd name="connsiteY3" fmla="*/ 220614 h 1391603"/>
                <a:gd name="connsiteX4" fmla="*/ 687311 w 1065276"/>
                <a:gd name="connsiteY4" fmla="*/ 219399 h 1391603"/>
                <a:gd name="connsiteX5" fmla="*/ 686001 w 1065276"/>
                <a:gd name="connsiteY5" fmla="*/ 221185 h 1391603"/>
                <a:gd name="connsiteX6" fmla="*/ 694383 w 1065276"/>
                <a:gd name="connsiteY6" fmla="*/ 317579 h 1391603"/>
                <a:gd name="connsiteX7" fmla="*/ 699527 w 1065276"/>
                <a:gd name="connsiteY7" fmla="*/ 475789 h 1391603"/>
                <a:gd name="connsiteX8" fmla="*/ 699527 w 1065276"/>
                <a:gd name="connsiteY8" fmla="*/ 1388665 h 1391603"/>
                <a:gd name="connsiteX9" fmla="*/ 679714 w 1065276"/>
                <a:gd name="connsiteY9" fmla="*/ 1391427 h 1391603"/>
                <a:gd name="connsiteX10" fmla="*/ 422539 w 1065276"/>
                <a:gd name="connsiteY10" fmla="*/ 1329800 h 1391603"/>
                <a:gd name="connsiteX11" fmla="*/ 149172 w 1065276"/>
                <a:gd name="connsiteY11" fmla="*/ 1391141 h 1391603"/>
                <a:gd name="connsiteX12" fmla="*/ -180 w 1065276"/>
                <a:gd name="connsiteY12" fmla="*/ 1347517 h 1391603"/>
                <a:gd name="connsiteX13" fmla="*/ -180 w 1065276"/>
                <a:gd name="connsiteY13" fmla="*/ 1267507 h 1391603"/>
                <a:gd name="connsiteX14" fmla="*/ 149362 w 1065276"/>
                <a:gd name="connsiteY14" fmla="*/ 1320942 h 1391603"/>
                <a:gd name="connsiteX15" fmla="*/ 422730 w 1065276"/>
                <a:gd name="connsiteY15" fmla="*/ 1259601 h 1391603"/>
                <a:gd name="connsiteX16" fmla="*/ 622279 w 1065276"/>
                <a:gd name="connsiteY16" fmla="*/ 1312274 h 1391603"/>
                <a:gd name="connsiteX17" fmla="*/ 622279 w 1065276"/>
                <a:gd name="connsiteY17" fmla="*/ 12874 h 1391603"/>
                <a:gd name="connsiteX18" fmla="*/ 635137 w 1065276"/>
                <a:gd name="connsiteY18" fmla="*/ -175 h 1391603"/>
                <a:gd name="connsiteX19" fmla="*/ 635233 w 1065276"/>
                <a:gd name="connsiteY19" fmla="*/ -175 h 1391603"/>
                <a:gd name="connsiteX20" fmla="*/ 646568 w 1065276"/>
                <a:gd name="connsiteY20" fmla="*/ 6016 h 1391603"/>
                <a:gd name="connsiteX21" fmla="*/ 1065096 w 1065276"/>
                <a:gd name="connsiteY21" fmla="*/ 757253 h 139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5276" h="1391603">
                  <a:moveTo>
                    <a:pt x="1064525" y="914415"/>
                  </a:moveTo>
                  <a:lnTo>
                    <a:pt x="972799" y="749347"/>
                  </a:lnTo>
                  <a:cubicBezTo>
                    <a:pt x="962797" y="731821"/>
                    <a:pt x="733721" y="323484"/>
                    <a:pt x="726959" y="309387"/>
                  </a:cubicBezTo>
                  <a:cubicBezTo>
                    <a:pt x="712480" y="279288"/>
                    <a:pt x="695621" y="234235"/>
                    <a:pt x="689716" y="220614"/>
                  </a:cubicBezTo>
                  <a:cubicBezTo>
                    <a:pt x="689388" y="219615"/>
                    <a:pt x="688311" y="219070"/>
                    <a:pt x="687311" y="219399"/>
                  </a:cubicBezTo>
                  <a:cubicBezTo>
                    <a:pt x="686537" y="219653"/>
                    <a:pt x="686011" y="220371"/>
                    <a:pt x="686001" y="221185"/>
                  </a:cubicBezTo>
                  <a:cubicBezTo>
                    <a:pt x="686858" y="234521"/>
                    <a:pt x="694669" y="284813"/>
                    <a:pt x="694383" y="317579"/>
                  </a:cubicBezTo>
                  <a:cubicBezTo>
                    <a:pt x="694383" y="321103"/>
                    <a:pt x="699527" y="454739"/>
                    <a:pt x="699527" y="475789"/>
                  </a:cubicBezTo>
                  <a:lnTo>
                    <a:pt x="699527" y="1388665"/>
                  </a:lnTo>
                  <a:cubicBezTo>
                    <a:pt x="693055" y="1390363"/>
                    <a:pt x="686404" y="1391291"/>
                    <a:pt x="679714" y="1391427"/>
                  </a:cubicBezTo>
                  <a:cubicBezTo>
                    <a:pt x="583417" y="1391427"/>
                    <a:pt x="505597" y="1329800"/>
                    <a:pt x="422539" y="1329800"/>
                  </a:cubicBezTo>
                  <a:cubicBezTo>
                    <a:pt x="307477" y="1329800"/>
                    <a:pt x="281474" y="1391141"/>
                    <a:pt x="149172" y="1391141"/>
                  </a:cubicBezTo>
                  <a:cubicBezTo>
                    <a:pt x="96458" y="1389731"/>
                    <a:pt x="45006" y="1374702"/>
                    <a:pt x="-180" y="1347517"/>
                  </a:cubicBezTo>
                  <a:lnTo>
                    <a:pt x="-180" y="1267507"/>
                  </a:lnTo>
                  <a:cubicBezTo>
                    <a:pt x="34586" y="1289319"/>
                    <a:pt x="90689" y="1320942"/>
                    <a:pt x="149362" y="1320942"/>
                  </a:cubicBezTo>
                  <a:cubicBezTo>
                    <a:pt x="260519" y="1320942"/>
                    <a:pt x="290428" y="1259601"/>
                    <a:pt x="422730" y="1259601"/>
                  </a:cubicBezTo>
                  <a:cubicBezTo>
                    <a:pt x="499501" y="1259601"/>
                    <a:pt x="562176" y="1294939"/>
                    <a:pt x="622279" y="1312274"/>
                  </a:cubicBezTo>
                  <a:lnTo>
                    <a:pt x="622279" y="12874"/>
                  </a:lnTo>
                  <a:cubicBezTo>
                    <a:pt x="622226" y="5720"/>
                    <a:pt x="627983" y="-123"/>
                    <a:pt x="635137" y="-175"/>
                  </a:cubicBezTo>
                  <a:cubicBezTo>
                    <a:pt x="635169" y="-175"/>
                    <a:pt x="635201" y="-175"/>
                    <a:pt x="635233" y="-175"/>
                  </a:cubicBezTo>
                  <a:cubicBezTo>
                    <a:pt x="639830" y="-219"/>
                    <a:pt x="644120" y="2124"/>
                    <a:pt x="646568" y="6016"/>
                  </a:cubicBezTo>
                  <a:cubicBezTo>
                    <a:pt x="646568" y="6016"/>
                    <a:pt x="934699" y="521985"/>
                    <a:pt x="1065096" y="757253"/>
                  </a:cubicBezTo>
                </a:path>
              </a:pathLst>
            </a:custGeom>
            <a:solidFill>
              <a:srgbClr val="EE7B0F"/>
            </a:solidFill>
            <a:ln w="9525" cap="flat">
              <a:noFill/>
              <a:prstDash val="solid"/>
              <a:miter/>
            </a:ln>
          </p:spPr>
          <p:txBody>
            <a:bodyPr rtlCol="0" anchor="ctr"/>
            <a:lstStyle/>
            <a:p>
              <a:endParaRPr lang="sv-SE" b="1"/>
            </a:p>
          </p:txBody>
        </p:sp>
        <p:sp>
          <p:nvSpPr>
            <p:cNvPr id="41" name="Bild 3">
              <a:extLst>
                <a:ext uri="{FF2B5EF4-FFF2-40B4-BE49-F238E27FC236}">
                  <a16:creationId xmlns:a16="http://schemas.microsoft.com/office/drawing/2014/main" id="{FEE336E6-5841-4098-8511-6B0D50C7323A}"/>
                </a:ext>
              </a:extLst>
            </p:cNvPr>
            <p:cNvSpPr/>
            <p:nvPr/>
          </p:nvSpPr>
          <p:spPr>
            <a:xfrm>
              <a:off x="3076968" y="3046112"/>
              <a:ext cx="1030128" cy="1392271"/>
            </a:xfrm>
            <a:custGeom>
              <a:avLst/>
              <a:gdLst>
                <a:gd name="connsiteX0" fmla="*/ -180 w 1030128"/>
                <a:gd name="connsiteY0" fmla="*/ 538465 h 1392271"/>
                <a:gd name="connsiteX1" fmla="*/ 55351 w 1030128"/>
                <a:gd name="connsiteY1" fmla="*/ 639144 h 1392271"/>
                <a:gd name="connsiteX2" fmla="*/ 301286 w 1030128"/>
                <a:gd name="connsiteY2" fmla="*/ 1083009 h 1392271"/>
                <a:gd name="connsiteX3" fmla="*/ 337100 w 1030128"/>
                <a:gd name="connsiteY3" fmla="*/ 1162924 h 1392271"/>
                <a:gd name="connsiteX4" fmla="*/ 338910 w 1030128"/>
                <a:gd name="connsiteY4" fmla="*/ 1164257 h 1392271"/>
                <a:gd name="connsiteX5" fmla="*/ 340815 w 1030128"/>
                <a:gd name="connsiteY5" fmla="*/ 1162352 h 1392271"/>
                <a:gd name="connsiteX6" fmla="*/ 335385 w 1030128"/>
                <a:gd name="connsiteY6" fmla="*/ 1074818 h 1392271"/>
                <a:gd name="connsiteX7" fmla="*/ 330814 w 1030128"/>
                <a:gd name="connsiteY7" fmla="*/ 916512 h 1392271"/>
                <a:gd name="connsiteX8" fmla="*/ 330814 w 1030128"/>
                <a:gd name="connsiteY8" fmla="*/ 2112 h 1392271"/>
                <a:gd name="connsiteX9" fmla="*/ 350531 w 1030128"/>
                <a:gd name="connsiteY9" fmla="*/ -174 h 1392271"/>
                <a:gd name="connsiteX10" fmla="*/ 608182 w 1030128"/>
                <a:gd name="connsiteY10" fmla="*/ 61453 h 1392271"/>
                <a:gd name="connsiteX11" fmla="*/ 881549 w 1030128"/>
                <a:gd name="connsiteY11" fmla="*/ 112 h 1392271"/>
                <a:gd name="connsiteX12" fmla="*/ 1029948 w 1030128"/>
                <a:gd name="connsiteY12" fmla="*/ 43165 h 1392271"/>
                <a:gd name="connsiteX13" fmla="*/ 1029949 w 1030128"/>
                <a:gd name="connsiteY13" fmla="*/ 123175 h 1392271"/>
                <a:gd name="connsiteX14" fmla="*/ 881263 w 1030128"/>
                <a:gd name="connsiteY14" fmla="*/ 70216 h 1392271"/>
                <a:gd name="connsiteX15" fmla="*/ 607896 w 1030128"/>
                <a:gd name="connsiteY15" fmla="*/ 131652 h 1392271"/>
                <a:gd name="connsiteX16" fmla="*/ 408728 w 1030128"/>
                <a:gd name="connsiteY16" fmla="*/ 79074 h 1392271"/>
                <a:gd name="connsiteX17" fmla="*/ 408728 w 1030128"/>
                <a:gd name="connsiteY17" fmla="*/ 1379141 h 1392271"/>
                <a:gd name="connsiteX18" fmla="*/ 395393 w 1030128"/>
                <a:gd name="connsiteY18" fmla="*/ 1392095 h 1392271"/>
                <a:gd name="connsiteX19" fmla="*/ 383297 w 1030128"/>
                <a:gd name="connsiteY19" fmla="*/ 1384571 h 1392271"/>
                <a:gd name="connsiteX20" fmla="*/ 10 w 1030128"/>
                <a:gd name="connsiteY20" fmla="*/ 695246 h 139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0128" h="1392271">
                  <a:moveTo>
                    <a:pt x="-180" y="538465"/>
                  </a:moveTo>
                  <a:cubicBezTo>
                    <a:pt x="25728" y="585137"/>
                    <a:pt x="45444" y="620856"/>
                    <a:pt x="55351" y="639144"/>
                  </a:cubicBezTo>
                  <a:cubicBezTo>
                    <a:pt x="77544" y="678101"/>
                    <a:pt x="282903" y="1044719"/>
                    <a:pt x="301286" y="1083009"/>
                  </a:cubicBezTo>
                  <a:cubicBezTo>
                    <a:pt x="315764" y="1113108"/>
                    <a:pt x="331194" y="1149684"/>
                    <a:pt x="337100" y="1162924"/>
                  </a:cubicBezTo>
                  <a:cubicBezTo>
                    <a:pt x="337321" y="1163735"/>
                    <a:pt x="338070" y="1164287"/>
                    <a:pt x="338910" y="1164257"/>
                  </a:cubicBezTo>
                  <a:cubicBezTo>
                    <a:pt x="339962" y="1164257"/>
                    <a:pt x="340815" y="1163405"/>
                    <a:pt x="340815" y="1162352"/>
                  </a:cubicBezTo>
                  <a:cubicBezTo>
                    <a:pt x="339958" y="1149017"/>
                    <a:pt x="335100" y="1107488"/>
                    <a:pt x="335385" y="1074818"/>
                  </a:cubicBezTo>
                  <a:cubicBezTo>
                    <a:pt x="335385" y="1071293"/>
                    <a:pt x="330814" y="937562"/>
                    <a:pt x="330814" y="916512"/>
                  </a:cubicBezTo>
                  <a:lnTo>
                    <a:pt x="330814" y="2112"/>
                  </a:lnTo>
                  <a:cubicBezTo>
                    <a:pt x="337268" y="546"/>
                    <a:pt x="343889" y="-221"/>
                    <a:pt x="350531" y="-174"/>
                  </a:cubicBezTo>
                  <a:cubicBezTo>
                    <a:pt x="446828" y="-174"/>
                    <a:pt x="524647" y="61453"/>
                    <a:pt x="608182" y="61453"/>
                  </a:cubicBezTo>
                  <a:cubicBezTo>
                    <a:pt x="723244" y="61453"/>
                    <a:pt x="749247" y="112"/>
                    <a:pt x="881549" y="112"/>
                  </a:cubicBezTo>
                  <a:cubicBezTo>
                    <a:pt x="933892" y="1478"/>
                    <a:pt x="985001" y="16305"/>
                    <a:pt x="1029948" y="43165"/>
                  </a:cubicBezTo>
                  <a:lnTo>
                    <a:pt x="1029949" y="123175"/>
                  </a:lnTo>
                  <a:cubicBezTo>
                    <a:pt x="995182" y="101458"/>
                    <a:pt x="939461" y="70216"/>
                    <a:pt x="881263" y="70216"/>
                  </a:cubicBezTo>
                  <a:cubicBezTo>
                    <a:pt x="770107" y="70216"/>
                    <a:pt x="740198" y="131652"/>
                    <a:pt x="607896" y="131652"/>
                  </a:cubicBezTo>
                  <a:cubicBezTo>
                    <a:pt x="531124" y="131652"/>
                    <a:pt x="468831" y="96410"/>
                    <a:pt x="408728" y="79074"/>
                  </a:cubicBezTo>
                  <a:lnTo>
                    <a:pt x="408728" y="1379141"/>
                  </a:lnTo>
                  <a:cubicBezTo>
                    <a:pt x="408522" y="1386357"/>
                    <a:pt x="402612" y="1392099"/>
                    <a:pt x="395393" y="1392095"/>
                  </a:cubicBezTo>
                  <a:cubicBezTo>
                    <a:pt x="390260" y="1392086"/>
                    <a:pt x="385574" y="1389171"/>
                    <a:pt x="383297" y="1384571"/>
                  </a:cubicBezTo>
                  <a:lnTo>
                    <a:pt x="10" y="695246"/>
                  </a:lnTo>
                </a:path>
              </a:pathLst>
            </a:custGeom>
            <a:solidFill>
              <a:srgbClr val="EE7B0F"/>
            </a:solidFill>
            <a:ln w="9525" cap="flat">
              <a:noFill/>
              <a:prstDash val="solid"/>
              <a:miter/>
            </a:ln>
          </p:spPr>
          <p:txBody>
            <a:bodyPr rtlCol="0" anchor="ctr"/>
            <a:lstStyle/>
            <a:p>
              <a:endParaRPr lang="sv-SE" b="1"/>
            </a:p>
          </p:txBody>
        </p:sp>
        <p:sp>
          <p:nvSpPr>
            <p:cNvPr id="42" name="Bild 3">
              <a:extLst>
                <a:ext uri="{FF2B5EF4-FFF2-40B4-BE49-F238E27FC236}">
                  <a16:creationId xmlns:a16="http://schemas.microsoft.com/office/drawing/2014/main" id="{665E543C-17ED-49E1-87B3-33DC5A297E47}"/>
                </a:ext>
              </a:extLst>
            </p:cNvPr>
            <p:cNvSpPr/>
            <p:nvPr/>
          </p:nvSpPr>
          <p:spPr>
            <a:xfrm>
              <a:off x="3076777" y="3178130"/>
              <a:ext cx="1030605" cy="1256633"/>
            </a:xfrm>
            <a:custGeom>
              <a:avLst/>
              <a:gdLst>
                <a:gd name="connsiteX0" fmla="*/ 11 w 1030605"/>
                <a:gd name="connsiteY0" fmla="*/ 279859 h 1256633"/>
                <a:gd name="connsiteX1" fmla="*/ 39158 w 1030605"/>
                <a:gd name="connsiteY1" fmla="*/ 349106 h 1256633"/>
                <a:gd name="connsiteX2" fmla="*/ 541316 w 1030605"/>
                <a:gd name="connsiteY2" fmla="*/ 1252552 h 1256633"/>
                <a:gd name="connsiteX3" fmla="*/ 547222 w 1030605"/>
                <a:gd name="connsiteY3" fmla="*/ 1256457 h 1256633"/>
                <a:gd name="connsiteX4" fmla="*/ 554270 w 1030605"/>
                <a:gd name="connsiteY4" fmla="*/ 1249409 h 1256633"/>
                <a:gd name="connsiteX5" fmla="*/ 554270 w 1030605"/>
                <a:gd name="connsiteY5" fmla="*/ 127078 h 1256633"/>
                <a:gd name="connsiteX6" fmla="*/ 608372 w 1030605"/>
                <a:gd name="connsiteY6" fmla="*/ 131840 h 1256633"/>
                <a:gd name="connsiteX7" fmla="*/ 881645 w 1030605"/>
                <a:gd name="connsiteY7" fmla="*/ 70214 h 1256633"/>
                <a:gd name="connsiteX8" fmla="*/ 1030425 w 1030605"/>
                <a:gd name="connsiteY8" fmla="*/ 136889 h 1256633"/>
                <a:gd name="connsiteX9" fmla="*/ 1030425 w 1030605"/>
                <a:gd name="connsiteY9" fmla="*/ 53735 h 1256633"/>
                <a:gd name="connsiteX10" fmla="*/ 881740 w 1030605"/>
                <a:gd name="connsiteY10" fmla="*/ -176 h 1256633"/>
                <a:gd name="connsiteX11" fmla="*/ 608467 w 1030605"/>
                <a:gd name="connsiteY11" fmla="*/ 61165 h 1256633"/>
                <a:gd name="connsiteX12" fmla="*/ 476546 w 1030605"/>
                <a:gd name="connsiteY12" fmla="*/ 32114 h 1256633"/>
                <a:gd name="connsiteX13" fmla="*/ 476546 w 1030605"/>
                <a:gd name="connsiteY13" fmla="*/ 758871 h 1256633"/>
                <a:gd name="connsiteX14" fmla="*/ 480452 w 1030605"/>
                <a:gd name="connsiteY14" fmla="*/ 915177 h 1256633"/>
                <a:gd name="connsiteX15" fmla="*/ 487405 w 1030605"/>
                <a:gd name="connsiteY15" fmla="*/ 1011284 h 1256633"/>
                <a:gd name="connsiteX16" fmla="*/ 485598 w 1030605"/>
                <a:gd name="connsiteY16" fmla="*/ 1013096 h 1256633"/>
                <a:gd name="connsiteX17" fmla="*/ 485500 w 1030605"/>
                <a:gd name="connsiteY17" fmla="*/ 1013094 h 1256633"/>
                <a:gd name="connsiteX18" fmla="*/ 483690 w 1030605"/>
                <a:gd name="connsiteY18" fmla="*/ 1011855 h 1256633"/>
                <a:gd name="connsiteX19" fmla="*/ 436065 w 1030605"/>
                <a:gd name="connsiteY19" fmla="*/ 907652 h 1256633"/>
                <a:gd name="connsiteX20" fmla="*/ 216419 w 1030605"/>
                <a:gd name="connsiteY20" fmla="*/ 511412 h 1256633"/>
                <a:gd name="connsiteX21" fmla="*/ -180 w 1030605"/>
                <a:gd name="connsiteY21" fmla="*/ 122411 h 12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0605" h="1256633">
                  <a:moveTo>
                    <a:pt x="11" y="279859"/>
                  </a:moveTo>
                  <a:lnTo>
                    <a:pt x="39158" y="349106"/>
                  </a:lnTo>
                  <a:lnTo>
                    <a:pt x="541316" y="1252552"/>
                  </a:lnTo>
                  <a:cubicBezTo>
                    <a:pt x="542336" y="1254910"/>
                    <a:pt x="544653" y="1256442"/>
                    <a:pt x="547222" y="1256457"/>
                  </a:cubicBezTo>
                  <a:cubicBezTo>
                    <a:pt x="551093" y="1256406"/>
                    <a:pt x="554219" y="1253280"/>
                    <a:pt x="554270" y="1249409"/>
                  </a:cubicBezTo>
                  <a:lnTo>
                    <a:pt x="554270" y="127078"/>
                  </a:lnTo>
                  <a:cubicBezTo>
                    <a:pt x="572146" y="130122"/>
                    <a:pt x="590239" y="131715"/>
                    <a:pt x="608372" y="131840"/>
                  </a:cubicBezTo>
                  <a:cubicBezTo>
                    <a:pt x="752486" y="131840"/>
                    <a:pt x="792395" y="70214"/>
                    <a:pt x="881645" y="70214"/>
                  </a:cubicBezTo>
                  <a:cubicBezTo>
                    <a:pt x="930984" y="70214"/>
                    <a:pt x="995945" y="111648"/>
                    <a:pt x="1030425" y="136889"/>
                  </a:cubicBezTo>
                  <a:lnTo>
                    <a:pt x="1030425" y="53735"/>
                  </a:lnTo>
                  <a:cubicBezTo>
                    <a:pt x="994325" y="30494"/>
                    <a:pt x="936794" y="-176"/>
                    <a:pt x="881740" y="-176"/>
                  </a:cubicBezTo>
                  <a:cubicBezTo>
                    <a:pt x="770678" y="-176"/>
                    <a:pt x="740770" y="61165"/>
                    <a:pt x="608467" y="61165"/>
                  </a:cubicBezTo>
                  <a:cubicBezTo>
                    <a:pt x="559699" y="61165"/>
                    <a:pt x="516742" y="46973"/>
                    <a:pt x="476546" y="32114"/>
                  </a:cubicBezTo>
                  <a:lnTo>
                    <a:pt x="476546" y="758871"/>
                  </a:lnTo>
                  <a:cubicBezTo>
                    <a:pt x="476546" y="779921"/>
                    <a:pt x="480452" y="911271"/>
                    <a:pt x="480452" y="915177"/>
                  </a:cubicBezTo>
                  <a:cubicBezTo>
                    <a:pt x="481118" y="948133"/>
                    <a:pt x="486643" y="997377"/>
                    <a:pt x="487405" y="1011284"/>
                  </a:cubicBezTo>
                  <a:cubicBezTo>
                    <a:pt x="487406" y="1012283"/>
                    <a:pt x="486597" y="1013095"/>
                    <a:pt x="485598" y="1013096"/>
                  </a:cubicBezTo>
                  <a:cubicBezTo>
                    <a:pt x="485565" y="1013096"/>
                    <a:pt x="485532" y="1013095"/>
                    <a:pt x="485500" y="1013094"/>
                  </a:cubicBezTo>
                  <a:cubicBezTo>
                    <a:pt x="484687" y="1013135"/>
                    <a:pt x="483946" y="1012628"/>
                    <a:pt x="483690" y="1011855"/>
                  </a:cubicBezTo>
                  <a:cubicBezTo>
                    <a:pt x="478070" y="997472"/>
                    <a:pt x="452639" y="936894"/>
                    <a:pt x="436065" y="907652"/>
                  </a:cubicBezTo>
                  <a:cubicBezTo>
                    <a:pt x="414920" y="869552"/>
                    <a:pt x="234325" y="543987"/>
                    <a:pt x="216419" y="511412"/>
                  </a:cubicBezTo>
                  <a:lnTo>
                    <a:pt x="-180" y="122411"/>
                  </a:lnTo>
                </a:path>
              </a:pathLst>
            </a:custGeom>
            <a:solidFill>
              <a:srgbClr val="F8B121"/>
            </a:solidFill>
            <a:ln w="9525" cap="flat">
              <a:noFill/>
              <a:prstDash val="solid"/>
              <a:miter/>
            </a:ln>
          </p:spPr>
          <p:txBody>
            <a:bodyPr rtlCol="0" anchor="ctr"/>
            <a:lstStyle/>
            <a:p>
              <a:endParaRPr lang="sv-SE" b="1"/>
            </a:p>
          </p:txBody>
        </p:sp>
        <p:sp>
          <p:nvSpPr>
            <p:cNvPr id="43" name="Bild 3">
              <a:extLst>
                <a:ext uri="{FF2B5EF4-FFF2-40B4-BE49-F238E27FC236}">
                  <a16:creationId xmlns:a16="http://schemas.microsoft.com/office/drawing/2014/main" id="{0AF77973-F53C-4652-8074-F4BF42ABB817}"/>
                </a:ext>
              </a:extLst>
            </p:cNvPr>
            <p:cNvSpPr/>
            <p:nvPr/>
          </p:nvSpPr>
          <p:spPr>
            <a:xfrm>
              <a:off x="2011311" y="2830753"/>
              <a:ext cx="1065371" cy="1256062"/>
            </a:xfrm>
            <a:custGeom>
              <a:avLst/>
              <a:gdLst>
                <a:gd name="connsiteX0" fmla="*/ 1065096 w 1065371"/>
                <a:gd name="connsiteY0" fmla="*/ 1037478 h 1256062"/>
                <a:gd name="connsiteX1" fmla="*/ 991182 w 1065371"/>
                <a:gd name="connsiteY1" fmla="*/ 904128 h 1256062"/>
                <a:gd name="connsiteX2" fmla="*/ 489310 w 1065371"/>
                <a:gd name="connsiteY2" fmla="*/ 3635 h 1256062"/>
                <a:gd name="connsiteX3" fmla="*/ 483309 w 1065371"/>
                <a:gd name="connsiteY3" fmla="*/ -175 h 1256062"/>
                <a:gd name="connsiteX4" fmla="*/ 476546 w 1065371"/>
                <a:gd name="connsiteY4" fmla="*/ 6777 h 1256062"/>
                <a:gd name="connsiteX5" fmla="*/ 476546 w 1065371"/>
                <a:gd name="connsiteY5" fmla="*/ 6778 h 1256062"/>
                <a:gd name="connsiteX6" fmla="*/ 476546 w 1065371"/>
                <a:gd name="connsiteY6" fmla="*/ 1128061 h 1256062"/>
                <a:gd name="connsiteX7" fmla="*/ 422444 w 1065371"/>
                <a:gd name="connsiteY7" fmla="*/ 1123298 h 1256062"/>
                <a:gd name="connsiteX8" fmla="*/ 149172 w 1065371"/>
                <a:gd name="connsiteY8" fmla="*/ 1185020 h 1256062"/>
                <a:gd name="connsiteX9" fmla="*/ -180 w 1065371"/>
                <a:gd name="connsiteY9" fmla="*/ 1118345 h 1256062"/>
                <a:gd name="connsiteX10" fmla="*/ -180 w 1065371"/>
                <a:gd name="connsiteY10" fmla="*/ 1201499 h 1256062"/>
                <a:gd name="connsiteX11" fmla="*/ 149172 w 1065371"/>
                <a:gd name="connsiteY11" fmla="*/ 1255886 h 1256062"/>
                <a:gd name="connsiteX12" fmla="*/ 422539 w 1065371"/>
                <a:gd name="connsiteY12" fmla="*/ 1194545 h 1256062"/>
                <a:gd name="connsiteX13" fmla="*/ 554461 w 1065371"/>
                <a:gd name="connsiteY13" fmla="*/ 1223597 h 1256062"/>
                <a:gd name="connsiteX14" fmla="*/ 554461 w 1065371"/>
                <a:gd name="connsiteY14" fmla="*/ 497982 h 1256062"/>
                <a:gd name="connsiteX15" fmla="*/ 550651 w 1065371"/>
                <a:gd name="connsiteY15" fmla="*/ 341963 h 1256062"/>
                <a:gd name="connsiteX16" fmla="*/ 541126 w 1065371"/>
                <a:gd name="connsiteY16" fmla="*/ 241283 h 1256062"/>
                <a:gd name="connsiteX17" fmla="*/ 542933 w 1065371"/>
                <a:gd name="connsiteY17" fmla="*/ 239471 h 1256062"/>
                <a:gd name="connsiteX18" fmla="*/ 543031 w 1065371"/>
                <a:gd name="connsiteY18" fmla="*/ 239474 h 1256062"/>
                <a:gd name="connsiteX19" fmla="*/ 544745 w 1065371"/>
                <a:gd name="connsiteY19" fmla="*/ 240712 h 1256062"/>
                <a:gd name="connsiteX20" fmla="*/ 584083 w 1065371"/>
                <a:gd name="connsiteY20" fmla="*/ 330437 h 1256062"/>
                <a:gd name="connsiteX21" fmla="*/ 920983 w 1065371"/>
                <a:gd name="connsiteY21" fmla="*/ 936418 h 1256062"/>
                <a:gd name="connsiteX22" fmla="*/ 1065191 w 1065371"/>
                <a:gd name="connsiteY22" fmla="*/ 1195498 h 12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5371" h="1256062">
                  <a:moveTo>
                    <a:pt x="1065096" y="1037478"/>
                  </a:moveTo>
                  <a:cubicBezTo>
                    <a:pt x="1025662" y="966326"/>
                    <a:pt x="993944" y="909176"/>
                    <a:pt x="991182" y="904128"/>
                  </a:cubicBezTo>
                  <a:cubicBezTo>
                    <a:pt x="963559" y="853360"/>
                    <a:pt x="489310" y="3635"/>
                    <a:pt x="489310" y="3635"/>
                  </a:cubicBezTo>
                  <a:cubicBezTo>
                    <a:pt x="488247" y="1282"/>
                    <a:pt x="485890" y="-214"/>
                    <a:pt x="483309" y="-175"/>
                  </a:cubicBezTo>
                  <a:cubicBezTo>
                    <a:pt x="479522" y="-123"/>
                    <a:pt x="476494" y="2989"/>
                    <a:pt x="476546" y="6777"/>
                  </a:cubicBezTo>
                  <a:cubicBezTo>
                    <a:pt x="476546" y="6777"/>
                    <a:pt x="476546" y="6777"/>
                    <a:pt x="476546" y="6778"/>
                  </a:cubicBezTo>
                  <a:lnTo>
                    <a:pt x="476546" y="1128061"/>
                  </a:lnTo>
                  <a:cubicBezTo>
                    <a:pt x="458664" y="1125063"/>
                    <a:pt x="440575" y="1123471"/>
                    <a:pt x="422444" y="1123298"/>
                  </a:cubicBezTo>
                  <a:cubicBezTo>
                    <a:pt x="278331" y="1123298"/>
                    <a:pt x="238421" y="1185020"/>
                    <a:pt x="149172" y="1185020"/>
                  </a:cubicBezTo>
                  <a:cubicBezTo>
                    <a:pt x="99547" y="1185020"/>
                    <a:pt x="34015" y="1143110"/>
                    <a:pt x="-180" y="1118345"/>
                  </a:cubicBezTo>
                  <a:lnTo>
                    <a:pt x="-180" y="1201499"/>
                  </a:lnTo>
                  <a:cubicBezTo>
                    <a:pt x="35824" y="1224740"/>
                    <a:pt x="93832" y="1255886"/>
                    <a:pt x="149172" y="1255886"/>
                  </a:cubicBezTo>
                  <a:cubicBezTo>
                    <a:pt x="260329" y="1255886"/>
                    <a:pt x="290142" y="1194545"/>
                    <a:pt x="422539" y="1194545"/>
                  </a:cubicBezTo>
                  <a:cubicBezTo>
                    <a:pt x="471307" y="1194545"/>
                    <a:pt x="514170" y="1208738"/>
                    <a:pt x="554461" y="1223597"/>
                  </a:cubicBezTo>
                  <a:lnTo>
                    <a:pt x="554461" y="497982"/>
                  </a:lnTo>
                  <a:cubicBezTo>
                    <a:pt x="554461" y="476932"/>
                    <a:pt x="550651" y="345582"/>
                    <a:pt x="550651" y="341963"/>
                  </a:cubicBezTo>
                  <a:cubicBezTo>
                    <a:pt x="549984" y="308911"/>
                    <a:pt x="543793" y="258333"/>
                    <a:pt x="541126" y="241283"/>
                  </a:cubicBezTo>
                  <a:cubicBezTo>
                    <a:pt x="541124" y="240284"/>
                    <a:pt x="541933" y="239472"/>
                    <a:pt x="542933" y="239471"/>
                  </a:cubicBezTo>
                  <a:cubicBezTo>
                    <a:pt x="542965" y="239471"/>
                    <a:pt x="542998" y="239472"/>
                    <a:pt x="543031" y="239474"/>
                  </a:cubicBezTo>
                  <a:cubicBezTo>
                    <a:pt x="543819" y="239443"/>
                    <a:pt x="544527" y="239954"/>
                    <a:pt x="544745" y="240712"/>
                  </a:cubicBezTo>
                  <a:cubicBezTo>
                    <a:pt x="550460" y="255095"/>
                    <a:pt x="569605" y="300338"/>
                    <a:pt x="584083" y="330437"/>
                  </a:cubicBezTo>
                  <a:cubicBezTo>
                    <a:pt x="592656" y="348344"/>
                    <a:pt x="865642" y="837929"/>
                    <a:pt x="920983" y="936418"/>
                  </a:cubicBezTo>
                  <a:cubicBezTo>
                    <a:pt x="941652" y="973375"/>
                    <a:pt x="1000516" y="1079293"/>
                    <a:pt x="1065191" y="1195498"/>
                  </a:cubicBezTo>
                </a:path>
              </a:pathLst>
            </a:custGeom>
            <a:solidFill>
              <a:srgbClr val="CF043C"/>
            </a:solidFill>
            <a:ln w="9525" cap="flat">
              <a:noFill/>
              <a:prstDash val="solid"/>
              <a:miter/>
            </a:ln>
          </p:spPr>
          <p:txBody>
            <a:bodyPr rtlCol="0" anchor="ctr"/>
            <a:lstStyle/>
            <a:p>
              <a:endParaRPr lang="sv-SE" b="1"/>
            </a:p>
          </p:txBody>
        </p:sp>
      </p:grpSp>
      <p:sp>
        <p:nvSpPr>
          <p:cNvPr id="2" name="Platshållare för rubrik 1">
            <a:extLst>
              <a:ext uri="{FF2B5EF4-FFF2-40B4-BE49-F238E27FC236}">
                <a16:creationId xmlns:a16="http://schemas.microsoft.com/office/drawing/2014/main" id="{F34B504C-934C-4FB4-ABE7-13FC99880A40}"/>
              </a:ext>
            </a:extLst>
          </p:cNvPr>
          <p:cNvSpPr>
            <a:spLocks noGrp="1"/>
          </p:cNvSpPr>
          <p:nvPr>
            <p:ph type="title"/>
          </p:nvPr>
        </p:nvSpPr>
        <p:spPr>
          <a:xfrm>
            <a:off x="695325" y="296863"/>
            <a:ext cx="8824359" cy="97154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BD1C198-43EE-4419-B775-1BE902471F9A}"/>
              </a:ext>
            </a:extLst>
          </p:cNvPr>
          <p:cNvSpPr>
            <a:spLocks noGrp="1"/>
          </p:cNvSpPr>
          <p:nvPr>
            <p:ph type="body" idx="1"/>
          </p:nvPr>
        </p:nvSpPr>
        <p:spPr>
          <a:xfrm>
            <a:off x="695325" y="1449388"/>
            <a:ext cx="8824359" cy="417512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AD9B8C77-E472-4845-A1D1-7FC1393428B7}"/>
              </a:ext>
            </a:extLst>
          </p:cNvPr>
          <p:cNvSpPr>
            <a:spLocks noGrp="1"/>
          </p:cNvSpPr>
          <p:nvPr>
            <p:ph type="dt" sz="half" idx="2"/>
          </p:nvPr>
        </p:nvSpPr>
        <p:spPr>
          <a:xfrm>
            <a:off x="694660" y="6307680"/>
            <a:ext cx="1658015" cy="133887"/>
          </a:xfrm>
          <a:prstGeom prst="rect">
            <a:avLst/>
          </a:prstGeom>
        </p:spPr>
        <p:txBody>
          <a:bodyPr vert="horz" lIns="0" tIns="0" rIns="0" bIns="0" rtlCol="0" anchor="ctr"/>
          <a:lstStyle>
            <a:lvl1pPr algn="l">
              <a:defRPr sz="700">
                <a:solidFill>
                  <a:schemeClr val="tx1"/>
                </a:solidFill>
              </a:defRPr>
            </a:lvl1pPr>
          </a:lstStyle>
          <a:p>
            <a:fld id="{76627C96-5104-4F57-B8F5-6485DB34D4AD}" type="datetimeFigureOut">
              <a:rPr lang="sv-SE" smtClean="0"/>
              <a:pPr/>
              <a:t>2024-03-20</a:t>
            </a:fld>
            <a:endParaRPr lang="sv-SE" dirty="0"/>
          </a:p>
        </p:txBody>
      </p:sp>
      <p:sp>
        <p:nvSpPr>
          <p:cNvPr id="5" name="Platshållare för sidfot 4">
            <a:extLst>
              <a:ext uri="{FF2B5EF4-FFF2-40B4-BE49-F238E27FC236}">
                <a16:creationId xmlns:a16="http://schemas.microsoft.com/office/drawing/2014/main" id="{4C1E757D-49DE-469C-9CC5-4FE6DD4F4239}"/>
              </a:ext>
            </a:extLst>
          </p:cNvPr>
          <p:cNvSpPr>
            <a:spLocks noGrp="1"/>
          </p:cNvSpPr>
          <p:nvPr>
            <p:ph type="ftr" sz="quarter" idx="3"/>
          </p:nvPr>
        </p:nvSpPr>
        <p:spPr>
          <a:xfrm>
            <a:off x="695325" y="6467725"/>
            <a:ext cx="4114800" cy="133887"/>
          </a:xfrm>
          <a:prstGeom prst="rect">
            <a:avLst/>
          </a:prstGeom>
        </p:spPr>
        <p:txBody>
          <a:bodyPr vert="horz" lIns="0" tIns="0" rIns="0" bIns="0" rtlCol="0" anchor="ctr"/>
          <a:lstStyle>
            <a:lvl1pPr algn="l">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BD810DDA-C920-496F-A815-7249FDEC0EDA}"/>
              </a:ext>
            </a:extLst>
          </p:cNvPr>
          <p:cNvSpPr>
            <a:spLocks noGrp="1"/>
          </p:cNvSpPr>
          <p:nvPr>
            <p:ph type="sldNum" sz="quarter" idx="4"/>
          </p:nvPr>
        </p:nvSpPr>
        <p:spPr>
          <a:xfrm>
            <a:off x="11496675" y="103649"/>
            <a:ext cx="360363" cy="145651"/>
          </a:xfrm>
          <a:prstGeom prst="rect">
            <a:avLst/>
          </a:prstGeom>
        </p:spPr>
        <p:txBody>
          <a:bodyPr vert="horz" lIns="0" tIns="0" rIns="0" bIns="0" rtlCol="0" anchor="ctr"/>
          <a:lstStyle>
            <a:lvl1pPr algn="r">
              <a:defRPr sz="700">
                <a:solidFill>
                  <a:schemeClr val="tx1"/>
                </a:solidFill>
              </a:defRPr>
            </a:lvl1pPr>
          </a:lstStyle>
          <a:p>
            <a:fld id="{AD227E64-DCC2-4374-852B-F3CCB5EFE2A0}" type="slidenum">
              <a:rPr lang="sv-SE" smtClean="0"/>
              <a:pPr/>
              <a:t>‹#›</a:t>
            </a:fld>
            <a:endParaRPr lang="sv-SE" dirty="0"/>
          </a:p>
        </p:txBody>
      </p:sp>
    </p:spTree>
    <p:extLst>
      <p:ext uri="{BB962C8B-B14F-4D97-AF65-F5344CB8AC3E}">
        <p14:creationId xmlns:p14="http://schemas.microsoft.com/office/powerpoint/2010/main" val="270547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65" r:id="rId6"/>
    <p:sldLayoutId id="2147483664" r:id="rId7"/>
    <p:sldLayoutId id="2147483661" r:id="rId8"/>
    <p:sldLayoutId id="2147483667" r:id="rId9"/>
    <p:sldLayoutId id="2147483662" r:id="rId10"/>
    <p:sldLayoutId id="2147483666" r:id="rId11"/>
    <p:sldLayoutId id="2147483663" r:id="rId12"/>
    <p:sldLayoutId id="2147483668" r:id="rId13"/>
    <p:sldLayoutId id="2147483669" r:id="rId14"/>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1000"/>
        </a:spcBef>
        <a:buClr>
          <a:srgbClr val="FF630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6309"/>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3" userDrawn="1">
          <p15:clr>
            <a:srgbClr val="F26B43"/>
          </p15:clr>
        </p15:guide>
        <p15:guide id="2" pos="438" userDrawn="1">
          <p15:clr>
            <a:srgbClr val="F26B43"/>
          </p15:clr>
        </p15:guide>
        <p15:guide id="4" orient="horz" pos="913" userDrawn="1">
          <p15:clr>
            <a:srgbClr val="F26B43"/>
          </p15:clr>
        </p15:guide>
        <p15:guide id="5" orient="horz" pos="799" userDrawn="1">
          <p15:clr>
            <a:srgbClr val="F26B43"/>
          </p15:clr>
        </p15:guide>
        <p15:guide id="6" pos="7469" userDrawn="1">
          <p15:clr>
            <a:srgbClr val="F26B43"/>
          </p15:clr>
        </p15:guide>
        <p15:guide id="7" pos="5995" userDrawn="1">
          <p15:clr>
            <a:srgbClr val="F26B43"/>
          </p15:clr>
        </p15:guide>
        <p15:guide id="8" orient="horz" pos="4156" userDrawn="1">
          <p15:clr>
            <a:srgbClr val="F26B43"/>
          </p15:clr>
        </p15:guide>
        <p15:guide id="9" orient="horz" pos="187" userDrawn="1">
          <p15:clr>
            <a:srgbClr val="F26B43"/>
          </p15:clr>
        </p15:guide>
        <p15:guide id="10" pos="72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6042"/>
            <a:ext cx="12265382" cy="6887076"/>
          </a:xfrm>
          <a:prstGeom prst="rect">
            <a:avLst/>
          </a:prstGeom>
        </p:spPr>
      </p:pic>
      <p:pic>
        <p:nvPicPr>
          <p:cNvPr id="8" name="Bildobjekt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9383" y="-9525"/>
            <a:ext cx="1026264" cy="17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753" y="5334438"/>
            <a:ext cx="1509498" cy="1474398"/>
          </a:xfrm>
          <a:prstGeom prst="rect">
            <a:avLst/>
          </a:prstGeom>
        </p:spPr>
      </p:pic>
      <p:sp>
        <p:nvSpPr>
          <p:cNvPr id="3" name="Rektangel 2"/>
          <p:cNvSpPr/>
          <p:nvPr/>
        </p:nvSpPr>
        <p:spPr>
          <a:xfrm>
            <a:off x="-3" y="4479673"/>
            <a:ext cx="10249469" cy="1133061"/>
          </a:xfrm>
          <a:prstGeom prst="rect">
            <a:avLst/>
          </a:prstGeom>
          <a:solidFill>
            <a:srgbClr val="D04A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 Box 4"/>
          <p:cNvSpPr txBox="1">
            <a:spLocks noChangeArrowheads="1"/>
          </p:cNvSpPr>
          <p:nvPr/>
        </p:nvSpPr>
        <p:spPr bwMode="auto">
          <a:xfrm>
            <a:off x="538398" y="4551566"/>
            <a:ext cx="9172665" cy="1708160"/>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None/>
            </a:pPr>
            <a:r>
              <a:rPr lang="en-US" sz="4400" b="1" dirty="0">
                <a:solidFill>
                  <a:srgbClr val="FFFFFF"/>
                </a:solidFill>
                <a:latin typeface="Frutiger LT Std 45 Light" panose="020B0402020204020204" pitchFamily="34" charset="0"/>
              </a:rPr>
              <a:t>Statistik om Norrköping</a:t>
            </a:r>
          </a:p>
          <a:p>
            <a:pPr marL="190500" marR="0" lvl="1" indent="0" defTabSz="914400" rtl="0" eaLnBrk="1" fontAlgn="auto" latinLnBrk="0" hangingPunct="1">
              <a:lnSpc>
                <a:spcPct val="100000"/>
              </a:lnSpc>
              <a:spcBef>
                <a:spcPct val="0"/>
              </a:spcBef>
              <a:spcAft>
                <a:spcPts val="0"/>
              </a:spcAft>
              <a:buClrTx/>
              <a:buSzTx/>
              <a:buFontTx/>
              <a:buNone/>
              <a:tabLst/>
              <a:defRPr/>
            </a:pPr>
            <a:endParaRPr kumimoji="0" lang="sv-SE" altLang="sv-SE" sz="6000" b="0" i="0" u="none" strike="noStrike" kern="1200" cap="none" spc="0" normalizeH="0" baseline="0" noProof="0" dirty="0">
              <a:ln>
                <a:noFill/>
              </a:ln>
              <a:solidFill>
                <a:srgbClr val="FFFFFF"/>
              </a:solidFill>
              <a:effectLst/>
              <a:uLnTx/>
              <a:uFillTx/>
              <a:latin typeface="Frutiger LT Std 45 Light" panose="020B0402020204020204" pitchFamily="34" charset="0"/>
              <a:ea typeface="+mn-ea"/>
              <a:cs typeface="+mn-cs"/>
            </a:endParaRPr>
          </a:p>
        </p:txBody>
      </p:sp>
    </p:spTree>
    <p:extLst>
      <p:ext uri="{BB962C8B-B14F-4D97-AF65-F5344CB8AC3E}">
        <p14:creationId xmlns:p14="http://schemas.microsoft.com/office/powerpoint/2010/main" val="401061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5750" y="-9525"/>
            <a:ext cx="8824359" cy="971549"/>
          </a:xfrm>
        </p:spPr>
        <p:txBody>
          <a:bodyPr/>
          <a:lstStyle/>
          <a:p>
            <a:pPr eaLnBrk="1" hangingPunct="1"/>
            <a:r>
              <a:rPr lang="sv-SE" altLang="sv-SE" sz="2800" dirty="0"/>
              <a:t>Norrköpings folkökningar 2001-2023</a:t>
            </a:r>
          </a:p>
        </p:txBody>
      </p:sp>
      <p:graphicFrame>
        <p:nvGraphicFramePr>
          <p:cNvPr id="6" name="Platshållare för innehåll 5"/>
          <p:cNvGraphicFramePr>
            <a:graphicFrameLocks noGrp="1"/>
          </p:cNvGraphicFramePr>
          <p:nvPr>
            <p:ph idx="1"/>
          </p:nvPr>
        </p:nvGraphicFramePr>
        <p:xfrm>
          <a:off x="285750" y="1219201"/>
          <a:ext cx="1118235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0" y="6396335"/>
            <a:ext cx="51845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Källa: Statistiska centralbyrån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2" name="Rektangulär bildtext 1"/>
          <p:cNvSpPr/>
          <p:nvPr/>
        </p:nvSpPr>
        <p:spPr>
          <a:xfrm>
            <a:off x="10099497" y="2034283"/>
            <a:ext cx="1972638" cy="891797"/>
          </a:xfrm>
          <a:prstGeom prst="wedgeRectCallout">
            <a:avLst>
              <a:gd name="adj1" fmla="val 3164"/>
              <a:gd name="adj2" fmla="val 2491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21,1 %</a:t>
            </a:r>
            <a:r>
              <a:rPr lang="sv-SE" sz="1400" dirty="0"/>
              <a:t> av Norrköpings befolkning är utrikes född.</a:t>
            </a:r>
          </a:p>
        </p:txBody>
      </p:sp>
    </p:spTree>
    <p:extLst>
      <p:ext uri="{BB962C8B-B14F-4D97-AF65-F5344CB8AC3E}">
        <p14:creationId xmlns:p14="http://schemas.microsoft.com/office/powerpoint/2010/main" val="24913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3000"/>
                                        <p:tgtEl>
                                          <p:spTgt spid="6">
                                            <p:graphicEl>
                                              <a:chart seriesIdx="1"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v-SE" altLang="sv-SE" sz="2800" dirty="0"/>
              <a:t>Andel utrikes födda i Norrköping och fem jämförda kommuner</a:t>
            </a:r>
          </a:p>
        </p:txBody>
      </p:sp>
      <p:graphicFrame>
        <p:nvGraphicFramePr>
          <p:cNvPr id="3" name="Platshållare för innehåll 2"/>
          <p:cNvGraphicFramePr>
            <a:graphicFrameLocks noGrp="1"/>
          </p:cNvGraphicFramePr>
          <p:nvPr>
            <p:ph idx="1"/>
            <p:extLst>
              <p:ext uri="{D42A27DB-BD31-4B8C-83A1-F6EECF244321}">
                <p14:modId xmlns:p14="http://schemas.microsoft.com/office/powerpoint/2010/main" val="4077773883"/>
              </p:ext>
            </p:extLst>
          </p:nvPr>
        </p:nvGraphicFramePr>
        <p:xfrm>
          <a:off x="695325" y="1340594"/>
          <a:ext cx="11496675"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ruta 3"/>
          <p:cNvSpPr txBox="1">
            <a:spLocks noChangeArrowheads="1"/>
          </p:cNvSpPr>
          <p:nvPr/>
        </p:nvSpPr>
        <p:spPr bwMode="auto">
          <a:xfrm>
            <a:off x="135310" y="6448773"/>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Tree>
    <p:extLst>
      <p:ext uri="{BB962C8B-B14F-4D97-AF65-F5344CB8AC3E}">
        <p14:creationId xmlns:p14="http://schemas.microsoft.com/office/powerpoint/2010/main" val="1916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0"/>
                                        <p:tgtEl>
                                          <p:spTgt spid="3">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0" dur="5000"/>
                                        <p:tgtEl>
                                          <p:spTgt spid="3">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3" dur="5000"/>
                                        <p:tgtEl>
                                          <p:spTgt spid="3">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6" dur="5000"/>
                                        <p:tgtEl>
                                          <p:spTgt spid="3">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9" dur="5000"/>
                                        <p:tgtEl>
                                          <p:spTgt spid="3">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22" dur="5000"/>
                                        <p:tgtEl>
                                          <p:spTgt spid="3">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chart seriesIdx="6" categoryIdx="-4" bldStep="series"/>
                                            </p:graphicEl>
                                          </p:spTgt>
                                        </p:tgtEl>
                                        <p:attrNameLst>
                                          <p:attrName>style.visibility</p:attrName>
                                        </p:attrNameLst>
                                      </p:cBhvr>
                                      <p:to>
                                        <p:strVal val="visible"/>
                                      </p:to>
                                    </p:set>
                                    <p:animEffect transition="in" filter="wipe(left)">
                                      <p:cBhvr>
                                        <p:cTn id="25" dur="5000"/>
                                        <p:tgtEl>
                                          <p:spTgt spid="3">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9880899" cy="971549"/>
          </a:xfrm>
        </p:spPr>
        <p:txBody>
          <a:bodyPr/>
          <a:lstStyle/>
          <a:p>
            <a:r>
              <a:rPr lang="sv-SE" altLang="sv-SE" sz="2800" dirty="0"/>
              <a:t>Befolkning i Norrköping efter födelseland (exkl. Sverige) 2000-2023</a:t>
            </a:r>
          </a:p>
        </p:txBody>
      </p:sp>
      <p:graphicFrame>
        <p:nvGraphicFramePr>
          <p:cNvPr id="3" name="Platshållare för innehåll 2"/>
          <p:cNvGraphicFramePr>
            <a:graphicFrameLocks noGrp="1"/>
          </p:cNvGraphicFramePr>
          <p:nvPr>
            <p:ph idx="1"/>
            <p:extLst>
              <p:ext uri="{D42A27DB-BD31-4B8C-83A1-F6EECF244321}">
                <p14:modId xmlns:p14="http://schemas.microsoft.com/office/powerpoint/2010/main" val="633797205"/>
              </p:ext>
            </p:extLst>
          </p:nvPr>
        </p:nvGraphicFramePr>
        <p:xfrm>
          <a:off x="432259" y="1127027"/>
          <a:ext cx="11759741" cy="4702273"/>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ruta 3"/>
          <p:cNvSpPr txBox="1">
            <a:spLocks noChangeArrowheads="1"/>
          </p:cNvSpPr>
          <p:nvPr/>
        </p:nvSpPr>
        <p:spPr bwMode="auto">
          <a:xfrm>
            <a:off x="0" y="6134448"/>
            <a:ext cx="7229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a:p>
            <a:pPr eaLnBrk="1" hangingPunct="1"/>
            <a:r>
              <a:rPr lang="sv-SE" altLang="sv-SE" sz="1200" i="1" dirty="0"/>
              <a:t>Not: Diagrammet avser de sju största födelseländerna för Norrköpingsborna, med undantag för Sverige. </a:t>
            </a:r>
          </a:p>
          <a:p>
            <a:pPr eaLnBrk="1" hangingPunct="1"/>
            <a:r>
              <a:rPr lang="sv-SE" altLang="sv-SE" sz="1200" i="1" dirty="0"/>
              <a:t>År 2023 fanns det </a:t>
            </a:r>
            <a:r>
              <a:rPr lang="sv-SE" altLang="sv-SE" sz="1200" b="1" i="1" dirty="0"/>
              <a:t>114 504 </a:t>
            </a:r>
            <a:r>
              <a:rPr lang="sv-SE" altLang="sv-SE" sz="1200" i="1" dirty="0"/>
              <a:t>Norrköpingsbor med födelseland Sverige</a:t>
            </a:r>
          </a:p>
          <a:p>
            <a:pPr eaLnBrk="1" hangingPunct="1"/>
            <a:endParaRPr lang="sv-SE" altLang="sv-SE" sz="1200" i="1" dirty="0"/>
          </a:p>
        </p:txBody>
      </p:sp>
    </p:spTree>
    <p:extLst>
      <p:ext uri="{BB962C8B-B14F-4D97-AF65-F5344CB8AC3E}">
        <p14:creationId xmlns:p14="http://schemas.microsoft.com/office/powerpoint/2010/main" val="40808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3000"/>
                                        <p:tgtEl>
                                          <p:spTgt spid="3">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0" dur="3000"/>
                                        <p:tgtEl>
                                          <p:spTgt spid="3">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3" dur="3000"/>
                                        <p:tgtEl>
                                          <p:spTgt spid="3">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6" dur="3000"/>
                                        <p:tgtEl>
                                          <p:spTgt spid="3">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9" dur="3000"/>
                                        <p:tgtEl>
                                          <p:spTgt spid="3">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22" dur="3000"/>
                                        <p:tgtEl>
                                          <p:spTgt spid="3">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chart seriesIdx="6" categoryIdx="-4" bldStep="series"/>
                                            </p:graphicEl>
                                          </p:spTgt>
                                        </p:tgtEl>
                                        <p:attrNameLst>
                                          <p:attrName>style.visibility</p:attrName>
                                        </p:attrNameLst>
                                      </p:cBhvr>
                                      <p:to>
                                        <p:strVal val="visible"/>
                                      </p:to>
                                    </p:set>
                                    <p:animEffect transition="in" filter="wipe(left)">
                                      <p:cBhvr>
                                        <p:cTn id="25" dur="3000"/>
                                        <p:tgtEl>
                                          <p:spTgt spid="3">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4"/>
          <p:cNvGraphicFramePr>
            <a:graphicFrameLocks noChangeAspect="1"/>
          </p:cNvGraphicFramePr>
          <p:nvPr>
            <p:extLst>
              <p:ext uri="{D42A27DB-BD31-4B8C-83A1-F6EECF244321}">
                <p14:modId xmlns:p14="http://schemas.microsoft.com/office/powerpoint/2010/main" val="4146449325"/>
              </p:ext>
            </p:extLst>
          </p:nvPr>
        </p:nvGraphicFramePr>
        <p:xfrm>
          <a:off x="393702" y="1196751"/>
          <a:ext cx="10702924" cy="5023073"/>
        </p:xfrm>
        <a:graphic>
          <a:graphicData uri="http://schemas.openxmlformats.org/drawingml/2006/chart">
            <c:chart xmlns:c="http://schemas.openxmlformats.org/drawingml/2006/chart" xmlns:r="http://schemas.openxmlformats.org/officeDocument/2006/relationships" r:id="rId3"/>
          </a:graphicData>
        </a:graphic>
      </p:graphicFrame>
      <p:sp>
        <p:nvSpPr>
          <p:cNvPr id="7171" name="Text Box 7"/>
          <p:cNvSpPr txBox="1">
            <a:spLocks noChangeArrowheads="1"/>
          </p:cNvSpPr>
          <p:nvPr/>
        </p:nvSpPr>
        <p:spPr bwMode="auto">
          <a:xfrm>
            <a:off x="393701" y="242645"/>
            <a:ext cx="8474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2800" b="1" dirty="0"/>
              <a:t>Folkmängd i Norrköping 2003, 2013 och 2023 efter ålder</a:t>
            </a:r>
          </a:p>
        </p:txBody>
      </p:sp>
      <p:sp>
        <p:nvSpPr>
          <p:cNvPr id="7175" name="Text Box 12"/>
          <p:cNvSpPr txBox="1">
            <a:spLocks noChangeArrowheads="1"/>
          </p:cNvSpPr>
          <p:nvPr/>
        </p:nvSpPr>
        <p:spPr bwMode="auto">
          <a:xfrm>
            <a:off x="184150" y="6389689"/>
            <a:ext cx="2584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400" i="1" dirty="0"/>
              <a:t>Källa: Statistiska centralbyrån </a:t>
            </a:r>
          </a:p>
        </p:txBody>
      </p:sp>
    </p:spTree>
    <p:extLst>
      <p:ext uri="{BB962C8B-B14F-4D97-AF65-F5344CB8AC3E}">
        <p14:creationId xmlns:p14="http://schemas.microsoft.com/office/powerpoint/2010/main" val="41562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17"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0"/>
            <a:ext cx="8824359" cy="971549"/>
          </a:xfrm>
        </p:spPr>
        <p:txBody>
          <a:bodyPr/>
          <a:lstStyle/>
          <a:p>
            <a:r>
              <a:rPr lang="sv-SE" dirty="0"/>
              <a:t>Åldersfördelning Norrköping och riket, 2023</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926111364"/>
              </p:ext>
            </p:extLst>
          </p:nvPr>
        </p:nvGraphicFramePr>
        <p:xfrm>
          <a:off x="695325" y="1097722"/>
          <a:ext cx="9233983" cy="50391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3"/>
          <p:cNvSpPr txBox="1">
            <a:spLocks noChangeArrowheads="1"/>
          </p:cNvSpPr>
          <p:nvPr/>
        </p:nvSpPr>
        <p:spPr bwMode="auto">
          <a:xfrm>
            <a:off x="135310" y="6448773"/>
            <a:ext cx="2249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
        <p:nvSpPr>
          <p:cNvPr id="6" name="Rektangel 5"/>
          <p:cNvSpPr/>
          <p:nvPr/>
        </p:nvSpPr>
        <p:spPr>
          <a:xfrm>
            <a:off x="1075899" y="1689100"/>
            <a:ext cx="2882915" cy="140970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096000" y="2130013"/>
            <a:ext cx="3695700" cy="3217731"/>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10047641" y="1689100"/>
            <a:ext cx="1881245" cy="738664"/>
          </a:xfrm>
          <a:prstGeom prst="rect">
            <a:avLst/>
          </a:prstGeom>
          <a:solidFill>
            <a:srgbClr val="FFC000"/>
          </a:solidFill>
        </p:spPr>
        <p:txBody>
          <a:bodyPr wrap="square" rtlCol="0">
            <a:spAutoFit/>
          </a:bodyPr>
          <a:lstStyle/>
          <a:p>
            <a:r>
              <a:rPr lang="sv-SE" sz="1400" b="1" dirty="0"/>
              <a:t>Medelålder 2022:</a:t>
            </a:r>
          </a:p>
          <a:p>
            <a:r>
              <a:rPr lang="sv-SE" sz="1400" dirty="0"/>
              <a:t>Norrköping: </a:t>
            </a:r>
            <a:r>
              <a:rPr lang="sv-SE" sz="1400" b="1" dirty="0"/>
              <a:t>41,0</a:t>
            </a:r>
          </a:p>
          <a:p>
            <a:r>
              <a:rPr lang="sv-SE" sz="1400" dirty="0"/>
              <a:t>Riket: </a:t>
            </a:r>
            <a:r>
              <a:rPr lang="sv-SE" sz="1400" b="1" dirty="0"/>
              <a:t>41,7</a:t>
            </a:r>
          </a:p>
        </p:txBody>
      </p:sp>
      <p:sp>
        <p:nvSpPr>
          <p:cNvPr id="8" name="textruta 7">
            <a:extLst>
              <a:ext uri="{FF2B5EF4-FFF2-40B4-BE49-F238E27FC236}">
                <a16:creationId xmlns:a16="http://schemas.microsoft.com/office/drawing/2014/main" id="{419A1030-670A-43DD-8213-36AA821EAA53}"/>
              </a:ext>
            </a:extLst>
          </p:cNvPr>
          <p:cNvSpPr txBox="1"/>
          <p:nvPr/>
        </p:nvSpPr>
        <p:spPr>
          <a:xfrm>
            <a:off x="10047640" y="2815040"/>
            <a:ext cx="1881245" cy="1384995"/>
          </a:xfrm>
          <a:prstGeom prst="rect">
            <a:avLst/>
          </a:prstGeom>
          <a:solidFill>
            <a:srgbClr val="FFC000"/>
          </a:solidFill>
          <a:ln w="28575">
            <a:solidFill>
              <a:schemeClr val="bg1">
                <a:lumMod val="50000"/>
              </a:schemeClr>
            </a:solidFill>
          </a:ln>
        </p:spPr>
        <p:txBody>
          <a:bodyPr wrap="square" rtlCol="0">
            <a:spAutoFit/>
          </a:bodyPr>
          <a:lstStyle/>
          <a:p>
            <a:r>
              <a:rPr lang="sv-SE" sz="1400" dirty="0"/>
              <a:t>Norrköping har en högre andel yngre (0-34 år) och en lägre andel äldre (60 år och uppåt) jämfört med riket.</a:t>
            </a:r>
          </a:p>
        </p:txBody>
      </p:sp>
    </p:spTree>
    <p:extLst>
      <p:ext uri="{BB962C8B-B14F-4D97-AF65-F5344CB8AC3E}">
        <p14:creationId xmlns:p14="http://schemas.microsoft.com/office/powerpoint/2010/main" val="28847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20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20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6" grpId="0" animBg="1"/>
      <p:bldP spid="7" grpId="0" animBg="1"/>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214" y="353205"/>
            <a:ext cx="10781602" cy="706437"/>
          </a:xfrm>
        </p:spPr>
        <p:txBody>
          <a:bodyPr/>
          <a:lstStyle/>
          <a:p>
            <a:pPr eaLnBrk="1" hangingPunct="1"/>
            <a:r>
              <a:rPr lang="sv-SE" altLang="sv-SE" sz="2800" dirty="0"/>
              <a:t>Norrköpings folkmängd 1973-2023, samt prognos 2024-2033</a:t>
            </a:r>
          </a:p>
        </p:txBody>
      </p:sp>
      <p:graphicFrame>
        <p:nvGraphicFramePr>
          <p:cNvPr id="6" name="Platshållare för innehåll 5"/>
          <p:cNvGraphicFramePr>
            <a:graphicFrameLocks noGrp="1"/>
          </p:cNvGraphicFramePr>
          <p:nvPr>
            <p:ph idx="1"/>
          </p:nvPr>
        </p:nvGraphicFramePr>
        <p:xfrm>
          <a:off x="304214" y="1166112"/>
          <a:ext cx="11702256" cy="45257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440076" y="6134305"/>
            <a:ext cx="10522450" cy="461665"/>
          </a:xfrm>
          <a:prstGeom prst="rect">
            <a:avLst/>
          </a:prstGeom>
          <a:noFill/>
        </p:spPr>
        <p:txBody>
          <a:bodyPr wrap="square" rtlCol="0">
            <a:spAutoFit/>
          </a:bodyPr>
          <a:lstStyle/>
          <a:p>
            <a:r>
              <a:rPr lang="sv-SE" altLang="sv-SE" sz="1200" i="1" dirty="0"/>
              <a:t>Källa: Statistiska centralbyrån (1973 – 2023), Norrköpings kommuns befolkningsprognos (år 2024-2033)</a:t>
            </a:r>
            <a:endParaRPr lang="sv-SE" sz="1200" i="1" dirty="0"/>
          </a:p>
          <a:p>
            <a:r>
              <a:rPr lang="sv-SE" sz="1200" i="1" dirty="0"/>
              <a:t>Not: y-axeln börjar inte på värdet noll.</a:t>
            </a:r>
          </a:p>
        </p:txBody>
      </p:sp>
      <p:sp>
        <p:nvSpPr>
          <p:cNvPr id="2" name="Rektangel 1"/>
          <p:cNvSpPr/>
          <p:nvPr/>
        </p:nvSpPr>
        <p:spPr>
          <a:xfrm>
            <a:off x="9388041" y="2811101"/>
            <a:ext cx="1093304" cy="3478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FFC000"/>
                </a:solidFill>
              </a:rPr>
              <a:t>145 163</a:t>
            </a:r>
          </a:p>
        </p:txBody>
      </p:sp>
      <p:sp>
        <p:nvSpPr>
          <p:cNvPr id="7" name="Rektangel 6"/>
          <p:cNvSpPr/>
          <p:nvPr/>
        </p:nvSpPr>
        <p:spPr>
          <a:xfrm>
            <a:off x="10962526" y="1995575"/>
            <a:ext cx="1043944" cy="347870"/>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600" b="1" dirty="0">
                <a:solidFill>
                  <a:srgbClr val="FFC000"/>
                </a:solidFill>
              </a:rPr>
              <a:t>147 900</a:t>
            </a:r>
          </a:p>
        </p:txBody>
      </p:sp>
    </p:spTree>
    <p:extLst>
      <p:ext uri="{BB962C8B-B14F-4D97-AF65-F5344CB8AC3E}">
        <p14:creationId xmlns:p14="http://schemas.microsoft.com/office/powerpoint/2010/main" val="16829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6" dur="2000"/>
                                        <p:tgtEl>
                                          <p:spTgt spid="6">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07368" y="339477"/>
            <a:ext cx="8784976" cy="706437"/>
          </a:xfrm>
        </p:spPr>
        <p:txBody>
          <a:bodyPr/>
          <a:lstStyle/>
          <a:p>
            <a:r>
              <a:rPr lang="sv-SE" altLang="sv-SE" sz="2800" dirty="0"/>
              <a:t>Befolkningsutvecklingen i Norrköping i några åldersgrupper 1973 - 2033</a:t>
            </a:r>
          </a:p>
        </p:txBody>
      </p:sp>
      <p:sp>
        <p:nvSpPr>
          <p:cNvPr id="7" name="textruta 9"/>
          <p:cNvSpPr txBox="1">
            <a:spLocks noChangeArrowheads="1"/>
          </p:cNvSpPr>
          <p:nvPr/>
        </p:nvSpPr>
        <p:spPr bwMode="auto">
          <a:xfrm>
            <a:off x="180974" y="6042249"/>
            <a:ext cx="8617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Statistiska centralbyrån (1973-2023) Norrköpings kommuns befolkningsprognos (2023-2033)</a:t>
            </a:r>
          </a:p>
          <a:p>
            <a:r>
              <a:rPr lang="sv-SE" altLang="sv-SE" sz="1200" i="1" dirty="0"/>
              <a:t>Not: Den lodräta linjen markerar år 2023</a:t>
            </a:r>
          </a:p>
        </p:txBody>
      </p:sp>
      <p:graphicFrame>
        <p:nvGraphicFramePr>
          <p:cNvPr id="6" name="Diagram 5"/>
          <p:cNvGraphicFramePr/>
          <p:nvPr/>
        </p:nvGraphicFramePr>
        <p:xfrm>
          <a:off x="407368" y="1157336"/>
          <a:ext cx="11592792" cy="4979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12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2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2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2000"/>
                                        <p:tgtEl>
                                          <p:spTgt spid="6">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27" dur="2000"/>
                                        <p:tgtEl>
                                          <p:spTgt spid="6">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32" dur="2000"/>
                                        <p:tgtEl>
                                          <p:spTgt spid="6">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37" dur="2000"/>
                                        <p:tgtEl>
                                          <p:spTgt spid="6">
                                            <p:graphicEl>
                                              <a:chart seriesIdx="6"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left)">
                                      <p:cBhvr>
                                        <p:cTn id="42" dur="2000"/>
                                        <p:tgtEl>
                                          <p:spTgt spid="6">
                                            <p:graphicEl>
                                              <a:chart seriesIdx="7"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wipe(left)">
                                      <p:cBhvr>
                                        <p:cTn id="47" dur="2000"/>
                                        <p:tgtEl>
                                          <p:spTgt spid="6">
                                            <p:graphicEl>
                                              <a:chart seriesIdx="8"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left)">
                                      <p:cBhvr>
                                        <p:cTn id="52" dur="2000"/>
                                        <p:tgtEl>
                                          <p:spTgt spid="6">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ACE7442-2B0D-49CA-80B2-D88115600A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ktangel 4">
            <a:extLst>
              <a:ext uri="{FF2B5EF4-FFF2-40B4-BE49-F238E27FC236}">
                <a16:creationId xmlns:a16="http://schemas.microsoft.com/office/drawing/2014/main" id="{A744ED5C-5D46-4615-AE02-75985CAC648A}"/>
              </a:ext>
            </a:extLst>
          </p:cNvPr>
          <p:cNvSpPr/>
          <p:nvPr/>
        </p:nvSpPr>
        <p:spPr>
          <a:xfrm>
            <a:off x="0" y="3966651"/>
            <a:ext cx="10248900" cy="183038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534" name="Text Box 4">
            <a:extLst>
              <a:ext uri="{FF2B5EF4-FFF2-40B4-BE49-F238E27FC236}">
                <a16:creationId xmlns:a16="http://schemas.microsoft.com/office/drawing/2014/main" id="{CB47DEC7-BE5A-4890-8ABD-E3C45ABE4670}"/>
              </a:ext>
            </a:extLst>
          </p:cNvPr>
          <p:cNvSpPr txBox="1">
            <a:spLocks noChangeArrowheads="1"/>
          </p:cNvSpPr>
          <p:nvPr/>
        </p:nvSpPr>
        <p:spPr bwMode="auto">
          <a:xfrm>
            <a:off x="253026" y="4619370"/>
            <a:ext cx="9172575" cy="1708150"/>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FontTx/>
              <a:buNone/>
            </a:pPr>
            <a:r>
              <a:rPr lang="en-US" altLang="sv-SE" sz="4400" b="1" dirty="0">
                <a:solidFill>
                  <a:srgbClr val="FFFFFF"/>
                </a:solidFill>
                <a:latin typeface="Frutiger LT Std 45 Light"/>
              </a:rPr>
              <a:t>Sysselsättning och arbetsmarknad</a:t>
            </a:r>
          </a:p>
          <a:p>
            <a:pPr lvl="1" eaLnBrk="1" hangingPunct="1">
              <a:spcBef>
                <a:spcPct val="0"/>
              </a:spcBef>
              <a:buClrTx/>
              <a:buSzTx/>
              <a:buFontTx/>
              <a:buNone/>
            </a:pPr>
            <a:endParaRPr lang="sv-SE" altLang="sv-SE" sz="6000" dirty="0">
              <a:solidFill>
                <a:srgbClr val="FFFFFF"/>
              </a:solidFill>
              <a:latin typeface="Frutiger LT Std 45 Light"/>
            </a:endParaRPr>
          </a:p>
        </p:txBody>
      </p:sp>
    </p:spTree>
    <p:extLst>
      <p:ext uri="{BB962C8B-B14F-4D97-AF65-F5344CB8AC3E}">
        <p14:creationId xmlns:p14="http://schemas.microsoft.com/office/powerpoint/2010/main" val="16436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175" y="0"/>
            <a:ext cx="8824359" cy="971549"/>
          </a:xfrm>
        </p:spPr>
        <p:txBody>
          <a:bodyPr/>
          <a:lstStyle/>
          <a:p>
            <a:pPr eaLnBrk="1" hangingPunct="1"/>
            <a:r>
              <a:rPr lang="sv-SE" altLang="sv-SE" sz="2800" dirty="0"/>
              <a:t>Antal förvärvsarbetande i Norrköping 1990-2022</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598281922"/>
              </p:ext>
            </p:extLst>
          </p:nvPr>
        </p:nvGraphicFramePr>
        <p:xfrm>
          <a:off x="257175" y="1183369"/>
          <a:ext cx="10906544" cy="47250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116917" y="6238018"/>
            <a:ext cx="11046802" cy="461665"/>
          </a:xfrm>
          <a:prstGeom prst="rect">
            <a:avLst/>
          </a:prstGeom>
          <a:noFill/>
        </p:spPr>
        <p:txBody>
          <a:bodyPr wrap="square" rtlCol="0">
            <a:spAutoFit/>
          </a:bodyPr>
          <a:lstStyle/>
          <a:p>
            <a:r>
              <a:rPr lang="sv-SE" altLang="sv-SE" sz="1200" i="1" dirty="0"/>
              <a:t>Källa: Statistiska centralbyrån (RAMS 1990-2019, BAS 2020- )</a:t>
            </a:r>
          </a:p>
          <a:p>
            <a:r>
              <a:rPr lang="sv-SE" altLang="sv-SE" sz="1200" i="1" dirty="0"/>
              <a:t>Observera: På grund av att statistikens framställning varierat mellan åren ska viss försiktighet göras vid jämförelser över tid</a:t>
            </a:r>
          </a:p>
        </p:txBody>
      </p:sp>
    </p:spTree>
    <p:extLst>
      <p:ext uri="{BB962C8B-B14F-4D97-AF65-F5344CB8AC3E}">
        <p14:creationId xmlns:p14="http://schemas.microsoft.com/office/powerpoint/2010/main" val="1954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0"/>
            <a:ext cx="8824359" cy="971549"/>
          </a:xfrm>
        </p:spPr>
        <p:txBody>
          <a:bodyPr/>
          <a:lstStyle/>
          <a:p>
            <a:r>
              <a:rPr lang="sv-SE" dirty="0"/>
              <a:t>Förändring av antal förvärvsarbetande mellan 2020 och 2022 per näringsgren</a:t>
            </a:r>
          </a:p>
        </p:txBody>
      </p:sp>
      <p:sp>
        <p:nvSpPr>
          <p:cNvPr id="6" name="textruta 5"/>
          <p:cNvSpPr txBox="1"/>
          <p:nvPr/>
        </p:nvSpPr>
        <p:spPr>
          <a:xfrm>
            <a:off x="0" y="6396335"/>
            <a:ext cx="5184576" cy="461665"/>
          </a:xfrm>
          <a:prstGeom prst="rect">
            <a:avLst/>
          </a:prstGeom>
          <a:noFill/>
        </p:spPr>
        <p:txBody>
          <a:bodyPr wrap="square" rtlCol="0">
            <a:spAutoFit/>
          </a:bodyPr>
          <a:lstStyle/>
          <a:p>
            <a:r>
              <a:rPr lang="sv-SE" sz="1200" i="1" dirty="0"/>
              <a:t>Källa: Statistiska centralbyrån (BAS)</a:t>
            </a:r>
          </a:p>
          <a:p>
            <a:r>
              <a:rPr lang="sv-SE" sz="1200" i="1" dirty="0"/>
              <a:t>Not: Fördelning efter SNI 2007</a:t>
            </a:r>
          </a:p>
        </p:txBody>
      </p:sp>
      <p:graphicFrame>
        <p:nvGraphicFramePr>
          <p:cNvPr id="7" name="Diagram 6">
            <a:extLst>
              <a:ext uri="{FF2B5EF4-FFF2-40B4-BE49-F238E27FC236}">
                <a16:creationId xmlns:a16="http://schemas.microsoft.com/office/drawing/2014/main" id="{1EC43DF0-EC63-4080-909D-15769C24489B}"/>
              </a:ext>
            </a:extLst>
          </p:cNvPr>
          <p:cNvGraphicFramePr>
            <a:graphicFrameLocks/>
          </p:cNvGraphicFramePr>
          <p:nvPr>
            <p:extLst>
              <p:ext uri="{D42A27DB-BD31-4B8C-83A1-F6EECF244321}">
                <p14:modId xmlns:p14="http://schemas.microsoft.com/office/powerpoint/2010/main" val="391686314"/>
              </p:ext>
            </p:extLst>
          </p:nvPr>
        </p:nvGraphicFramePr>
        <p:xfrm>
          <a:off x="805543" y="1243482"/>
          <a:ext cx="9845710" cy="49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1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20670" y="6104148"/>
            <a:ext cx="140426" cy="232939"/>
          </a:xfrm>
          <a:prstGeom prst="rect">
            <a:avLst/>
          </a:prstGeom>
        </p:spPr>
        <p:txBody>
          <a:bodyPr vert="horz" wrap="square" lIns="0" tIns="21771" rIns="0" bIns="0" rtlCol="0">
            <a:spAutoFit/>
          </a:bodyPr>
          <a:lstStyle/>
          <a:p>
            <a:pPr marL="21772" defTabSz="1567556">
              <a:spcBef>
                <a:spcPts val="171"/>
              </a:spcBef>
            </a:pPr>
            <a:r>
              <a:rPr sz="1371" spc="-9" dirty="0">
                <a:solidFill>
                  <a:prstClr val="black"/>
                </a:solidFill>
                <a:latin typeface="Arial"/>
                <a:cs typeface="Arial"/>
              </a:rPr>
              <a:t>3</a:t>
            </a:r>
            <a:endParaRPr sz="1371">
              <a:solidFill>
                <a:prstClr val="black"/>
              </a:solidFill>
              <a:latin typeface="Arial"/>
              <a:cs typeface="Arial"/>
            </a:endParaRPr>
          </a:p>
        </p:txBody>
      </p:sp>
      <p:sp>
        <p:nvSpPr>
          <p:cNvPr id="3" name="object 3"/>
          <p:cNvSpPr/>
          <p:nvPr/>
        </p:nvSpPr>
        <p:spPr>
          <a:xfrm>
            <a:off x="0" y="0"/>
            <a:ext cx="12192000" cy="6857999"/>
          </a:xfrm>
          <a:custGeom>
            <a:avLst/>
            <a:gdLst/>
            <a:ahLst/>
            <a:cxnLst/>
            <a:rect l="l" t="t" r="r" b="b"/>
            <a:pathLst>
              <a:path w="5328285" h="3780154">
                <a:moveTo>
                  <a:pt x="5328005" y="0"/>
                </a:moveTo>
                <a:lnTo>
                  <a:pt x="0" y="0"/>
                </a:lnTo>
                <a:lnTo>
                  <a:pt x="0" y="3780002"/>
                </a:lnTo>
                <a:lnTo>
                  <a:pt x="5328005" y="3780002"/>
                </a:lnTo>
                <a:lnTo>
                  <a:pt x="5328005" y="0"/>
                </a:lnTo>
                <a:close/>
              </a:path>
            </a:pathLst>
          </a:custGeom>
          <a:solidFill>
            <a:srgbClr val="00AFD7">
              <a:alpha val="29998"/>
            </a:srgbClr>
          </a:solidFill>
        </p:spPr>
        <p:txBody>
          <a:bodyPr wrap="square" lIns="0" tIns="0" rIns="0" bIns="0" rtlCol="0"/>
          <a:lstStyle/>
          <a:p>
            <a:pPr defTabSz="1567556"/>
            <a:endParaRPr sz="3086">
              <a:solidFill>
                <a:prstClr val="black"/>
              </a:solidFill>
              <a:latin typeface="Calibri"/>
            </a:endParaRPr>
          </a:p>
        </p:txBody>
      </p:sp>
      <p:grpSp>
        <p:nvGrpSpPr>
          <p:cNvPr id="4" name="object 4"/>
          <p:cNvGrpSpPr/>
          <p:nvPr/>
        </p:nvGrpSpPr>
        <p:grpSpPr>
          <a:xfrm>
            <a:off x="0" y="0"/>
            <a:ext cx="10226858" cy="6597831"/>
            <a:chOff x="-4622" y="0"/>
            <a:chExt cx="5046980" cy="3740785"/>
          </a:xfrm>
        </p:grpSpPr>
        <p:sp>
          <p:nvSpPr>
            <p:cNvPr id="5" name="object 5"/>
            <p:cNvSpPr/>
            <p:nvPr/>
          </p:nvSpPr>
          <p:spPr>
            <a:xfrm>
              <a:off x="-4622" y="0"/>
              <a:ext cx="5044427" cy="3740696"/>
            </a:xfrm>
            <a:prstGeom prst="rect">
              <a:avLst/>
            </a:prstGeom>
            <a:blipFill>
              <a:blip r:embed="rId3" cstate="print"/>
              <a:stretch>
                <a:fillRect/>
              </a:stretch>
            </a:blipFill>
          </p:spPr>
          <p:txBody>
            <a:bodyPr wrap="square" lIns="0" tIns="0" rIns="0" bIns="0" rtlCol="0"/>
            <a:lstStyle/>
            <a:p>
              <a:pPr defTabSz="1567556"/>
              <a:endParaRPr sz="3086">
                <a:solidFill>
                  <a:prstClr val="black"/>
                </a:solidFill>
                <a:latin typeface="Calibri"/>
              </a:endParaRPr>
            </a:p>
          </p:txBody>
        </p:sp>
        <p:sp>
          <p:nvSpPr>
            <p:cNvPr id="6" name="object 6"/>
            <p:cNvSpPr/>
            <p:nvPr/>
          </p:nvSpPr>
          <p:spPr>
            <a:xfrm>
              <a:off x="1421701" y="1199155"/>
              <a:ext cx="3613785" cy="2171065"/>
            </a:xfrm>
            <a:custGeom>
              <a:avLst/>
              <a:gdLst/>
              <a:ahLst/>
              <a:cxnLst/>
              <a:rect l="l" t="t" r="r" b="b"/>
              <a:pathLst>
                <a:path w="3613785" h="2171065">
                  <a:moveTo>
                    <a:pt x="3613480" y="2170798"/>
                  </a:moveTo>
                  <a:lnTo>
                    <a:pt x="0" y="2170798"/>
                  </a:lnTo>
                  <a:lnTo>
                    <a:pt x="0" y="0"/>
                  </a:lnTo>
                  <a:lnTo>
                    <a:pt x="3613480" y="0"/>
                  </a:lnTo>
                  <a:lnTo>
                    <a:pt x="3613480" y="2170798"/>
                  </a:lnTo>
                  <a:close/>
                </a:path>
              </a:pathLst>
            </a:custGeom>
            <a:ln w="13868">
              <a:solidFill>
                <a:srgbClr val="389630"/>
              </a:solidFill>
            </a:ln>
          </p:spPr>
          <p:txBody>
            <a:bodyPr wrap="square" lIns="0" tIns="0" rIns="0" bIns="0" rtlCol="0"/>
            <a:lstStyle/>
            <a:p>
              <a:pPr defTabSz="1567556"/>
              <a:endParaRPr sz="3086">
                <a:solidFill>
                  <a:prstClr val="black"/>
                </a:solidFill>
                <a:latin typeface="Calibri"/>
              </a:endParaRPr>
            </a:p>
          </p:txBody>
        </p:sp>
      </p:grpSp>
      <p:sp>
        <p:nvSpPr>
          <p:cNvPr id="7" name="object 7"/>
          <p:cNvSpPr txBox="1"/>
          <p:nvPr/>
        </p:nvSpPr>
        <p:spPr>
          <a:xfrm>
            <a:off x="5320719" y="2542986"/>
            <a:ext cx="840377"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Simonstorp</a:t>
            </a:r>
            <a:endParaRPr sz="1029" dirty="0">
              <a:solidFill>
                <a:prstClr val="black"/>
              </a:solidFill>
              <a:latin typeface="Arial"/>
              <a:cs typeface="Arial"/>
            </a:endParaRPr>
          </a:p>
        </p:txBody>
      </p:sp>
      <p:sp>
        <p:nvSpPr>
          <p:cNvPr id="8" name="object 8"/>
          <p:cNvSpPr txBox="1"/>
          <p:nvPr/>
        </p:nvSpPr>
        <p:spPr>
          <a:xfrm>
            <a:off x="4912863" y="3624651"/>
            <a:ext cx="1272540" cy="185856"/>
          </a:xfrm>
          <a:prstGeom prst="rect">
            <a:avLst/>
          </a:prstGeom>
        </p:spPr>
        <p:txBody>
          <a:bodyPr vert="horz" wrap="square" lIns="0" tIns="27214" rIns="0" bIns="0" rtlCol="0">
            <a:spAutoFit/>
          </a:bodyPr>
          <a:lstStyle/>
          <a:p>
            <a:pPr marL="43543" defTabSz="1567556">
              <a:spcBef>
                <a:spcPts val="214"/>
              </a:spcBef>
            </a:pPr>
            <a:r>
              <a:rPr sz="1029" b="1" spc="69" dirty="0">
                <a:solidFill>
                  <a:prstClr val="black"/>
                </a:solidFill>
                <a:latin typeface="Arial"/>
                <a:cs typeface="Arial"/>
              </a:rPr>
              <a:t>Svärtinge</a:t>
            </a:r>
            <a:r>
              <a:rPr sz="1029" b="1" spc="146" dirty="0">
                <a:solidFill>
                  <a:prstClr val="black"/>
                </a:solidFill>
                <a:latin typeface="Arial"/>
                <a:cs typeface="Arial"/>
              </a:rPr>
              <a:t> </a:t>
            </a:r>
            <a:r>
              <a:rPr sz="1543" b="1" spc="129" baseline="9259" dirty="0">
                <a:solidFill>
                  <a:prstClr val="black"/>
                </a:solidFill>
                <a:latin typeface="Arial"/>
                <a:cs typeface="Arial"/>
              </a:rPr>
              <a:t>Åby</a:t>
            </a:r>
            <a:endParaRPr sz="1543" baseline="9259" dirty="0">
              <a:solidFill>
                <a:prstClr val="black"/>
              </a:solidFill>
              <a:latin typeface="Arial"/>
              <a:cs typeface="Arial"/>
            </a:endParaRPr>
          </a:p>
        </p:txBody>
      </p:sp>
      <p:sp>
        <p:nvSpPr>
          <p:cNvPr id="9" name="object 9"/>
          <p:cNvSpPr txBox="1"/>
          <p:nvPr/>
        </p:nvSpPr>
        <p:spPr>
          <a:xfrm>
            <a:off x="6503038" y="3378207"/>
            <a:ext cx="519249"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K</a:t>
            </a:r>
            <a:r>
              <a:rPr sz="1029" b="1" spc="9" dirty="0">
                <a:solidFill>
                  <a:prstClr val="black"/>
                </a:solidFill>
                <a:latin typeface="Arial"/>
                <a:cs typeface="Arial"/>
              </a:rPr>
              <a:t>r</a:t>
            </a:r>
            <a:r>
              <a:rPr sz="1029" b="1" spc="77" dirty="0">
                <a:solidFill>
                  <a:prstClr val="black"/>
                </a:solidFill>
                <a:latin typeface="Arial"/>
                <a:cs typeface="Arial"/>
              </a:rPr>
              <a:t>okek</a:t>
            </a:r>
            <a:endParaRPr sz="1029" dirty="0">
              <a:solidFill>
                <a:prstClr val="black"/>
              </a:solidFill>
              <a:latin typeface="Arial"/>
              <a:cs typeface="Arial"/>
            </a:endParaRPr>
          </a:p>
        </p:txBody>
      </p:sp>
      <p:sp>
        <p:nvSpPr>
          <p:cNvPr id="10" name="object 10"/>
          <p:cNvSpPr txBox="1"/>
          <p:nvPr/>
        </p:nvSpPr>
        <p:spPr>
          <a:xfrm>
            <a:off x="8473427" y="4737190"/>
            <a:ext cx="704306"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Arkösund</a:t>
            </a:r>
            <a:endParaRPr sz="1029">
              <a:solidFill>
                <a:prstClr val="black"/>
              </a:solidFill>
              <a:latin typeface="Arial"/>
              <a:cs typeface="Arial"/>
            </a:endParaRPr>
          </a:p>
        </p:txBody>
      </p:sp>
      <p:sp>
        <p:nvSpPr>
          <p:cNvPr id="11" name="object 11"/>
          <p:cNvSpPr txBox="1"/>
          <p:nvPr/>
        </p:nvSpPr>
        <p:spPr>
          <a:xfrm>
            <a:off x="7630179" y="3619446"/>
            <a:ext cx="681446" cy="185856"/>
          </a:xfrm>
          <a:prstGeom prst="rect">
            <a:avLst/>
          </a:prstGeom>
        </p:spPr>
        <p:txBody>
          <a:bodyPr vert="horz" wrap="square" lIns="0" tIns="27214" rIns="0" bIns="0" rtlCol="0">
            <a:spAutoFit/>
          </a:bodyPr>
          <a:lstStyle/>
          <a:p>
            <a:pPr defTabSz="1567556">
              <a:spcBef>
                <a:spcPts val="214"/>
              </a:spcBef>
            </a:pPr>
            <a:r>
              <a:rPr sz="1029" b="1" spc="60" dirty="0">
                <a:solidFill>
                  <a:prstClr val="black"/>
                </a:solidFill>
                <a:latin typeface="Arial"/>
                <a:cs typeface="Arial"/>
              </a:rPr>
              <a:t>Kvarsebo</a:t>
            </a:r>
            <a:endParaRPr sz="1029">
              <a:solidFill>
                <a:prstClr val="black"/>
              </a:solidFill>
              <a:latin typeface="Arial"/>
              <a:cs typeface="Arial"/>
            </a:endParaRPr>
          </a:p>
        </p:txBody>
      </p:sp>
      <p:sp>
        <p:nvSpPr>
          <p:cNvPr id="12" name="object 12"/>
          <p:cNvSpPr txBox="1"/>
          <p:nvPr/>
        </p:nvSpPr>
        <p:spPr>
          <a:xfrm>
            <a:off x="4886109" y="4644262"/>
            <a:ext cx="711926" cy="185856"/>
          </a:xfrm>
          <a:prstGeom prst="rect">
            <a:avLst/>
          </a:prstGeom>
        </p:spPr>
        <p:txBody>
          <a:bodyPr vert="horz" wrap="square" lIns="0" tIns="27214" rIns="0" bIns="0" rtlCol="0">
            <a:spAutoFit/>
          </a:bodyPr>
          <a:lstStyle/>
          <a:p>
            <a:pPr defTabSz="1567556">
              <a:spcBef>
                <a:spcPts val="214"/>
              </a:spcBef>
            </a:pPr>
            <a:r>
              <a:rPr sz="1029" b="1" spc="77" dirty="0">
                <a:solidFill>
                  <a:prstClr val="black"/>
                </a:solidFill>
                <a:latin typeface="Arial"/>
                <a:cs typeface="Arial"/>
              </a:rPr>
              <a:t>Norsholm</a:t>
            </a:r>
            <a:endParaRPr sz="1029" dirty="0">
              <a:solidFill>
                <a:prstClr val="black"/>
              </a:solidFill>
              <a:latin typeface="Arial"/>
              <a:cs typeface="Arial"/>
            </a:endParaRPr>
          </a:p>
        </p:txBody>
      </p:sp>
      <p:sp>
        <p:nvSpPr>
          <p:cNvPr id="13" name="object 13"/>
          <p:cNvSpPr txBox="1"/>
          <p:nvPr/>
        </p:nvSpPr>
        <p:spPr>
          <a:xfrm>
            <a:off x="4601129" y="4147623"/>
            <a:ext cx="787037" cy="185856"/>
          </a:xfrm>
          <a:prstGeom prst="rect">
            <a:avLst/>
          </a:prstGeom>
        </p:spPr>
        <p:txBody>
          <a:bodyPr vert="horz" wrap="square" lIns="0" tIns="27214" rIns="0" bIns="0" rtlCol="0">
            <a:spAutoFit/>
          </a:bodyPr>
          <a:lstStyle/>
          <a:p>
            <a:pPr defTabSz="1567556">
              <a:spcBef>
                <a:spcPts val="214"/>
              </a:spcBef>
            </a:pPr>
            <a:r>
              <a:rPr sz="1029" b="1" spc="51" dirty="0">
                <a:solidFill>
                  <a:prstClr val="black"/>
                </a:solidFill>
                <a:latin typeface="Arial"/>
                <a:cs typeface="Arial"/>
              </a:rPr>
              <a:t>Skärblacka</a:t>
            </a:r>
            <a:endParaRPr sz="1029" dirty="0">
              <a:solidFill>
                <a:prstClr val="black"/>
              </a:solidFill>
              <a:latin typeface="Arial"/>
              <a:cs typeface="Arial"/>
            </a:endParaRPr>
          </a:p>
        </p:txBody>
      </p:sp>
      <p:sp>
        <p:nvSpPr>
          <p:cNvPr id="14" name="object 14"/>
          <p:cNvSpPr txBox="1"/>
          <p:nvPr/>
        </p:nvSpPr>
        <p:spPr>
          <a:xfrm>
            <a:off x="5320719" y="3834734"/>
            <a:ext cx="2885803" cy="351754"/>
          </a:xfrm>
          <a:prstGeom prst="rect">
            <a:avLst/>
          </a:prstGeom>
        </p:spPr>
        <p:txBody>
          <a:bodyPr vert="horz" wrap="square" lIns="0" tIns="21771" rIns="0" bIns="0" rtlCol="0">
            <a:spAutoFit/>
          </a:bodyPr>
          <a:lstStyle/>
          <a:p>
            <a:pPr defTabSz="1567556">
              <a:spcBef>
                <a:spcPts val="171"/>
              </a:spcBef>
            </a:pPr>
            <a:r>
              <a:rPr sz="2143" b="1" dirty="0">
                <a:solidFill>
                  <a:prstClr val="black"/>
                </a:solidFill>
                <a:latin typeface="Arial"/>
                <a:cs typeface="Arial"/>
              </a:rPr>
              <a:t>NORRKÖPING </a:t>
            </a:r>
            <a:r>
              <a:rPr sz="1029" b="1" spc="51" dirty="0">
                <a:solidFill>
                  <a:prstClr val="black"/>
                </a:solidFill>
                <a:latin typeface="Arial"/>
                <a:cs typeface="Arial"/>
              </a:rPr>
              <a:t>Östra</a:t>
            </a:r>
            <a:r>
              <a:rPr sz="1029" b="1" spc="-171" dirty="0">
                <a:solidFill>
                  <a:prstClr val="black"/>
                </a:solidFill>
                <a:latin typeface="Arial"/>
                <a:cs typeface="Arial"/>
              </a:rPr>
              <a:t> </a:t>
            </a:r>
            <a:r>
              <a:rPr sz="1029" b="1" spc="43" dirty="0">
                <a:solidFill>
                  <a:prstClr val="black"/>
                </a:solidFill>
                <a:latin typeface="Arial"/>
                <a:cs typeface="Arial"/>
              </a:rPr>
              <a:t>Husby</a:t>
            </a:r>
            <a:endParaRPr sz="1029" dirty="0">
              <a:solidFill>
                <a:prstClr val="black"/>
              </a:solidFill>
              <a:latin typeface="Arial"/>
              <a:cs typeface="Arial"/>
            </a:endParaRPr>
          </a:p>
        </p:txBody>
      </p:sp>
      <p:sp>
        <p:nvSpPr>
          <p:cNvPr id="15" name="object 15"/>
          <p:cNvSpPr txBox="1"/>
          <p:nvPr/>
        </p:nvSpPr>
        <p:spPr>
          <a:xfrm>
            <a:off x="2523088" y="2861422"/>
            <a:ext cx="1087483" cy="173684"/>
          </a:xfrm>
          <a:prstGeom prst="rect">
            <a:avLst/>
          </a:prstGeom>
        </p:spPr>
        <p:txBody>
          <a:bodyPr vert="horz" wrap="square" lIns="0" tIns="28303" rIns="0" bIns="0" rtlCol="0">
            <a:spAutoFit/>
          </a:bodyPr>
          <a:lstStyle/>
          <a:p>
            <a:pPr marL="21772" defTabSz="1567556">
              <a:spcBef>
                <a:spcPts val="223"/>
              </a:spcBef>
            </a:pPr>
            <a:r>
              <a:rPr sz="943" b="1" spc="17" dirty="0">
                <a:solidFill>
                  <a:srgbClr val="389630"/>
                </a:solidFill>
                <a:latin typeface="Arial"/>
                <a:cs typeface="Arial"/>
              </a:rPr>
              <a:t>ÖSTERGÖTLAND</a:t>
            </a:r>
            <a:endParaRPr sz="943">
              <a:solidFill>
                <a:prstClr val="black"/>
              </a:solidFill>
              <a:latin typeface="Arial"/>
              <a:cs typeface="Arial"/>
            </a:endParaRPr>
          </a:p>
        </p:txBody>
      </p:sp>
      <p:sp>
        <p:nvSpPr>
          <p:cNvPr id="16" name="object 16"/>
          <p:cNvSpPr txBox="1"/>
          <p:nvPr/>
        </p:nvSpPr>
        <p:spPr>
          <a:xfrm>
            <a:off x="9001113" y="5395792"/>
            <a:ext cx="762000" cy="173684"/>
          </a:xfrm>
          <a:prstGeom prst="rect">
            <a:avLst/>
          </a:prstGeom>
        </p:spPr>
        <p:txBody>
          <a:bodyPr vert="horz" wrap="square" lIns="0" tIns="28303" rIns="0" bIns="0" rtlCol="0">
            <a:spAutoFit/>
          </a:bodyPr>
          <a:lstStyle/>
          <a:p>
            <a:pPr defTabSz="1567556">
              <a:spcBef>
                <a:spcPts val="223"/>
              </a:spcBef>
            </a:pPr>
            <a:r>
              <a:rPr sz="943" b="1" dirty="0">
                <a:solidFill>
                  <a:srgbClr val="00AFD7"/>
                </a:solidFill>
                <a:latin typeface="Arial"/>
                <a:cs typeface="Arial"/>
              </a:rPr>
              <a:t>ÖSTERSJÖN</a:t>
            </a:r>
            <a:endParaRPr sz="943">
              <a:solidFill>
                <a:prstClr val="black"/>
              </a:solidFill>
              <a:latin typeface="Arial"/>
              <a:cs typeface="Arial"/>
            </a:endParaRPr>
          </a:p>
        </p:txBody>
      </p:sp>
      <p:sp>
        <p:nvSpPr>
          <p:cNvPr id="17" name="object 17"/>
          <p:cNvSpPr txBox="1">
            <a:spLocks noGrp="1"/>
          </p:cNvSpPr>
          <p:nvPr>
            <p:ph type="title"/>
          </p:nvPr>
        </p:nvSpPr>
        <p:spPr>
          <a:xfrm>
            <a:off x="-670078" y="181520"/>
            <a:ext cx="14025103" cy="409782"/>
          </a:xfrm>
          <a:prstGeom prst="rect">
            <a:avLst/>
          </a:prstGeom>
        </p:spPr>
        <p:txBody>
          <a:bodyPr vert="horz" wrap="square" lIns="0" tIns="21771" rIns="0" bIns="0" rtlCol="0" anchor="b">
            <a:spAutoFit/>
          </a:bodyPr>
          <a:lstStyle/>
          <a:p>
            <a:pPr marL="6125442">
              <a:spcBef>
                <a:spcPts val="171"/>
              </a:spcBef>
            </a:pPr>
            <a:r>
              <a:rPr sz="2800" spc="-34" dirty="0"/>
              <a:t>Norrköpings</a:t>
            </a:r>
            <a:r>
              <a:rPr sz="2800" spc="-26" dirty="0"/>
              <a:t> </a:t>
            </a:r>
            <a:r>
              <a:rPr sz="2800" spc="-9" dirty="0" err="1"/>
              <a:t>kommun</a:t>
            </a:r>
            <a:r>
              <a:rPr lang="sv-SE" sz="2800" spc="-9" dirty="0"/>
              <a:t> 2023</a:t>
            </a:r>
            <a:endParaRPr sz="2800" spc="-9" dirty="0"/>
          </a:p>
        </p:txBody>
      </p:sp>
      <p:sp>
        <p:nvSpPr>
          <p:cNvPr id="18" name="object 18"/>
          <p:cNvSpPr txBox="1"/>
          <p:nvPr/>
        </p:nvSpPr>
        <p:spPr>
          <a:xfrm>
            <a:off x="6074887" y="749877"/>
            <a:ext cx="2525506" cy="1168451"/>
          </a:xfrm>
          <a:prstGeom prst="rect">
            <a:avLst/>
          </a:prstGeom>
        </p:spPr>
        <p:txBody>
          <a:bodyPr vert="horz" wrap="square" lIns="0" tIns="21771" rIns="0" bIns="0" rtlCol="0">
            <a:spAutoFit/>
          </a:bodyPr>
          <a:lstStyle/>
          <a:p>
            <a:pPr marL="459381" algn="ctr" defTabSz="1567556">
              <a:spcBef>
                <a:spcPts val="171"/>
              </a:spcBef>
            </a:pPr>
            <a:r>
              <a:rPr spc="-34" dirty="0">
                <a:solidFill>
                  <a:prstClr val="black"/>
                </a:solidFill>
                <a:latin typeface="Arial"/>
                <a:cs typeface="Arial"/>
              </a:rPr>
              <a:t>Areal: </a:t>
            </a:r>
            <a:r>
              <a:rPr b="1" spc="-43" dirty="0">
                <a:solidFill>
                  <a:prstClr val="black"/>
                </a:solidFill>
                <a:latin typeface="Trebuchet MS"/>
                <a:cs typeface="Trebuchet MS"/>
              </a:rPr>
              <a:t>1 495</a:t>
            </a:r>
            <a:r>
              <a:rPr b="1" spc="-111" dirty="0">
                <a:solidFill>
                  <a:prstClr val="black"/>
                </a:solidFill>
                <a:latin typeface="Trebuchet MS"/>
                <a:cs typeface="Trebuchet MS"/>
              </a:rPr>
              <a:t> </a:t>
            </a:r>
            <a:r>
              <a:rPr b="1" spc="9" dirty="0">
                <a:solidFill>
                  <a:prstClr val="black"/>
                </a:solidFill>
                <a:latin typeface="Trebuchet MS"/>
                <a:cs typeface="Trebuchet MS"/>
              </a:rPr>
              <a:t>km</a:t>
            </a:r>
            <a:r>
              <a:rPr b="1" spc="12" baseline="30864" dirty="0">
                <a:solidFill>
                  <a:prstClr val="black"/>
                </a:solidFill>
                <a:latin typeface="Trebuchet MS"/>
                <a:cs typeface="Trebuchet MS"/>
              </a:rPr>
              <a:t>2</a:t>
            </a:r>
            <a:endParaRPr baseline="30864" dirty="0">
              <a:solidFill>
                <a:prstClr val="black"/>
              </a:solidFill>
              <a:latin typeface="Trebuchet MS"/>
              <a:cs typeface="Trebuchet MS"/>
            </a:endParaRPr>
          </a:p>
          <a:p>
            <a:pPr marR="30480" algn="ctr" defTabSz="1567556">
              <a:spcBef>
                <a:spcPts val="69"/>
              </a:spcBef>
            </a:pPr>
            <a:r>
              <a:rPr spc="-43" dirty="0">
                <a:solidFill>
                  <a:prstClr val="black"/>
                </a:solidFill>
                <a:latin typeface="Arial"/>
                <a:cs typeface="Arial"/>
              </a:rPr>
              <a:t>Vattenareal: </a:t>
            </a:r>
            <a:r>
              <a:rPr b="1" spc="-43" dirty="0">
                <a:solidFill>
                  <a:prstClr val="black"/>
                </a:solidFill>
                <a:latin typeface="Trebuchet MS"/>
                <a:cs typeface="Trebuchet MS"/>
              </a:rPr>
              <a:t>553 </a:t>
            </a:r>
            <a:r>
              <a:rPr b="1" spc="9" dirty="0">
                <a:solidFill>
                  <a:prstClr val="black"/>
                </a:solidFill>
                <a:latin typeface="Trebuchet MS"/>
                <a:cs typeface="Trebuchet MS"/>
              </a:rPr>
              <a:t>km</a:t>
            </a:r>
            <a:r>
              <a:rPr b="1" spc="12" baseline="30864" dirty="0">
                <a:solidFill>
                  <a:prstClr val="black"/>
                </a:solidFill>
                <a:latin typeface="Trebuchet MS"/>
                <a:cs typeface="Trebuchet MS"/>
              </a:rPr>
              <a:t>2</a:t>
            </a:r>
            <a:endParaRPr baseline="30864" dirty="0">
              <a:solidFill>
                <a:prstClr val="black"/>
              </a:solidFill>
              <a:latin typeface="Trebuchet MS"/>
              <a:cs typeface="Trebuchet MS"/>
            </a:endParaRPr>
          </a:p>
          <a:p>
            <a:pPr marR="30480" algn="ctr" defTabSz="1567556">
              <a:spcBef>
                <a:spcPts val="69"/>
              </a:spcBef>
            </a:pPr>
            <a:r>
              <a:rPr spc="-51" dirty="0">
                <a:solidFill>
                  <a:prstClr val="black"/>
                </a:solidFill>
                <a:latin typeface="Arial"/>
                <a:cs typeface="Arial"/>
              </a:rPr>
              <a:t>Invånare: </a:t>
            </a:r>
            <a:r>
              <a:rPr b="1" spc="-43" dirty="0">
                <a:solidFill>
                  <a:prstClr val="black"/>
                </a:solidFill>
                <a:latin typeface="Trebuchet MS"/>
                <a:cs typeface="Trebuchet MS"/>
              </a:rPr>
              <a:t>14</a:t>
            </a:r>
            <a:r>
              <a:rPr lang="sv-SE" b="1" spc="-43" dirty="0">
                <a:solidFill>
                  <a:prstClr val="black"/>
                </a:solidFill>
                <a:latin typeface="Trebuchet MS"/>
                <a:cs typeface="Trebuchet MS"/>
              </a:rPr>
              <a:t>5 163</a:t>
            </a:r>
            <a:endParaRPr dirty="0">
              <a:solidFill>
                <a:prstClr val="black"/>
              </a:solidFill>
              <a:latin typeface="Trebuchet MS"/>
              <a:cs typeface="Trebuchet MS"/>
            </a:endParaRPr>
          </a:p>
          <a:p>
            <a:pPr marR="30480" algn="ctr" defTabSz="1567556">
              <a:spcBef>
                <a:spcPts val="69"/>
              </a:spcBef>
            </a:pPr>
            <a:r>
              <a:rPr spc="-51" dirty="0">
                <a:solidFill>
                  <a:prstClr val="black"/>
                </a:solidFill>
                <a:latin typeface="Arial"/>
                <a:cs typeface="Arial"/>
              </a:rPr>
              <a:t>Invånare </a:t>
            </a:r>
            <a:r>
              <a:rPr spc="-26" dirty="0">
                <a:solidFill>
                  <a:prstClr val="black"/>
                </a:solidFill>
                <a:latin typeface="Arial"/>
                <a:cs typeface="Arial"/>
              </a:rPr>
              <a:t>per </a:t>
            </a:r>
            <a:r>
              <a:rPr dirty="0">
                <a:solidFill>
                  <a:prstClr val="black"/>
                </a:solidFill>
                <a:latin typeface="Arial"/>
                <a:cs typeface="Arial"/>
              </a:rPr>
              <a:t>km</a:t>
            </a:r>
            <a:r>
              <a:rPr baseline="30864" dirty="0">
                <a:solidFill>
                  <a:prstClr val="black"/>
                </a:solidFill>
                <a:latin typeface="Arial"/>
                <a:cs typeface="Arial"/>
              </a:rPr>
              <a:t>2</a:t>
            </a:r>
            <a:r>
              <a:rPr dirty="0">
                <a:solidFill>
                  <a:prstClr val="black"/>
                </a:solidFill>
                <a:latin typeface="Arial"/>
                <a:cs typeface="Arial"/>
              </a:rPr>
              <a:t>:</a:t>
            </a:r>
            <a:r>
              <a:rPr spc="-60" dirty="0">
                <a:solidFill>
                  <a:prstClr val="black"/>
                </a:solidFill>
                <a:latin typeface="Arial"/>
                <a:cs typeface="Arial"/>
              </a:rPr>
              <a:t> </a:t>
            </a:r>
            <a:r>
              <a:rPr b="1" spc="-69" dirty="0">
                <a:solidFill>
                  <a:prstClr val="black"/>
                </a:solidFill>
                <a:latin typeface="Trebuchet MS"/>
                <a:cs typeface="Trebuchet MS"/>
              </a:rPr>
              <a:t>9</a:t>
            </a:r>
            <a:r>
              <a:rPr lang="sv-SE" b="1" spc="-69" dirty="0">
                <a:solidFill>
                  <a:prstClr val="black"/>
                </a:solidFill>
                <a:latin typeface="Trebuchet MS"/>
                <a:cs typeface="Trebuchet MS"/>
              </a:rPr>
              <a:t>7</a:t>
            </a:r>
            <a:endParaRPr dirty="0">
              <a:solidFill>
                <a:prstClr val="black"/>
              </a:solidFill>
              <a:latin typeface="Trebuchet MS"/>
              <a:cs typeface="Trebuchet MS"/>
            </a:endParaRPr>
          </a:p>
        </p:txBody>
      </p:sp>
      <p:pic>
        <p:nvPicPr>
          <p:cNvPr id="19" name="Bildobjekt 18"/>
          <p:cNvPicPr>
            <a:picLocks noChangeAspect="1"/>
          </p:cNvPicPr>
          <p:nvPr/>
        </p:nvPicPr>
        <p:blipFill>
          <a:blip r:embed="rId4"/>
          <a:stretch>
            <a:fillRect/>
          </a:stretch>
        </p:blipFill>
        <p:spPr>
          <a:xfrm>
            <a:off x="2711624" y="6039616"/>
            <a:ext cx="5904656" cy="480489"/>
          </a:xfrm>
          <a:prstGeom prst="rect">
            <a:avLst/>
          </a:prstGeom>
        </p:spPr>
      </p:pic>
      <p:sp>
        <p:nvSpPr>
          <p:cNvPr id="22" name="textruta 21"/>
          <p:cNvSpPr txBox="1"/>
          <p:nvPr/>
        </p:nvSpPr>
        <p:spPr>
          <a:xfrm>
            <a:off x="58647" y="6590646"/>
            <a:ext cx="7211144"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303602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8650" y="0"/>
            <a:ext cx="8824359" cy="971549"/>
          </a:xfrm>
        </p:spPr>
        <p:txBody>
          <a:bodyPr/>
          <a:lstStyle/>
          <a:p>
            <a:pPr eaLnBrk="1" hangingPunct="1"/>
            <a:r>
              <a:rPr lang="sv-SE" altLang="sv-SE" sz="2800" dirty="0"/>
              <a:t>Antal förvärvsarbetande 2022 efter näringsgren och kön</a:t>
            </a:r>
          </a:p>
        </p:txBody>
      </p:sp>
      <p:sp>
        <p:nvSpPr>
          <p:cNvPr id="5" name="textruta 4"/>
          <p:cNvSpPr txBox="1"/>
          <p:nvPr/>
        </p:nvSpPr>
        <p:spPr>
          <a:xfrm>
            <a:off x="104775" y="6268939"/>
            <a:ext cx="5184576" cy="461665"/>
          </a:xfrm>
          <a:prstGeom prst="rect">
            <a:avLst/>
          </a:prstGeom>
          <a:noFill/>
        </p:spPr>
        <p:txBody>
          <a:bodyPr wrap="square" rtlCol="0">
            <a:spAutoFit/>
          </a:bodyPr>
          <a:lstStyle/>
          <a:p>
            <a:r>
              <a:rPr lang="sv-SE" sz="1200" i="1" dirty="0"/>
              <a:t>Källa: Statistiska centralbyrån</a:t>
            </a:r>
          </a:p>
          <a:p>
            <a:r>
              <a:rPr lang="sv-SE" sz="1200" i="1" dirty="0"/>
              <a:t>Not: Fördelning efter SNI 2007</a:t>
            </a:r>
          </a:p>
        </p:txBody>
      </p:sp>
      <p:graphicFrame>
        <p:nvGraphicFramePr>
          <p:cNvPr id="7" name="Platshållare för innehåll 6">
            <a:extLst>
              <a:ext uri="{FF2B5EF4-FFF2-40B4-BE49-F238E27FC236}">
                <a16:creationId xmlns:a16="http://schemas.microsoft.com/office/drawing/2014/main" id="{1B588E34-E3D2-4678-826C-F964B05E59FC}"/>
              </a:ext>
            </a:extLst>
          </p:cNvPr>
          <p:cNvGraphicFramePr>
            <a:graphicFrameLocks noGrp="1"/>
          </p:cNvGraphicFramePr>
          <p:nvPr>
            <p:ph idx="1"/>
            <p:extLst>
              <p:ext uri="{D42A27DB-BD31-4B8C-83A1-F6EECF244321}">
                <p14:modId xmlns:p14="http://schemas.microsoft.com/office/powerpoint/2010/main" val="1316637814"/>
              </p:ext>
            </p:extLst>
          </p:nvPr>
        </p:nvGraphicFramePr>
        <p:xfrm>
          <a:off x="111163" y="1119287"/>
          <a:ext cx="9900957" cy="5001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a:extLst>
              <a:ext uri="{FF2B5EF4-FFF2-40B4-BE49-F238E27FC236}">
                <a16:creationId xmlns:a16="http://schemas.microsoft.com/office/drawing/2014/main" id="{AFD0C733-517F-4B0F-A17E-C4703062D3F6}"/>
              </a:ext>
            </a:extLst>
          </p:cNvPr>
          <p:cNvSpPr txBox="1"/>
          <p:nvPr/>
        </p:nvSpPr>
        <p:spPr>
          <a:xfrm>
            <a:off x="9453009" y="1697667"/>
            <a:ext cx="2627826" cy="1477328"/>
          </a:xfrm>
          <a:prstGeom prst="rect">
            <a:avLst/>
          </a:prstGeom>
          <a:noFill/>
        </p:spPr>
        <p:txBody>
          <a:bodyPr wrap="square" rtlCol="0">
            <a:spAutoFit/>
          </a:bodyPr>
          <a:lstStyle/>
          <a:p>
            <a:r>
              <a:rPr lang="sv-SE" dirty="0"/>
              <a:t>Den mest kvinnodominerade näringsgrenen är </a:t>
            </a:r>
            <a:r>
              <a:rPr lang="sv-SE" i="1" dirty="0"/>
              <a:t>Vård och omsorg, socialtjänst.</a:t>
            </a:r>
            <a:endParaRPr lang="sv-SE" dirty="0"/>
          </a:p>
        </p:txBody>
      </p:sp>
      <p:sp>
        <p:nvSpPr>
          <p:cNvPr id="9" name="textruta 8">
            <a:extLst>
              <a:ext uri="{FF2B5EF4-FFF2-40B4-BE49-F238E27FC236}">
                <a16:creationId xmlns:a16="http://schemas.microsoft.com/office/drawing/2014/main" id="{B1E73D00-6C85-46DE-836C-A82F629BD451}"/>
              </a:ext>
            </a:extLst>
          </p:cNvPr>
          <p:cNvSpPr txBox="1"/>
          <p:nvPr/>
        </p:nvSpPr>
        <p:spPr>
          <a:xfrm>
            <a:off x="9453009" y="3299740"/>
            <a:ext cx="2531010" cy="1200329"/>
          </a:xfrm>
          <a:prstGeom prst="rect">
            <a:avLst/>
          </a:prstGeom>
          <a:noFill/>
        </p:spPr>
        <p:txBody>
          <a:bodyPr wrap="square" rtlCol="0">
            <a:spAutoFit/>
          </a:bodyPr>
          <a:lstStyle/>
          <a:p>
            <a:r>
              <a:rPr lang="sv-SE" dirty="0"/>
              <a:t>Den mest mansdominerade näringsgrenen är </a:t>
            </a:r>
            <a:r>
              <a:rPr lang="sv-SE" i="1" dirty="0"/>
              <a:t>Byggindustri.</a:t>
            </a:r>
            <a:endParaRPr lang="sv-SE" dirty="0"/>
          </a:p>
        </p:txBody>
      </p:sp>
      <p:sp>
        <p:nvSpPr>
          <p:cNvPr id="10" name="textruta 9">
            <a:extLst>
              <a:ext uri="{FF2B5EF4-FFF2-40B4-BE49-F238E27FC236}">
                <a16:creationId xmlns:a16="http://schemas.microsoft.com/office/drawing/2014/main" id="{C9922A22-984F-485A-A1A3-38F381332C68}"/>
              </a:ext>
            </a:extLst>
          </p:cNvPr>
          <p:cNvSpPr txBox="1"/>
          <p:nvPr/>
        </p:nvSpPr>
        <p:spPr>
          <a:xfrm>
            <a:off x="9453010" y="4624814"/>
            <a:ext cx="2627826" cy="1200329"/>
          </a:xfrm>
          <a:prstGeom prst="rect">
            <a:avLst/>
          </a:prstGeom>
          <a:noFill/>
        </p:spPr>
        <p:txBody>
          <a:bodyPr wrap="square" rtlCol="0">
            <a:spAutoFit/>
          </a:bodyPr>
          <a:lstStyle/>
          <a:p>
            <a:r>
              <a:rPr lang="sv-SE" dirty="0"/>
              <a:t>Den näringsgren med jämnast könsfördelning är </a:t>
            </a:r>
            <a:r>
              <a:rPr lang="sv-SE" i="1" dirty="0"/>
              <a:t>Hotell och restaurangverksamhet.</a:t>
            </a:r>
            <a:endParaRPr lang="sv-SE" dirty="0"/>
          </a:p>
        </p:txBody>
      </p:sp>
    </p:spTree>
    <p:extLst>
      <p:ext uri="{BB962C8B-B14F-4D97-AF65-F5344CB8AC3E}">
        <p14:creationId xmlns:p14="http://schemas.microsoft.com/office/powerpoint/2010/main" val="36960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5300" y="189198"/>
            <a:ext cx="8824359" cy="971549"/>
          </a:xfrm>
        </p:spPr>
        <p:txBody>
          <a:bodyPr/>
          <a:lstStyle/>
          <a:p>
            <a:r>
              <a:rPr lang="sv-SE" altLang="sv-SE" sz="2800" dirty="0"/>
              <a:t>Arbetstillfällen efter näringsgren 2022, Norrköping samt riket, fördelning i procent</a:t>
            </a:r>
          </a:p>
        </p:txBody>
      </p:sp>
      <p:sp>
        <p:nvSpPr>
          <p:cNvPr id="5" name="textruta 4"/>
          <p:cNvSpPr txBox="1"/>
          <p:nvPr/>
        </p:nvSpPr>
        <p:spPr>
          <a:xfrm>
            <a:off x="161925" y="6396335"/>
            <a:ext cx="5184576" cy="461665"/>
          </a:xfrm>
          <a:prstGeom prst="rect">
            <a:avLst/>
          </a:prstGeom>
          <a:noFill/>
        </p:spPr>
        <p:txBody>
          <a:bodyPr wrap="square" rtlCol="0">
            <a:spAutoFit/>
          </a:bodyPr>
          <a:lstStyle/>
          <a:p>
            <a:r>
              <a:rPr lang="sv-SE" sz="1200" i="1" dirty="0"/>
              <a:t>Källa: Statistiska centralbyrån</a:t>
            </a:r>
          </a:p>
          <a:p>
            <a:r>
              <a:rPr lang="sv-SE" sz="1200" i="1" dirty="0"/>
              <a:t>Not: Fördelning efter SNI 2007</a:t>
            </a:r>
          </a:p>
        </p:txBody>
      </p:sp>
      <p:graphicFrame>
        <p:nvGraphicFramePr>
          <p:cNvPr id="11" name="Platshållare för innehåll 7">
            <a:extLst>
              <a:ext uri="{FF2B5EF4-FFF2-40B4-BE49-F238E27FC236}">
                <a16:creationId xmlns:a16="http://schemas.microsoft.com/office/drawing/2014/main" id="{75BD48FE-F7E5-4B4F-886D-803ECFE89FFA}"/>
              </a:ext>
            </a:extLst>
          </p:cNvPr>
          <p:cNvGraphicFramePr>
            <a:graphicFrameLocks/>
          </p:cNvGraphicFramePr>
          <p:nvPr>
            <p:extLst>
              <p:ext uri="{D42A27DB-BD31-4B8C-83A1-F6EECF244321}">
                <p14:modId xmlns:p14="http://schemas.microsoft.com/office/powerpoint/2010/main" val="4088760119"/>
              </p:ext>
            </p:extLst>
          </p:nvPr>
        </p:nvGraphicFramePr>
        <p:xfrm>
          <a:off x="495300" y="1300167"/>
          <a:ext cx="8824359" cy="5096168"/>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817582" y="3770979"/>
            <a:ext cx="2431228" cy="252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78CB222-40CF-49FE-9CC3-6AA42E3B7197}"/>
              </a:ext>
            </a:extLst>
          </p:cNvPr>
          <p:cNvSpPr/>
          <p:nvPr/>
        </p:nvSpPr>
        <p:spPr>
          <a:xfrm>
            <a:off x="1086522" y="2915322"/>
            <a:ext cx="2162288" cy="252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775012" y="3487559"/>
            <a:ext cx="1473798" cy="25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16E6EEF3-EEE1-465A-8020-52EA6267633D}"/>
              </a:ext>
            </a:extLst>
          </p:cNvPr>
          <p:cNvSpPr txBox="1"/>
          <p:nvPr/>
        </p:nvSpPr>
        <p:spPr>
          <a:xfrm>
            <a:off x="9731634" y="1674674"/>
            <a:ext cx="2349203" cy="1754326"/>
          </a:xfrm>
          <a:prstGeom prst="rect">
            <a:avLst/>
          </a:prstGeom>
          <a:noFill/>
          <a:ln w="38100">
            <a:solidFill>
              <a:srgbClr val="FFC000"/>
            </a:solidFill>
          </a:ln>
        </p:spPr>
        <p:txBody>
          <a:bodyPr wrap="square" rtlCol="0">
            <a:spAutoFit/>
          </a:bodyPr>
          <a:lstStyle/>
          <a:p>
            <a:r>
              <a:rPr lang="sv-SE" i="1" dirty="0"/>
              <a:t>Transport och magasinering </a:t>
            </a:r>
            <a:r>
              <a:rPr lang="sv-SE" dirty="0"/>
              <a:t>samt </a:t>
            </a:r>
            <a:r>
              <a:rPr lang="sv-SE" i="1" dirty="0"/>
              <a:t>Civila myndigheter </a:t>
            </a:r>
            <a:r>
              <a:rPr lang="sv-SE" dirty="0"/>
              <a:t>är relativt stora i Norrköping jämfört med riket.</a:t>
            </a:r>
          </a:p>
        </p:txBody>
      </p:sp>
      <p:sp>
        <p:nvSpPr>
          <p:cNvPr id="13" name="textruta 12">
            <a:extLst>
              <a:ext uri="{FF2B5EF4-FFF2-40B4-BE49-F238E27FC236}">
                <a16:creationId xmlns:a16="http://schemas.microsoft.com/office/drawing/2014/main" id="{DC600E41-CE70-4B8A-BC68-3BEA7077BE31}"/>
              </a:ext>
            </a:extLst>
          </p:cNvPr>
          <p:cNvSpPr txBox="1"/>
          <p:nvPr/>
        </p:nvSpPr>
        <p:spPr>
          <a:xfrm>
            <a:off x="9731635" y="3699813"/>
            <a:ext cx="2349202" cy="1477328"/>
          </a:xfrm>
          <a:prstGeom prst="rect">
            <a:avLst/>
          </a:prstGeom>
          <a:noFill/>
          <a:ln w="38100">
            <a:solidFill>
              <a:schemeClr val="tx1"/>
            </a:solidFill>
          </a:ln>
        </p:spPr>
        <p:txBody>
          <a:bodyPr wrap="square" rtlCol="0">
            <a:spAutoFit/>
          </a:bodyPr>
          <a:lstStyle/>
          <a:p>
            <a:r>
              <a:rPr lang="sv-SE" i="1" dirty="0"/>
              <a:t>Tillverkningsindustri</a:t>
            </a:r>
            <a:r>
              <a:rPr lang="sv-SE" dirty="0"/>
              <a:t> är en relativt liten näringsgren i Norrköping jämfört med riket.</a:t>
            </a:r>
          </a:p>
        </p:txBody>
      </p:sp>
    </p:spTree>
    <p:extLst>
      <p:ext uri="{BB962C8B-B14F-4D97-AF65-F5344CB8AC3E}">
        <p14:creationId xmlns:p14="http://schemas.microsoft.com/office/powerpoint/2010/main" val="22295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animBg="1"/>
      <p:bldP spid="12" grpId="0" animBg="1"/>
      <p:bldP spid="10" grpId="0" animBg="1"/>
      <p:bldP spid="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175" y="-18093"/>
            <a:ext cx="8824359" cy="971549"/>
          </a:xfrm>
        </p:spPr>
        <p:txBody>
          <a:bodyPr/>
          <a:lstStyle/>
          <a:p>
            <a:r>
              <a:rPr lang="sv-SE" altLang="sv-SE" sz="2800" dirty="0"/>
              <a:t>Arbetspendling 1995-2022</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18432602"/>
              </p:ext>
            </p:extLst>
          </p:nvPr>
        </p:nvGraphicFramePr>
        <p:xfrm>
          <a:off x="257175" y="1133476"/>
          <a:ext cx="11934825" cy="45277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76200" y="6278464"/>
            <a:ext cx="5184576" cy="276999"/>
          </a:xfrm>
          <a:prstGeom prst="rect">
            <a:avLst/>
          </a:prstGeom>
          <a:noFill/>
        </p:spPr>
        <p:txBody>
          <a:bodyPr wrap="square" rtlCol="0">
            <a:spAutoFit/>
          </a:bodyPr>
          <a:lstStyle/>
          <a:p>
            <a:r>
              <a:rPr lang="sv-SE" sz="1200" i="1" dirty="0"/>
              <a:t>Källa: Statistiska centralbyrån (RAMS t o m 2019, BAS 2020-</a:t>
            </a:r>
          </a:p>
        </p:txBody>
      </p:sp>
    </p:spTree>
    <p:extLst>
      <p:ext uri="{BB962C8B-B14F-4D97-AF65-F5344CB8AC3E}">
        <p14:creationId xmlns:p14="http://schemas.microsoft.com/office/powerpoint/2010/main" val="36643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30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4307288" y="2610678"/>
            <a:ext cx="3001113" cy="1745079"/>
          </a:xfrm>
          <a:prstGeom prst="rect">
            <a:avLst/>
          </a:prstGeom>
        </p:spPr>
      </p:pic>
      <p:sp>
        <p:nvSpPr>
          <p:cNvPr id="25602" name="Rubrik 1"/>
          <p:cNvSpPr>
            <a:spLocks noGrp="1"/>
          </p:cNvSpPr>
          <p:nvPr>
            <p:ph type="title"/>
          </p:nvPr>
        </p:nvSpPr>
        <p:spPr>
          <a:xfrm>
            <a:off x="705021" y="-44603"/>
            <a:ext cx="10972800" cy="706437"/>
          </a:xfrm>
        </p:spPr>
        <p:txBody>
          <a:bodyPr/>
          <a:lstStyle/>
          <a:p>
            <a:pPr eaLnBrk="1" hangingPunct="1"/>
            <a:r>
              <a:rPr lang="sv-SE" altLang="sv-SE" dirty="0"/>
              <a:t>Stora pendlingskommuner år 2022</a:t>
            </a:r>
            <a:endParaRPr lang="sv-SE" altLang="sv-SE" dirty="0">
              <a:solidFill>
                <a:srgbClr val="FF0000"/>
              </a:solidFill>
            </a:endParaRPr>
          </a:p>
        </p:txBody>
      </p:sp>
      <p:sp>
        <p:nvSpPr>
          <p:cNvPr id="25604" name="textruta 9"/>
          <p:cNvSpPr txBox="1">
            <a:spLocks noChangeArrowheads="1"/>
          </p:cNvSpPr>
          <p:nvPr/>
        </p:nvSpPr>
        <p:spPr bwMode="auto">
          <a:xfrm>
            <a:off x="7900933" y="775046"/>
            <a:ext cx="1817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Stockholm</a:t>
            </a:r>
          </a:p>
        </p:txBody>
      </p:sp>
      <p:sp>
        <p:nvSpPr>
          <p:cNvPr id="25605" name="textruta 12"/>
          <p:cNvSpPr txBox="1">
            <a:spLocks noChangeArrowheads="1"/>
          </p:cNvSpPr>
          <p:nvPr/>
        </p:nvSpPr>
        <p:spPr bwMode="auto">
          <a:xfrm>
            <a:off x="5807845" y="5981831"/>
            <a:ext cx="206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Valdemarsvik</a:t>
            </a:r>
          </a:p>
        </p:txBody>
      </p:sp>
      <p:sp>
        <p:nvSpPr>
          <p:cNvPr id="25606" name="textruta 13"/>
          <p:cNvSpPr txBox="1">
            <a:spLocks noChangeArrowheads="1"/>
          </p:cNvSpPr>
          <p:nvPr/>
        </p:nvSpPr>
        <p:spPr bwMode="auto">
          <a:xfrm>
            <a:off x="4761529" y="5075383"/>
            <a:ext cx="189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Söderköping</a:t>
            </a:r>
          </a:p>
        </p:txBody>
      </p:sp>
      <p:sp>
        <p:nvSpPr>
          <p:cNvPr id="25607" name="textruta 14"/>
          <p:cNvSpPr txBox="1">
            <a:spLocks noChangeArrowheads="1"/>
          </p:cNvSpPr>
          <p:nvPr/>
        </p:nvSpPr>
        <p:spPr bwMode="auto">
          <a:xfrm>
            <a:off x="3142431" y="1835171"/>
            <a:ext cx="1817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Finspång</a:t>
            </a:r>
          </a:p>
        </p:txBody>
      </p:sp>
      <p:sp>
        <p:nvSpPr>
          <p:cNvPr id="25608" name="textruta 15"/>
          <p:cNvSpPr txBox="1">
            <a:spLocks noChangeArrowheads="1"/>
          </p:cNvSpPr>
          <p:nvPr/>
        </p:nvSpPr>
        <p:spPr bwMode="auto">
          <a:xfrm>
            <a:off x="4456952" y="914430"/>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Katrineholm</a:t>
            </a:r>
          </a:p>
        </p:txBody>
      </p:sp>
      <p:sp>
        <p:nvSpPr>
          <p:cNvPr id="25609" name="textruta 16"/>
          <p:cNvSpPr txBox="1">
            <a:spLocks noChangeArrowheads="1"/>
          </p:cNvSpPr>
          <p:nvPr/>
        </p:nvSpPr>
        <p:spPr bwMode="auto">
          <a:xfrm>
            <a:off x="7765614" y="2258400"/>
            <a:ext cx="1817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Nyköping</a:t>
            </a:r>
          </a:p>
        </p:txBody>
      </p:sp>
      <p:sp>
        <p:nvSpPr>
          <p:cNvPr id="25610" name="textruta 17"/>
          <p:cNvSpPr txBox="1">
            <a:spLocks noChangeArrowheads="1"/>
          </p:cNvSpPr>
          <p:nvPr/>
        </p:nvSpPr>
        <p:spPr bwMode="auto">
          <a:xfrm>
            <a:off x="1876871" y="4527217"/>
            <a:ext cx="181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Linköping</a:t>
            </a:r>
          </a:p>
        </p:txBody>
      </p:sp>
      <p:sp>
        <p:nvSpPr>
          <p:cNvPr id="20" name="Upp 19"/>
          <p:cNvSpPr/>
          <p:nvPr/>
        </p:nvSpPr>
        <p:spPr>
          <a:xfrm rot="20988469">
            <a:off x="5226361" y="3792928"/>
            <a:ext cx="651670" cy="1015653"/>
          </a:xfrm>
          <a:prstGeom prst="upArrow">
            <a:avLst>
              <a:gd name="adj1" fmla="val 69884"/>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1" name="Upp 20"/>
          <p:cNvSpPr/>
          <p:nvPr/>
        </p:nvSpPr>
        <p:spPr>
          <a:xfrm rot="3183011">
            <a:off x="3531060" y="3603250"/>
            <a:ext cx="651670" cy="1406919"/>
          </a:xfrm>
          <a:prstGeom prst="upArrow">
            <a:avLst>
              <a:gd name="adj1" fmla="val 58986"/>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2" name="Upp 21"/>
          <p:cNvSpPr/>
          <p:nvPr/>
        </p:nvSpPr>
        <p:spPr>
          <a:xfrm rot="8306591">
            <a:off x="3915588" y="2561051"/>
            <a:ext cx="651670" cy="944659"/>
          </a:xfrm>
          <a:prstGeom prst="upArrow">
            <a:avLst>
              <a:gd name="adj1" fmla="val 34465"/>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3" name="Upp 22"/>
          <p:cNvSpPr/>
          <p:nvPr/>
        </p:nvSpPr>
        <p:spPr>
          <a:xfrm rot="20676409">
            <a:off x="5974097" y="3787686"/>
            <a:ext cx="651670" cy="1876987"/>
          </a:xfrm>
          <a:prstGeom prst="upArrow">
            <a:avLst>
              <a:gd name="adj1" fmla="val 20842"/>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4" name="Upp 23"/>
          <p:cNvSpPr/>
          <p:nvPr/>
        </p:nvSpPr>
        <p:spPr>
          <a:xfrm rot="14429950">
            <a:off x="6569274" y="2179813"/>
            <a:ext cx="743345" cy="1063413"/>
          </a:xfrm>
          <a:prstGeom prst="upArrow">
            <a:avLst>
              <a:gd name="adj1" fmla="val 15393"/>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5" name="Upp 24"/>
          <p:cNvSpPr/>
          <p:nvPr/>
        </p:nvSpPr>
        <p:spPr>
          <a:xfrm rot="13716170">
            <a:off x="6301620" y="791554"/>
            <a:ext cx="651670" cy="2437823"/>
          </a:xfrm>
          <a:prstGeom prst="upArrow">
            <a:avLst>
              <a:gd name="adj1" fmla="val 9944"/>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7" name="Upp 26"/>
          <p:cNvSpPr/>
          <p:nvPr/>
        </p:nvSpPr>
        <p:spPr>
          <a:xfrm rot="10218060">
            <a:off x="4918680" y="4182210"/>
            <a:ext cx="651670" cy="968965"/>
          </a:xfrm>
          <a:prstGeom prst="upArrow">
            <a:avLst>
              <a:gd name="adj1" fmla="val 23566"/>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8" name="Upp 27"/>
          <p:cNvSpPr/>
          <p:nvPr/>
        </p:nvSpPr>
        <p:spPr>
          <a:xfrm rot="14047609">
            <a:off x="2904775" y="3327668"/>
            <a:ext cx="781674" cy="1417330"/>
          </a:xfrm>
          <a:prstGeom prst="upArrow">
            <a:avLst>
              <a:gd name="adj1" fmla="val 75333"/>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9" name="Upp 28"/>
          <p:cNvSpPr/>
          <p:nvPr/>
        </p:nvSpPr>
        <p:spPr>
          <a:xfrm rot="19103047">
            <a:off x="3959168" y="2054609"/>
            <a:ext cx="759600" cy="978991"/>
          </a:xfrm>
          <a:prstGeom prst="upArrow">
            <a:avLst>
              <a:gd name="adj1" fmla="val 50812"/>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0" name="Upp 29"/>
          <p:cNvSpPr/>
          <p:nvPr/>
        </p:nvSpPr>
        <p:spPr>
          <a:xfrm rot="9862400">
            <a:off x="5917648" y="4096041"/>
            <a:ext cx="651670" cy="1875438"/>
          </a:xfrm>
          <a:prstGeom prst="upArrow">
            <a:avLst>
              <a:gd name="adj1" fmla="val 4494"/>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1" name="Upp 30"/>
          <p:cNvSpPr/>
          <p:nvPr/>
        </p:nvSpPr>
        <p:spPr>
          <a:xfrm rot="3600569">
            <a:off x="6965402" y="2198598"/>
            <a:ext cx="651670" cy="1063413"/>
          </a:xfrm>
          <a:prstGeom prst="upArrow">
            <a:avLst>
              <a:gd name="adj1" fmla="val 15392"/>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2" name="Upp 31"/>
          <p:cNvSpPr/>
          <p:nvPr/>
        </p:nvSpPr>
        <p:spPr>
          <a:xfrm rot="2909420">
            <a:off x="6798518" y="692298"/>
            <a:ext cx="384767" cy="2451375"/>
          </a:xfrm>
          <a:prstGeom prst="upArrow">
            <a:avLst>
              <a:gd name="adj1" fmla="val 42638"/>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3" name="Upp 32"/>
          <p:cNvSpPr/>
          <p:nvPr/>
        </p:nvSpPr>
        <p:spPr>
          <a:xfrm rot="10800000">
            <a:off x="4929130" y="1519540"/>
            <a:ext cx="722370" cy="1290881"/>
          </a:xfrm>
          <a:prstGeom prst="upArrow">
            <a:avLst>
              <a:gd name="adj1" fmla="val 7219"/>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4" name="Upp 33"/>
          <p:cNvSpPr/>
          <p:nvPr/>
        </p:nvSpPr>
        <p:spPr>
          <a:xfrm>
            <a:off x="5068455" y="1258921"/>
            <a:ext cx="651670" cy="1234349"/>
          </a:xfrm>
          <a:prstGeom prst="upArrow">
            <a:avLst>
              <a:gd name="adj1" fmla="val 7219"/>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5625" name="textruta 34"/>
          <p:cNvSpPr txBox="1">
            <a:spLocks noChangeArrowheads="1"/>
          </p:cNvSpPr>
          <p:nvPr/>
        </p:nvSpPr>
        <p:spPr bwMode="auto">
          <a:xfrm>
            <a:off x="5156468" y="1244682"/>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300</a:t>
            </a:r>
          </a:p>
        </p:txBody>
      </p:sp>
      <p:sp>
        <p:nvSpPr>
          <p:cNvPr id="25626" name="textruta 35"/>
          <p:cNvSpPr txBox="1">
            <a:spLocks noChangeArrowheads="1"/>
          </p:cNvSpPr>
          <p:nvPr/>
        </p:nvSpPr>
        <p:spPr bwMode="auto">
          <a:xfrm>
            <a:off x="3922462" y="2295733"/>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2 290</a:t>
            </a:r>
          </a:p>
        </p:txBody>
      </p:sp>
      <p:sp>
        <p:nvSpPr>
          <p:cNvPr id="25627" name="textruta 36"/>
          <p:cNvSpPr txBox="1">
            <a:spLocks noChangeArrowheads="1"/>
          </p:cNvSpPr>
          <p:nvPr/>
        </p:nvSpPr>
        <p:spPr bwMode="auto">
          <a:xfrm>
            <a:off x="7544135" y="1048488"/>
            <a:ext cx="633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1 190</a:t>
            </a:r>
          </a:p>
        </p:txBody>
      </p:sp>
      <p:sp>
        <p:nvSpPr>
          <p:cNvPr id="25628" name="textruta 37"/>
          <p:cNvSpPr txBox="1">
            <a:spLocks noChangeArrowheads="1"/>
          </p:cNvSpPr>
          <p:nvPr/>
        </p:nvSpPr>
        <p:spPr bwMode="auto">
          <a:xfrm>
            <a:off x="7378162" y="2386408"/>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540</a:t>
            </a:r>
          </a:p>
        </p:txBody>
      </p:sp>
      <p:sp>
        <p:nvSpPr>
          <p:cNvPr id="25629" name="textruta 38"/>
          <p:cNvSpPr txBox="1">
            <a:spLocks noChangeArrowheads="1"/>
          </p:cNvSpPr>
          <p:nvPr/>
        </p:nvSpPr>
        <p:spPr bwMode="auto">
          <a:xfrm>
            <a:off x="4985627" y="4863551"/>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1 220</a:t>
            </a:r>
          </a:p>
        </p:txBody>
      </p:sp>
      <p:sp>
        <p:nvSpPr>
          <p:cNvPr id="25630" name="textruta 39"/>
          <p:cNvSpPr txBox="1">
            <a:spLocks noChangeArrowheads="1"/>
          </p:cNvSpPr>
          <p:nvPr/>
        </p:nvSpPr>
        <p:spPr bwMode="auto">
          <a:xfrm>
            <a:off x="6225957" y="5661693"/>
            <a:ext cx="63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230</a:t>
            </a:r>
          </a:p>
        </p:txBody>
      </p:sp>
      <p:sp>
        <p:nvSpPr>
          <p:cNvPr id="25631" name="textruta 40"/>
          <p:cNvSpPr txBox="1">
            <a:spLocks noChangeArrowheads="1"/>
          </p:cNvSpPr>
          <p:nvPr/>
        </p:nvSpPr>
        <p:spPr bwMode="auto">
          <a:xfrm>
            <a:off x="2659757" y="4114169"/>
            <a:ext cx="63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5 600</a:t>
            </a:r>
          </a:p>
        </p:txBody>
      </p:sp>
      <p:sp>
        <p:nvSpPr>
          <p:cNvPr id="25632" name="textruta 41"/>
          <p:cNvSpPr txBox="1">
            <a:spLocks noChangeArrowheads="1"/>
          </p:cNvSpPr>
          <p:nvPr/>
        </p:nvSpPr>
        <p:spPr bwMode="auto">
          <a:xfrm>
            <a:off x="3881045" y="3876066"/>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3 250</a:t>
            </a:r>
          </a:p>
        </p:txBody>
      </p:sp>
      <p:sp>
        <p:nvSpPr>
          <p:cNvPr id="25633" name="textruta 42"/>
          <p:cNvSpPr txBox="1">
            <a:spLocks noChangeArrowheads="1"/>
          </p:cNvSpPr>
          <p:nvPr/>
        </p:nvSpPr>
        <p:spPr bwMode="auto">
          <a:xfrm>
            <a:off x="4090453" y="3087926"/>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2 060</a:t>
            </a:r>
          </a:p>
        </p:txBody>
      </p:sp>
      <p:sp>
        <p:nvSpPr>
          <p:cNvPr id="25634" name="textruta 43"/>
          <p:cNvSpPr txBox="1">
            <a:spLocks noChangeArrowheads="1"/>
          </p:cNvSpPr>
          <p:nvPr/>
        </p:nvSpPr>
        <p:spPr bwMode="auto">
          <a:xfrm>
            <a:off x="5156468" y="3930146"/>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3 220</a:t>
            </a:r>
          </a:p>
        </p:txBody>
      </p:sp>
      <p:sp>
        <p:nvSpPr>
          <p:cNvPr id="25635" name="textruta 44"/>
          <p:cNvSpPr txBox="1">
            <a:spLocks noChangeArrowheads="1"/>
          </p:cNvSpPr>
          <p:nvPr/>
        </p:nvSpPr>
        <p:spPr bwMode="auto">
          <a:xfrm>
            <a:off x="5874715" y="3811032"/>
            <a:ext cx="63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690</a:t>
            </a:r>
          </a:p>
        </p:txBody>
      </p:sp>
      <p:sp>
        <p:nvSpPr>
          <p:cNvPr id="25636" name="textruta 45"/>
          <p:cNvSpPr txBox="1">
            <a:spLocks noChangeArrowheads="1"/>
          </p:cNvSpPr>
          <p:nvPr/>
        </p:nvSpPr>
        <p:spPr bwMode="auto">
          <a:xfrm>
            <a:off x="6387120" y="2816118"/>
            <a:ext cx="6334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830</a:t>
            </a:r>
          </a:p>
        </p:txBody>
      </p:sp>
      <p:sp>
        <p:nvSpPr>
          <p:cNvPr id="25637" name="textruta 46"/>
          <p:cNvSpPr txBox="1">
            <a:spLocks noChangeArrowheads="1"/>
          </p:cNvSpPr>
          <p:nvPr/>
        </p:nvSpPr>
        <p:spPr bwMode="auto">
          <a:xfrm>
            <a:off x="5584352" y="2598262"/>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480</a:t>
            </a:r>
          </a:p>
        </p:txBody>
      </p:sp>
      <p:sp>
        <p:nvSpPr>
          <p:cNvPr id="25638" name="textruta 47"/>
          <p:cNvSpPr txBox="1">
            <a:spLocks noChangeArrowheads="1"/>
          </p:cNvSpPr>
          <p:nvPr/>
        </p:nvSpPr>
        <p:spPr bwMode="auto">
          <a:xfrm>
            <a:off x="5059972" y="2491814"/>
            <a:ext cx="633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520</a:t>
            </a:r>
          </a:p>
        </p:txBody>
      </p:sp>
      <p:sp>
        <p:nvSpPr>
          <p:cNvPr id="25639" name="Text Box 10"/>
          <p:cNvSpPr txBox="1">
            <a:spLocks noChangeArrowheads="1"/>
          </p:cNvSpPr>
          <p:nvPr/>
        </p:nvSpPr>
        <p:spPr bwMode="auto">
          <a:xfrm>
            <a:off x="-25149" y="6550025"/>
            <a:ext cx="30636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i="1" dirty="0">
                <a:solidFill>
                  <a:srgbClr val="000000"/>
                </a:solidFill>
                <a:cs typeface="Arial" panose="020B0604020202020204" pitchFamily="34" charset="0"/>
              </a:rPr>
              <a:t>Källa: Statistiska centralbyrån (BAS)</a:t>
            </a:r>
          </a:p>
        </p:txBody>
      </p:sp>
    </p:spTree>
    <p:extLst>
      <p:ext uri="{BB962C8B-B14F-4D97-AF65-F5344CB8AC3E}">
        <p14:creationId xmlns:p14="http://schemas.microsoft.com/office/powerpoint/2010/main" val="4064526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6225" y="0"/>
            <a:ext cx="8824359" cy="971549"/>
          </a:xfrm>
        </p:spPr>
        <p:txBody>
          <a:bodyPr/>
          <a:lstStyle/>
          <a:p>
            <a:pPr eaLnBrk="1" hangingPunct="1"/>
            <a:r>
              <a:rPr lang="sv-SE" altLang="sv-SE" sz="2800" dirty="0"/>
              <a:t>Arbetsmarknadsstatistik 2022</a:t>
            </a:r>
          </a:p>
        </p:txBody>
      </p:sp>
      <p:sp>
        <p:nvSpPr>
          <p:cNvPr id="7" name="textruta 6"/>
          <p:cNvSpPr txBox="1"/>
          <p:nvPr/>
        </p:nvSpPr>
        <p:spPr>
          <a:xfrm>
            <a:off x="1981200" y="6021289"/>
            <a:ext cx="5184576" cy="646331"/>
          </a:xfrm>
          <a:prstGeom prst="rect">
            <a:avLst/>
          </a:prstGeom>
          <a:noFill/>
        </p:spPr>
        <p:txBody>
          <a:bodyPr wrap="square" rtlCol="0">
            <a:spAutoFit/>
          </a:bodyPr>
          <a:lstStyle/>
          <a:p>
            <a:r>
              <a:rPr lang="sv-SE" sz="1200" i="1" dirty="0"/>
              <a:t>Källa: Statistiska centralbyrån (BAS)</a:t>
            </a:r>
          </a:p>
          <a:p>
            <a:r>
              <a:rPr lang="sv-SE" sz="1200" i="1" dirty="0"/>
              <a:t>Not: Uppgifterna avrundade till närmaste tiotal. Förändringen mellan 2021 och 2022 inom parentes. </a:t>
            </a:r>
          </a:p>
        </p:txBody>
      </p:sp>
      <p:sp>
        <p:nvSpPr>
          <p:cNvPr id="2" name="Platshållare för innehåll 1"/>
          <p:cNvSpPr>
            <a:spLocks noGrp="1"/>
          </p:cNvSpPr>
          <p:nvPr>
            <p:ph idx="1"/>
          </p:nvPr>
        </p:nvSpPr>
        <p:spPr>
          <a:xfrm>
            <a:off x="1981201" y="1127069"/>
            <a:ext cx="8240713" cy="697632"/>
          </a:xfrm>
        </p:spPr>
        <p:txBody>
          <a:bodyPr/>
          <a:lstStyle/>
          <a:p>
            <a:pPr marL="0" indent="0">
              <a:buNone/>
            </a:pPr>
            <a:r>
              <a:rPr lang="sv-SE" b="1" dirty="0"/>
              <a:t>Förvärvsarbetande Norrköpingsbor, antal arbetstillfällen och pendling 2022 samt förändringen sedan år 2021</a:t>
            </a:r>
            <a:endParaRPr lang="sv-SE" dirty="0"/>
          </a:p>
          <a:p>
            <a:pPr marL="0" indent="0">
              <a:buNone/>
            </a:pPr>
            <a:endParaRPr lang="sv-SE" dirty="0"/>
          </a:p>
        </p:txBody>
      </p:sp>
      <p:pic>
        <p:nvPicPr>
          <p:cNvPr id="3" name="Bildobjekt 2">
            <a:extLst>
              <a:ext uri="{FF2B5EF4-FFF2-40B4-BE49-F238E27FC236}">
                <a16:creationId xmlns:a16="http://schemas.microsoft.com/office/drawing/2014/main" id="{FD48904A-FA50-4D3E-A9B7-408936B566A7}"/>
              </a:ext>
            </a:extLst>
          </p:cNvPr>
          <p:cNvPicPr>
            <a:picLocks noChangeAspect="1"/>
          </p:cNvPicPr>
          <p:nvPr/>
        </p:nvPicPr>
        <p:blipFill>
          <a:blip r:embed="rId3"/>
          <a:stretch>
            <a:fillRect/>
          </a:stretch>
        </p:blipFill>
        <p:spPr>
          <a:xfrm>
            <a:off x="1981200" y="1768022"/>
            <a:ext cx="6212840" cy="4253267"/>
          </a:xfrm>
          <a:prstGeom prst="rect">
            <a:avLst/>
          </a:prstGeom>
        </p:spPr>
      </p:pic>
    </p:spTree>
    <p:extLst>
      <p:ext uri="{BB962C8B-B14F-4D97-AF65-F5344CB8AC3E}">
        <p14:creationId xmlns:p14="http://schemas.microsoft.com/office/powerpoint/2010/main" val="335723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6233" y="29380"/>
            <a:ext cx="9254430" cy="706437"/>
          </a:xfrm>
        </p:spPr>
        <p:txBody>
          <a:bodyPr/>
          <a:lstStyle/>
          <a:p>
            <a:pPr eaLnBrk="1" hangingPunct="1"/>
            <a:r>
              <a:rPr lang="sv-SE" altLang="sv-SE" sz="2800" dirty="0"/>
              <a:t>Förvärvsfrekvens 2000-2022, befolkningen 20-64 år</a:t>
            </a:r>
          </a:p>
        </p:txBody>
      </p:sp>
      <p:sp>
        <p:nvSpPr>
          <p:cNvPr id="11268" name="textruta 3"/>
          <p:cNvSpPr txBox="1">
            <a:spLocks noChangeArrowheads="1"/>
          </p:cNvSpPr>
          <p:nvPr/>
        </p:nvSpPr>
        <p:spPr bwMode="auto">
          <a:xfrm>
            <a:off x="87685" y="6211669"/>
            <a:ext cx="8531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 (RAMS 2000-2019, BAS 2020- )</a:t>
            </a:r>
          </a:p>
          <a:p>
            <a:pPr eaLnBrk="1" hangingPunct="1"/>
            <a:r>
              <a:rPr lang="sv-SE" altLang="sv-SE" sz="1200" i="1" dirty="0"/>
              <a:t>Observera: På grund av att statistikens framställning varierat mellan åren ska viss försiktighet göras vid jämförelser över tid</a:t>
            </a:r>
          </a:p>
          <a:p>
            <a:pPr eaLnBrk="1" hangingPunct="1"/>
            <a:r>
              <a:rPr lang="sv-SE" altLang="sv-SE" sz="1200" i="1" dirty="0"/>
              <a:t>Not: y-axeln börjar inte på värdet noll</a:t>
            </a:r>
          </a:p>
          <a:p>
            <a:pPr eaLnBrk="1" hangingPunct="1"/>
            <a:endParaRPr lang="sv-SE" altLang="sv-SE" sz="1200" i="1" dirty="0"/>
          </a:p>
        </p:txBody>
      </p:sp>
      <p:graphicFrame>
        <p:nvGraphicFramePr>
          <p:cNvPr id="6" name="Diagram 5"/>
          <p:cNvGraphicFramePr/>
          <p:nvPr>
            <p:extLst>
              <p:ext uri="{D42A27DB-BD31-4B8C-83A1-F6EECF244321}">
                <p14:modId xmlns:p14="http://schemas.microsoft.com/office/powerpoint/2010/main" val="2980107340"/>
              </p:ext>
            </p:extLst>
          </p:nvPr>
        </p:nvGraphicFramePr>
        <p:xfrm>
          <a:off x="306233" y="946052"/>
          <a:ext cx="11885767" cy="4845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04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3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3000"/>
                                        <p:tgtEl>
                                          <p:spTgt spid="6">
                                            <p:graphicEl>
                                              <a:chart seriesIdx="2" categoryIdx="-4" bldStep="series"/>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0" dur="3000"/>
                                        <p:tgtEl>
                                          <p:spTgt spid="6">
                                            <p:graphicEl>
                                              <a:chart seriesIdx="3" categoryIdx="-4" bldStep="series"/>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23" dur="3000"/>
                                        <p:tgtEl>
                                          <p:spTgt spid="6">
                                            <p:graphicEl>
                                              <a:chart seriesIdx="4" categoryIdx="-4" bldStep="series"/>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26" dur="3000"/>
                                        <p:tgtEl>
                                          <p:spTgt spid="6">
                                            <p:graphicEl>
                                              <a:chart seriesIdx="5" categoryIdx="-4" bldStep="series"/>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29" dur="3000"/>
                                        <p:tgtEl>
                                          <p:spTgt spid="6">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0869" y="346298"/>
            <a:ext cx="9625258" cy="850454"/>
          </a:xfrm>
        </p:spPr>
        <p:txBody>
          <a:bodyPr/>
          <a:lstStyle/>
          <a:p>
            <a:r>
              <a:rPr lang="sv-SE" sz="2800" dirty="0"/>
              <a:t>Arbetslöshet</a:t>
            </a:r>
            <a:br>
              <a:rPr lang="sv-SE" sz="2800" dirty="0"/>
            </a:br>
            <a:endParaRPr lang="sv-SE" altLang="sv-SE" sz="2800" dirty="0"/>
          </a:p>
        </p:txBody>
      </p:sp>
      <p:sp>
        <p:nvSpPr>
          <p:cNvPr id="8" name="textruta 3"/>
          <p:cNvSpPr txBox="1">
            <a:spLocks noChangeArrowheads="1"/>
          </p:cNvSpPr>
          <p:nvPr/>
        </p:nvSpPr>
        <p:spPr bwMode="auto">
          <a:xfrm>
            <a:off x="77020" y="6211669"/>
            <a:ext cx="10841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Arbetsförmedlingen (årsmedelvärden för respektive år)</a:t>
            </a:r>
          </a:p>
          <a:p>
            <a:pPr eaLnBrk="1" hangingPunct="1"/>
            <a:r>
              <a:rPr lang="sv-SE" altLang="sv-SE" sz="1200" i="1" dirty="0"/>
              <a:t>Not: Som arbetslösa räknas inskrivna på Arbetsförmedlingen som öppet arbetslösa eller i program med aktivitetsstöd. Andelen är beräknad av den registerbaserade arbetskraften, åldrarna 16-65 år fr o m 2023 (tidigare 16-64 år)</a:t>
            </a:r>
          </a:p>
        </p:txBody>
      </p:sp>
      <p:graphicFrame>
        <p:nvGraphicFramePr>
          <p:cNvPr id="6" name="Diagram 5">
            <a:extLst>
              <a:ext uri="{FF2B5EF4-FFF2-40B4-BE49-F238E27FC236}">
                <a16:creationId xmlns:a16="http://schemas.microsoft.com/office/drawing/2014/main" id="{3B03DB6D-5EE5-4EF4-9862-BA1EF47A3D1F}"/>
              </a:ext>
            </a:extLst>
          </p:cNvPr>
          <p:cNvGraphicFramePr>
            <a:graphicFrameLocks/>
          </p:cNvGraphicFramePr>
          <p:nvPr>
            <p:extLst>
              <p:ext uri="{D42A27DB-BD31-4B8C-83A1-F6EECF244321}">
                <p14:modId xmlns:p14="http://schemas.microsoft.com/office/powerpoint/2010/main" val="1565748890"/>
              </p:ext>
            </p:extLst>
          </p:nvPr>
        </p:nvGraphicFramePr>
        <p:xfrm>
          <a:off x="400869" y="1066799"/>
          <a:ext cx="10764971" cy="5144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6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2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2000"/>
                                        <p:tgtEl>
                                          <p:spTgt spid="6">
                                            <p:graphicEl>
                                              <a:chart seriesIdx="0"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2000"/>
                                        <p:tgtEl>
                                          <p:spTgt spid="6">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8" dur="20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49F99A-1A1D-4029-A1FB-C875E352675B}"/>
              </a:ext>
            </a:extLst>
          </p:cNvPr>
          <p:cNvSpPr>
            <a:spLocks noGrp="1"/>
          </p:cNvSpPr>
          <p:nvPr>
            <p:ph type="ctrTitle"/>
          </p:nvPr>
        </p:nvSpPr>
        <p:spPr/>
        <p:txBody>
          <a:bodyPr/>
          <a:lstStyle/>
          <a:p>
            <a:r>
              <a:rPr lang="sv-SE" altLang="sv-SE" b="1" dirty="0"/>
              <a:t>Befolkningens utbildningsnivå</a:t>
            </a:r>
          </a:p>
        </p:txBody>
      </p:sp>
      <p:sp>
        <p:nvSpPr>
          <p:cNvPr id="2" name="Underrubrik 1"/>
          <p:cNvSpPr>
            <a:spLocks noGrp="1"/>
          </p:cNvSpPr>
          <p:nvPr>
            <p:ph type="subTitle" idx="1"/>
          </p:nvPr>
        </p:nvSpPr>
        <p:spPr/>
        <p:txBody>
          <a:bodyPr/>
          <a:lstStyle/>
          <a:p>
            <a:endParaRPr lang="sv-SE"/>
          </a:p>
        </p:txBody>
      </p:sp>
    </p:spTree>
    <p:extLst>
      <p:ext uri="{BB962C8B-B14F-4D97-AF65-F5344CB8AC3E}">
        <p14:creationId xmlns:p14="http://schemas.microsoft.com/office/powerpoint/2010/main" val="93088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3244" y="196256"/>
            <a:ext cx="8229600" cy="706437"/>
          </a:xfrm>
        </p:spPr>
        <p:txBody>
          <a:bodyPr/>
          <a:lstStyle/>
          <a:p>
            <a:pPr eaLnBrk="1" hangingPunct="1"/>
            <a:r>
              <a:rPr lang="sv-SE" altLang="sv-SE" sz="2800" dirty="0"/>
              <a:t>Norrköpingsbornas utbildningsnivå 20-64 år</a:t>
            </a:r>
          </a:p>
        </p:txBody>
      </p:sp>
      <p:sp>
        <p:nvSpPr>
          <p:cNvPr id="11268" name="textruta 3"/>
          <p:cNvSpPr txBox="1">
            <a:spLocks noChangeArrowheads="1"/>
          </p:cNvSpPr>
          <p:nvPr/>
        </p:nvSpPr>
        <p:spPr bwMode="auto">
          <a:xfrm>
            <a:off x="102543" y="6396335"/>
            <a:ext cx="2581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a:p>
            <a:pPr eaLnBrk="1" hangingPunct="1"/>
            <a:r>
              <a:rPr lang="sv-SE" altLang="sv-SE" sz="1200" i="1" dirty="0"/>
              <a:t>Not: Tidsseriebrott 1990 och 2000. </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9443335"/>
              </p:ext>
            </p:extLst>
          </p:nvPr>
        </p:nvGraphicFramePr>
        <p:xfrm>
          <a:off x="353244" y="1219201"/>
          <a:ext cx="11838755" cy="4762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2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30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30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1425" y="250951"/>
            <a:ext cx="8323374" cy="486000"/>
          </a:xfrm>
        </p:spPr>
        <p:txBody>
          <a:bodyPr/>
          <a:lstStyle/>
          <a:p>
            <a:r>
              <a:rPr lang="sv-SE" sz="2800" dirty="0"/>
              <a:t>Eftergymnasial utbildning, 25-64 år</a:t>
            </a:r>
            <a:endParaRPr lang="sv-SE" sz="2800" dirty="0">
              <a:solidFill>
                <a:srgbClr val="FF0000"/>
              </a:solidFill>
            </a:endParaRP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662643758"/>
              </p:ext>
            </p:extLst>
          </p:nvPr>
        </p:nvGraphicFramePr>
        <p:xfrm>
          <a:off x="361425" y="1772816"/>
          <a:ext cx="10258950" cy="45898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294690" y="1465039"/>
            <a:ext cx="1010213" cy="307777"/>
          </a:xfrm>
          <a:prstGeom prst="rect">
            <a:avLst/>
          </a:prstGeom>
        </p:spPr>
        <p:txBody>
          <a:bodyPr wrap="none">
            <a:spAutoFit/>
          </a:bodyPr>
          <a:lstStyle/>
          <a:p>
            <a:r>
              <a:rPr lang="sv-SE" sz="1400" b="1" dirty="0"/>
              <a:t>Andel (%)</a:t>
            </a:r>
            <a:endParaRPr lang="sv-SE" sz="1400" dirty="0"/>
          </a:p>
        </p:txBody>
      </p:sp>
      <p:sp>
        <p:nvSpPr>
          <p:cNvPr id="10" name="Rektangel 9"/>
          <p:cNvSpPr/>
          <p:nvPr/>
        </p:nvSpPr>
        <p:spPr>
          <a:xfrm>
            <a:off x="214225" y="987806"/>
            <a:ext cx="7827388" cy="369332"/>
          </a:xfrm>
          <a:prstGeom prst="rect">
            <a:avLst/>
          </a:prstGeom>
        </p:spPr>
        <p:txBody>
          <a:bodyPr wrap="square">
            <a:spAutoFit/>
          </a:bodyPr>
          <a:lstStyle/>
          <a:p>
            <a:r>
              <a:rPr lang="sv-SE" b="1" dirty="0"/>
              <a:t>Norrköping, riket och några kommuner 2022</a:t>
            </a:r>
            <a:endParaRPr lang="sv-SE" dirty="0"/>
          </a:p>
        </p:txBody>
      </p:sp>
      <p:sp>
        <p:nvSpPr>
          <p:cNvPr id="11" name="Text Box 4"/>
          <p:cNvSpPr txBox="1">
            <a:spLocks noChangeArrowheads="1"/>
          </p:cNvSpPr>
          <p:nvPr/>
        </p:nvSpPr>
        <p:spPr bwMode="auto">
          <a:xfrm>
            <a:off x="85200" y="6490275"/>
            <a:ext cx="2198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Tree>
    <p:extLst>
      <p:ext uri="{BB962C8B-B14F-4D97-AF65-F5344CB8AC3E}">
        <p14:creationId xmlns:p14="http://schemas.microsoft.com/office/powerpoint/2010/main" val="3013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2000"/>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70298" y="-32657"/>
            <a:ext cx="12262297" cy="6909194"/>
          </a:xfrm>
          <a:prstGeom prst="rect">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 Box 4"/>
          <p:cNvSpPr txBox="1">
            <a:spLocks noChangeArrowheads="1"/>
          </p:cNvSpPr>
          <p:nvPr/>
        </p:nvSpPr>
        <p:spPr bwMode="auto">
          <a:xfrm>
            <a:off x="875860" y="617304"/>
            <a:ext cx="9172665" cy="769441"/>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marL="0" indent="0">
              <a:buNone/>
            </a:pPr>
            <a:r>
              <a:rPr lang="sv-SE" sz="4400" b="1" dirty="0"/>
              <a:t>Siffror om Norrköping i korthet</a:t>
            </a:r>
            <a:endParaRPr kumimoji="0" lang="sv-SE" altLang="sv-SE" sz="6000" b="1" i="0" u="none" strike="noStrike" kern="1200" cap="none" spc="0" normalizeH="0" baseline="0" noProof="0" dirty="0">
              <a:ln>
                <a:noFill/>
              </a:ln>
              <a:effectLst/>
              <a:uLnTx/>
              <a:uFillTx/>
              <a:latin typeface="Frutiger LT Std 45 Light" panose="020B0402020204020204" pitchFamily="34" charset="0"/>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753" y="5334438"/>
            <a:ext cx="1509498" cy="1474398"/>
          </a:xfrm>
          <a:prstGeom prst="rect">
            <a:avLst/>
          </a:prstGeom>
        </p:spPr>
      </p:pic>
      <p:sp>
        <p:nvSpPr>
          <p:cNvPr id="2" name="textruta 1"/>
          <p:cNvSpPr txBox="1"/>
          <p:nvPr/>
        </p:nvSpPr>
        <p:spPr>
          <a:xfrm>
            <a:off x="875860" y="1665212"/>
            <a:ext cx="11187391" cy="4832092"/>
          </a:xfrm>
          <a:prstGeom prst="rect">
            <a:avLst/>
          </a:prstGeom>
          <a:noFill/>
        </p:spPr>
        <p:txBody>
          <a:bodyPr wrap="square" rtlCol="0">
            <a:spAutoFit/>
          </a:bodyPr>
          <a:lstStyle/>
          <a:p>
            <a:pPr marL="342900" indent="-342900">
              <a:buFont typeface="Wingdings" panose="05000000000000000000" pitchFamily="2" charset="2"/>
              <a:buChar char="Ø"/>
            </a:pPr>
            <a:r>
              <a:rPr lang="sv-SE" sz="2800" b="1" dirty="0"/>
              <a:t>145 163: </a:t>
            </a:r>
            <a:r>
              <a:rPr lang="sv-SE" sz="2800" dirty="0"/>
              <a:t>Antal invånare – Sveriges tionde största kommun </a:t>
            </a:r>
            <a:r>
              <a:rPr lang="sv-SE" sz="1400" dirty="0"/>
              <a:t>1)</a:t>
            </a:r>
            <a:endParaRPr lang="sv-SE" sz="2800" dirty="0"/>
          </a:p>
          <a:p>
            <a:pPr marL="342900" indent="-342900">
              <a:buFont typeface="Wingdings" panose="05000000000000000000" pitchFamily="2" charset="2"/>
              <a:buChar char="Ø"/>
            </a:pPr>
            <a:endParaRPr lang="sv-SE" sz="2800" dirty="0"/>
          </a:p>
          <a:p>
            <a:pPr marL="342900" indent="-342900">
              <a:buFont typeface="Wingdings" panose="05000000000000000000" pitchFamily="2" charset="2"/>
              <a:buChar char="Ø"/>
            </a:pPr>
            <a:r>
              <a:rPr lang="sv-SE" sz="2800" b="1" dirty="0"/>
              <a:t>71 440: </a:t>
            </a:r>
            <a:r>
              <a:rPr lang="sv-SE" sz="2800" dirty="0"/>
              <a:t>Antal arbetstillfällen </a:t>
            </a:r>
            <a:r>
              <a:rPr lang="sv-SE" sz="1400" dirty="0"/>
              <a:t>2)</a:t>
            </a:r>
          </a:p>
          <a:p>
            <a:endParaRPr lang="sv-SE" sz="2800" dirty="0"/>
          </a:p>
          <a:p>
            <a:pPr marL="342900" indent="-342900">
              <a:buFont typeface="Wingdings" panose="05000000000000000000" pitchFamily="2" charset="2"/>
              <a:buChar char="Ø"/>
            </a:pPr>
            <a:r>
              <a:rPr lang="sv-SE" sz="2800" b="1" dirty="0"/>
              <a:t>80,1 %: </a:t>
            </a:r>
            <a:r>
              <a:rPr lang="sv-SE" sz="2800" dirty="0"/>
              <a:t>Andel förvärvsarbetande 20-64 åringar </a:t>
            </a:r>
            <a:r>
              <a:rPr lang="sv-SE" sz="1400" dirty="0"/>
              <a:t>2)</a:t>
            </a:r>
          </a:p>
          <a:p>
            <a:endParaRPr lang="sv-SE" sz="2800" dirty="0"/>
          </a:p>
          <a:p>
            <a:pPr marL="342900" indent="-342900">
              <a:buFont typeface="Wingdings" panose="05000000000000000000" pitchFamily="2" charset="2"/>
              <a:buChar char="Ø"/>
            </a:pPr>
            <a:r>
              <a:rPr lang="sv-SE" sz="2800" b="1" dirty="0"/>
              <a:t>8,8 %</a:t>
            </a:r>
            <a:r>
              <a:rPr lang="sv-SE" sz="2800" dirty="0"/>
              <a:t>: Arbetslöshet (-0,6 procentenheter) </a:t>
            </a:r>
            <a:r>
              <a:rPr lang="sv-SE" sz="1400" dirty="0"/>
              <a:t>3)</a:t>
            </a:r>
          </a:p>
          <a:p>
            <a:pPr marL="342900" indent="-342900">
              <a:buFont typeface="Wingdings" panose="05000000000000000000" pitchFamily="2" charset="2"/>
              <a:buChar char="Ø"/>
            </a:pPr>
            <a:endParaRPr lang="sv-SE" sz="2800" dirty="0"/>
          </a:p>
          <a:p>
            <a:pPr marL="342900" indent="-342900">
              <a:buFont typeface="Wingdings" panose="05000000000000000000" pitchFamily="2" charset="2"/>
              <a:buChar char="Ø"/>
            </a:pPr>
            <a:r>
              <a:rPr lang="sv-SE" sz="2800" b="1" dirty="0"/>
              <a:t>21,0 %</a:t>
            </a:r>
            <a:r>
              <a:rPr lang="sv-SE" sz="2800" dirty="0"/>
              <a:t>: Andel invånare födda utomlands </a:t>
            </a:r>
            <a:r>
              <a:rPr lang="sv-SE" sz="1400" dirty="0"/>
              <a:t>1)</a:t>
            </a:r>
          </a:p>
          <a:p>
            <a:pPr marL="457200" indent="-457200">
              <a:buFont typeface="Wingdings" panose="05000000000000000000" pitchFamily="2" charset="2"/>
              <a:buChar char="§"/>
            </a:pPr>
            <a:endParaRPr lang="en-US" sz="2800" dirty="0">
              <a:solidFill>
                <a:schemeClr val="bg1"/>
              </a:solidFill>
              <a:latin typeface="Frutiger LT Std 45 Light" panose="020B0402020204020204" pitchFamily="34" charset="0"/>
            </a:endParaRPr>
          </a:p>
          <a:p>
            <a:pPr marL="457200" indent="-457200">
              <a:buFont typeface="Wingdings" panose="05000000000000000000" pitchFamily="2" charset="2"/>
              <a:buChar char="§"/>
            </a:pPr>
            <a:endParaRPr lang="sv-SE" sz="2800" dirty="0">
              <a:solidFill>
                <a:schemeClr val="bg1"/>
              </a:solidFill>
              <a:latin typeface="Frutiger LT Std 45 Light" panose="020B0402020204020204" pitchFamily="34" charset="0"/>
            </a:endParaRPr>
          </a:p>
        </p:txBody>
      </p:sp>
      <p:cxnSp>
        <p:nvCxnSpPr>
          <p:cNvPr id="10" name="Rak koppling 9"/>
          <p:cNvCxnSpPr>
            <a:cxnSpLocks/>
          </p:cNvCxnSpPr>
          <p:nvPr/>
        </p:nvCxnSpPr>
        <p:spPr>
          <a:xfrm>
            <a:off x="972068" y="1386745"/>
            <a:ext cx="7515716" cy="0"/>
          </a:xfrm>
          <a:prstGeom prst="line">
            <a:avLst/>
          </a:prstGeom>
          <a:ln w="31750">
            <a:solidFill>
              <a:srgbClr val="D04A00"/>
            </a:solidFill>
          </a:ln>
        </p:spPr>
        <p:style>
          <a:lnRef idx="1">
            <a:schemeClr val="accent1"/>
          </a:lnRef>
          <a:fillRef idx="0">
            <a:schemeClr val="accent1"/>
          </a:fillRef>
          <a:effectRef idx="0">
            <a:schemeClr val="accent1"/>
          </a:effectRef>
          <a:fontRef idx="minor">
            <a:schemeClr val="tx1"/>
          </a:fontRef>
        </p:style>
      </p:cxnSp>
      <p:sp>
        <p:nvSpPr>
          <p:cNvPr id="7" name="Text Box 12"/>
          <p:cNvSpPr txBox="1">
            <a:spLocks noChangeArrowheads="1"/>
          </p:cNvSpPr>
          <p:nvPr/>
        </p:nvSpPr>
        <p:spPr bwMode="auto">
          <a:xfrm>
            <a:off x="754386" y="6027003"/>
            <a:ext cx="97993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400" i="1" dirty="0"/>
              <a:t>Källa: Statistiska centralbyrån och Arbetsförmedlingen</a:t>
            </a:r>
          </a:p>
          <a:p>
            <a:pPr eaLnBrk="1" hangingPunct="1"/>
            <a:r>
              <a:rPr lang="sv-SE" altLang="sv-SE" sz="1100" i="1" dirty="0"/>
              <a:t>Not: 	1) Avser 2023-12-31</a:t>
            </a:r>
          </a:p>
          <a:p>
            <a:pPr eaLnBrk="1" hangingPunct="1"/>
            <a:r>
              <a:rPr lang="sv-SE" altLang="sv-SE" sz="1100" i="1" dirty="0"/>
              <a:t>	2) Enligt SCB (BAS) år 2022.	</a:t>
            </a:r>
          </a:p>
          <a:p>
            <a:pPr eaLnBrk="1" hangingPunct="1"/>
            <a:r>
              <a:rPr lang="sv-SE" altLang="sv-SE" sz="1100" i="1" dirty="0"/>
              <a:t>	3) Andel arbetslösa av arbetskraften. Avser årsmedelvärde för 2023, förändring jämfört med årsmedelvärde 2022 inom parentes</a:t>
            </a:r>
            <a:r>
              <a:rPr lang="sv-SE" altLang="sv-SE" sz="1200" i="1" dirty="0"/>
              <a:t>.</a:t>
            </a:r>
          </a:p>
        </p:txBody>
      </p:sp>
    </p:spTree>
    <p:extLst>
      <p:ext uri="{BB962C8B-B14F-4D97-AF65-F5344CB8AC3E}">
        <p14:creationId xmlns:p14="http://schemas.microsoft.com/office/powerpoint/2010/main" val="22587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49F99A-1A1D-4029-A1FB-C875E352675B}"/>
              </a:ext>
            </a:extLst>
          </p:cNvPr>
          <p:cNvSpPr>
            <a:spLocks noGrp="1"/>
          </p:cNvSpPr>
          <p:nvPr>
            <p:ph type="ctrTitle"/>
          </p:nvPr>
        </p:nvSpPr>
        <p:spPr/>
        <p:txBody>
          <a:bodyPr/>
          <a:lstStyle/>
          <a:p>
            <a:r>
              <a:rPr lang="sv-SE" altLang="sv-SE" b="1" dirty="0"/>
              <a:t>Bostäder och byggande</a:t>
            </a:r>
          </a:p>
        </p:txBody>
      </p:sp>
      <p:sp>
        <p:nvSpPr>
          <p:cNvPr id="2" name="Underrubrik 1"/>
          <p:cNvSpPr>
            <a:spLocks noGrp="1"/>
          </p:cNvSpPr>
          <p:nvPr>
            <p:ph type="subTitle" idx="1"/>
          </p:nvPr>
        </p:nvSpPr>
        <p:spPr/>
        <p:txBody>
          <a:bodyPr/>
          <a:lstStyle/>
          <a:p>
            <a:endParaRPr lang="sv-SE"/>
          </a:p>
        </p:txBody>
      </p:sp>
    </p:spTree>
    <p:extLst>
      <p:ext uri="{BB962C8B-B14F-4D97-AF65-F5344CB8AC3E}">
        <p14:creationId xmlns:p14="http://schemas.microsoft.com/office/powerpoint/2010/main" val="127222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279" y="461935"/>
            <a:ext cx="8507288" cy="892919"/>
          </a:xfrm>
        </p:spPr>
        <p:txBody>
          <a:bodyPr/>
          <a:lstStyle/>
          <a:p>
            <a:pPr eaLnBrk="1" hangingPunct="1"/>
            <a:r>
              <a:rPr lang="sv-SE" altLang="sv-SE" sz="2800" dirty="0"/>
              <a:t>Antal bostäder i Norrköping efter hustyp, åren 2013-2022</a:t>
            </a:r>
            <a:br>
              <a:rPr lang="sv-SE" altLang="sv-SE" sz="2800" dirty="0"/>
            </a:br>
            <a:endParaRPr lang="sv-SE" altLang="sv-SE" sz="2800"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073037574"/>
              </p:ext>
            </p:extLst>
          </p:nvPr>
        </p:nvGraphicFramePr>
        <p:xfrm>
          <a:off x="374117" y="1200151"/>
          <a:ext cx="11468477" cy="50676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223716" y="6412764"/>
            <a:ext cx="5184576" cy="276999"/>
          </a:xfrm>
          <a:prstGeom prst="rect">
            <a:avLst/>
          </a:prstGeom>
          <a:noFill/>
        </p:spPr>
        <p:txBody>
          <a:bodyPr wrap="square" rtlCol="0">
            <a:spAutoFit/>
          </a:bodyPr>
          <a:lstStyle/>
          <a:p>
            <a:r>
              <a:rPr lang="sv-SE" sz="1200" i="1" dirty="0"/>
              <a:t>Källa: Statistiska centralbyrån</a:t>
            </a:r>
          </a:p>
        </p:txBody>
      </p:sp>
      <p:sp>
        <p:nvSpPr>
          <p:cNvPr id="5" name="textruta 1"/>
          <p:cNvSpPr txBox="1"/>
          <p:nvPr/>
        </p:nvSpPr>
        <p:spPr>
          <a:xfrm>
            <a:off x="8632903" y="1764109"/>
            <a:ext cx="1059366"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600" b="1" dirty="0"/>
              <a:t>72 136</a:t>
            </a:r>
          </a:p>
        </p:txBody>
      </p:sp>
    </p:spTree>
    <p:extLst>
      <p:ext uri="{BB962C8B-B14F-4D97-AF65-F5344CB8AC3E}">
        <p14:creationId xmlns:p14="http://schemas.microsoft.com/office/powerpoint/2010/main" val="26314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2000"/>
                                        <p:tgtEl>
                                          <p:spTgt spid="6">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3" dur="2000"/>
                                        <p:tgtEl>
                                          <p:spTgt spid="6">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16" dur="2000"/>
                                        <p:tgtEl>
                                          <p:spTgt spid="6">
                                            <p:graphicEl>
                                              <a:chart seriesIdx="3" categoryIdx="-4" bldStep="series"/>
                                            </p:graphicEl>
                                          </p:spTgt>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3629" y="399778"/>
            <a:ext cx="11425446" cy="892919"/>
          </a:xfrm>
        </p:spPr>
        <p:txBody>
          <a:bodyPr/>
          <a:lstStyle/>
          <a:p>
            <a:r>
              <a:rPr lang="sv-SE" sz="2800" dirty="0"/>
              <a:t>Färdigställda bostäder i nybyggda hus, Norrköping år 1961-2022</a:t>
            </a:r>
            <a:br>
              <a:rPr lang="sv-SE" altLang="sv-SE" sz="2800" dirty="0"/>
            </a:br>
            <a:endParaRPr lang="sv-SE" altLang="sv-SE" sz="2800" dirty="0"/>
          </a:p>
        </p:txBody>
      </p:sp>
      <p:sp>
        <p:nvSpPr>
          <p:cNvPr id="7" name="textruta 6"/>
          <p:cNvSpPr txBox="1"/>
          <p:nvPr/>
        </p:nvSpPr>
        <p:spPr>
          <a:xfrm>
            <a:off x="48780" y="6396335"/>
            <a:ext cx="5184576" cy="461665"/>
          </a:xfrm>
          <a:prstGeom prst="rect">
            <a:avLst/>
          </a:prstGeom>
          <a:noFill/>
        </p:spPr>
        <p:txBody>
          <a:bodyPr wrap="square" rtlCol="0">
            <a:spAutoFit/>
          </a:bodyPr>
          <a:lstStyle/>
          <a:p>
            <a:r>
              <a:rPr lang="sv-SE" sz="1200" i="1" dirty="0"/>
              <a:t>Källa: Norrköpings kommuns statistiska årsböcker 1961-1974, Statistiska centralbyrån 1975-2022</a:t>
            </a:r>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3097007133"/>
              </p:ext>
            </p:extLst>
          </p:nvPr>
        </p:nvGraphicFramePr>
        <p:xfrm>
          <a:off x="48780" y="1019176"/>
          <a:ext cx="12028919"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11361043" y="3995691"/>
            <a:ext cx="576064" cy="307777"/>
          </a:xfrm>
          <a:prstGeom prst="rect">
            <a:avLst/>
          </a:prstGeom>
          <a:noFill/>
        </p:spPr>
        <p:txBody>
          <a:bodyPr wrap="square" rtlCol="0">
            <a:spAutoFit/>
          </a:bodyPr>
          <a:lstStyle/>
          <a:p>
            <a:r>
              <a:rPr lang="sv-SE" sz="1400" b="1" dirty="0"/>
              <a:t>720</a:t>
            </a:r>
          </a:p>
        </p:txBody>
      </p:sp>
    </p:spTree>
    <p:extLst>
      <p:ext uri="{BB962C8B-B14F-4D97-AF65-F5344CB8AC3E}">
        <p14:creationId xmlns:p14="http://schemas.microsoft.com/office/powerpoint/2010/main" val="21548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67000" y="857250"/>
            <a:ext cx="6858000" cy="5143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graphicFrame>
        <p:nvGraphicFramePr>
          <p:cNvPr id="9219" name="Object 3"/>
          <p:cNvGraphicFramePr>
            <a:graphicFrameLocks noChangeAspect="1"/>
          </p:cNvGraphicFramePr>
          <p:nvPr/>
        </p:nvGraphicFramePr>
        <p:xfrm>
          <a:off x="4381500" y="3257551"/>
          <a:ext cx="3314700" cy="297656"/>
        </p:xfrm>
        <a:graphic>
          <a:graphicData uri="http://schemas.openxmlformats.org/presentationml/2006/ole">
            <mc:AlternateContent xmlns:mc="http://schemas.openxmlformats.org/markup-compatibility/2006">
              <mc:Choice xmlns:v="urn:schemas-microsoft-com:vml" Requires="v">
                <p:oleObj name="Photo Editor-foto" r:id="rId2" imgW="8933333" imgH="800212" progId="MSPhotoEd.3">
                  <p:embed/>
                </p:oleObj>
              </mc:Choice>
              <mc:Fallback>
                <p:oleObj name="Photo Editor-foto" r:id="rId2" imgW="8933333" imgH="800212" progId="MSPhotoEd.3">
                  <p:embed/>
                  <p:pic>
                    <p:nvPicPr>
                      <p:cNvPr id="921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257551"/>
                        <a:ext cx="33147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51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6">
            <a:extLst>
              <a:ext uri="{FF2B5EF4-FFF2-40B4-BE49-F238E27FC236}">
                <a16:creationId xmlns:a16="http://schemas.microsoft.com/office/drawing/2014/main" id="{F7D7F3AD-C5C2-41AD-891A-14E4F1EAAE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907"/>
            <a:ext cx="12228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A744ED5C-5D46-4615-AE02-75985CAC648A}"/>
              </a:ext>
            </a:extLst>
          </p:cNvPr>
          <p:cNvSpPr/>
          <p:nvPr/>
        </p:nvSpPr>
        <p:spPr>
          <a:xfrm>
            <a:off x="0" y="3966651"/>
            <a:ext cx="10248900" cy="183038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534" name="Text Box 4">
            <a:extLst>
              <a:ext uri="{FF2B5EF4-FFF2-40B4-BE49-F238E27FC236}">
                <a16:creationId xmlns:a16="http://schemas.microsoft.com/office/drawing/2014/main" id="{CB47DEC7-BE5A-4890-8ABD-E3C45ABE4670}"/>
              </a:ext>
            </a:extLst>
          </p:cNvPr>
          <p:cNvSpPr txBox="1">
            <a:spLocks noChangeArrowheads="1"/>
          </p:cNvSpPr>
          <p:nvPr/>
        </p:nvSpPr>
        <p:spPr bwMode="auto">
          <a:xfrm>
            <a:off x="212832" y="4088889"/>
            <a:ext cx="10559001" cy="2062103"/>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FontTx/>
              <a:buNone/>
            </a:pPr>
            <a:r>
              <a:rPr lang="en-US" altLang="sv-SE" sz="4400" b="1" dirty="0" err="1">
                <a:solidFill>
                  <a:srgbClr val="FFFFFF"/>
                </a:solidFill>
                <a:latin typeface="Frutiger LT Std 45 Light"/>
              </a:rPr>
              <a:t>Befolkningsstatistik</a:t>
            </a:r>
            <a:endParaRPr lang="en-US" altLang="sv-SE" sz="4400" b="1" dirty="0">
              <a:solidFill>
                <a:srgbClr val="FFFFFF"/>
              </a:solidFill>
              <a:latin typeface="Frutiger LT Std 45 Light"/>
            </a:endParaRPr>
          </a:p>
          <a:p>
            <a:pPr lvl="1">
              <a:spcBef>
                <a:spcPct val="0"/>
              </a:spcBef>
              <a:buClrTx/>
              <a:buSzTx/>
              <a:buNone/>
            </a:pPr>
            <a:r>
              <a:rPr lang="sv-SE" altLang="sv-SE" sz="2400" b="1" dirty="0">
                <a:solidFill>
                  <a:schemeClr val="bg1"/>
                </a:solidFill>
              </a:rPr>
              <a:t>Folkmängd, befolkningsförändringar, befolkningsstruktur, prognos</a:t>
            </a:r>
          </a:p>
          <a:p>
            <a:pPr lvl="1" eaLnBrk="1" hangingPunct="1">
              <a:spcBef>
                <a:spcPct val="0"/>
              </a:spcBef>
              <a:buClrTx/>
              <a:buSzTx/>
              <a:buFontTx/>
              <a:buNone/>
            </a:pPr>
            <a:endParaRPr lang="sv-SE" altLang="sv-SE" sz="6000" dirty="0">
              <a:solidFill>
                <a:srgbClr val="FFFFFF"/>
              </a:solidFill>
              <a:latin typeface="Frutiger LT Std 45 Light"/>
            </a:endParaRPr>
          </a:p>
        </p:txBody>
      </p:sp>
    </p:spTree>
    <p:extLst>
      <p:ext uri="{BB962C8B-B14F-4D97-AF65-F5344CB8AC3E}">
        <p14:creationId xmlns:p14="http://schemas.microsoft.com/office/powerpoint/2010/main" val="992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935" y="386867"/>
            <a:ext cx="8229600" cy="706437"/>
          </a:xfrm>
        </p:spPr>
        <p:txBody>
          <a:bodyPr/>
          <a:lstStyle/>
          <a:p>
            <a:pPr eaLnBrk="1" hangingPunct="1"/>
            <a:r>
              <a:rPr lang="sv-SE" altLang="sv-SE" sz="2800" dirty="0">
                <a:latin typeface="Arial" panose="020B0604020202020204" pitchFamily="34" charset="0"/>
                <a:cs typeface="Arial" panose="020B0604020202020204" pitchFamily="34" charset="0"/>
              </a:rPr>
              <a:t>Norrköpings folkmängd 1950-2023</a:t>
            </a:r>
            <a:br>
              <a:rPr lang="sv-SE" altLang="sv-SE" sz="2800" dirty="0">
                <a:latin typeface="Arial" panose="020B0604020202020204" pitchFamily="34" charset="0"/>
                <a:cs typeface="Arial" panose="020B0604020202020204" pitchFamily="34" charset="0"/>
              </a:rPr>
            </a:br>
            <a:endParaRPr lang="sv-SE" altLang="sv-SE" sz="2800" dirty="0">
              <a:latin typeface="Arial" panose="020B0604020202020204" pitchFamily="34" charset="0"/>
              <a:cs typeface="Arial" panose="020B0604020202020204" pitchFamily="34" charset="0"/>
            </a:endParaRP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121478975"/>
              </p:ext>
            </p:extLst>
          </p:nvPr>
        </p:nvGraphicFramePr>
        <p:xfrm>
          <a:off x="60281" y="476672"/>
          <a:ext cx="9545944" cy="5795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213935" y="6271708"/>
            <a:ext cx="7211144" cy="461665"/>
          </a:xfrm>
          <a:prstGeom prst="rect">
            <a:avLst/>
          </a:prstGeom>
          <a:noFill/>
        </p:spPr>
        <p:txBody>
          <a:bodyPr wrap="square" rtlCol="0">
            <a:spAutoFit/>
          </a:bodyPr>
          <a:lstStyle/>
          <a:p>
            <a:r>
              <a:rPr lang="sv-SE" sz="1200" i="1" dirty="0"/>
              <a:t>Källa: Statistiska centralbyrån</a:t>
            </a:r>
          </a:p>
          <a:p>
            <a:r>
              <a:rPr lang="sv-SE" sz="1200" i="1" dirty="0"/>
              <a:t>Not: Folkmängd enligt nuvarande kommunindelning. Avser folkmängden den 31 december respektive år. </a:t>
            </a:r>
          </a:p>
        </p:txBody>
      </p:sp>
      <p:grpSp>
        <p:nvGrpSpPr>
          <p:cNvPr id="5" name="object 3"/>
          <p:cNvGrpSpPr/>
          <p:nvPr/>
        </p:nvGrpSpPr>
        <p:grpSpPr>
          <a:xfrm>
            <a:off x="9457080" y="2605935"/>
            <a:ext cx="2674640" cy="1515415"/>
            <a:chOff x="1958886" y="2269921"/>
            <a:chExt cx="1604645" cy="1217295"/>
          </a:xfrm>
        </p:grpSpPr>
        <p:sp>
          <p:nvSpPr>
            <p:cNvPr id="8" name="object 4"/>
            <p:cNvSpPr/>
            <p:nvPr/>
          </p:nvSpPr>
          <p:spPr>
            <a:xfrm>
              <a:off x="1958886" y="2269921"/>
              <a:ext cx="1604645" cy="1217295"/>
            </a:xfrm>
            <a:custGeom>
              <a:avLst/>
              <a:gdLst/>
              <a:ahLst/>
              <a:cxnLst/>
              <a:rect l="l" t="t" r="r" b="b"/>
              <a:pathLst>
                <a:path w="1604645" h="1217295">
                  <a:moveTo>
                    <a:pt x="1604403" y="0"/>
                  </a:moveTo>
                  <a:lnTo>
                    <a:pt x="0" y="0"/>
                  </a:lnTo>
                  <a:lnTo>
                    <a:pt x="0" y="1217015"/>
                  </a:lnTo>
                  <a:lnTo>
                    <a:pt x="1604403" y="1217015"/>
                  </a:lnTo>
                  <a:lnTo>
                    <a:pt x="1604403" y="0"/>
                  </a:lnTo>
                  <a:close/>
                </a:path>
              </a:pathLst>
            </a:custGeom>
            <a:solidFill>
              <a:srgbClr val="FFC000">
                <a:alpha val="80000"/>
              </a:srgbClr>
            </a:solidFill>
          </p:spPr>
          <p:txBody>
            <a:bodyPr wrap="square" lIns="0" tIns="0" rIns="0" bIns="0" rtlCol="0"/>
            <a:lstStyle/>
            <a:p>
              <a:endParaRPr/>
            </a:p>
          </p:txBody>
        </p:sp>
        <p:sp>
          <p:nvSpPr>
            <p:cNvPr id="9" name="object 5"/>
            <p:cNvSpPr/>
            <p:nvPr/>
          </p:nvSpPr>
          <p:spPr>
            <a:xfrm>
              <a:off x="2929013" y="2715930"/>
              <a:ext cx="161925" cy="226060"/>
            </a:xfrm>
            <a:custGeom>
              <a:avLst/>
              <a:gdLst/>
              <a:ahLst/>
              <a:cxnLst/>
              <a:rect l="l" t="t" r="r" b="b"/>
              <a:pathLst>
                <a:path w="161925" h="226060">
                  <a:moveTo>
                    <a:pt x="66001" y="0"/>
                  </a:moveTo>
                  <a:lnTo>
                    <a:pt x="0" y="78955"/>
                  </a:lnTo>
                  <a:lnTo>
                    <a:pt x="0" y="225704"/>
                  </a:lnTo>
                  <a:lnTo>
                    <a:pt x="161874" y="225704"/>
                  </a:lnTo>
                  <a:lnTo>
                    <a:pt x="161874" y="78955"/>
                  </a:lnTo>
                  <a:lnTo>
                    <a:pt x="66001" y="0"/>
                  </a:lnTo>
                  <a:close/>
                </a:path>
              </a:pathLst>
            </a:custGeom>
            <a:solidFill>
              <a:srgbClr val="341F0F"/>
            </a:solidFill>
          </p:spPr>
          <p:txBody>
            <a:bodyPr wrap="square" lIns="0" tIns="0" rIns="0" bIns="0" rtlCol="0"/>
            <a:lstStyle/>
            <a:p>
              <a:endParaRPr/>
            </a:p>
          </p:txBody>
        </p:sp>
        <p:sp>
          <p:nvSpPr>
            <p:cNvPr id="10" name="object 6"/>
            <p:cNvSpPr/>
            <p:nvPr/>
          </p:nvSpPr>
          <p:spPr>
            <a:xfrm>
              <a:off x="3051124" y="3106242"/>
              <a:ext cx="69215" cy="97155"/>
            </a:xfrm>
            <a:custGeom>
              <a:avLst/>
              <a:gdLst/>
              <a:ahLst/>
              <a:cxnLst/>
              <a:rect l="l" t="t" r="r" b="b"/>
              <a:pathLst>
                <a:path w="69214" h="97155">
                  <a:moveTo>
                    <a:pt x="68707" y="0"/>
                  </a:moveTo>
                  <a:lnTo>
                    <a:pt x="0" y="0"/>
                  </a:lnTo>
                  <a:lnTo>
                    <a:pt x="0" y="32194"/>
                  </a:lnTo>
                  <a:lnTo>
                    <a:pt x="0" y="64909"/>
                  </a:lnTo>
                  <a:lnTo>
                    <a:pt x="2501" y="64909"/>
                  </a:lnTo>
                  <a:lnTo>
                    <a:pt x="5588" y="77724"/>
                  </a:lnTo>
                  <a:lnTo>
                    <a:pt x="13106" y="87972"/>
                  </a:lnTo>
                  <a:lnTo>
                    <a:pt x="23901" y="94653"/>
                  </a:lnTo>
                  <a:lnTo>
                    <a:pt x="36893" y="96735"/>
                  </a:lnTo>
                  <a:lnTo>
                    <a:pt x="49669" y="93637"/>
                  </a:lnTo>
                  <a:lnTo>
                    <a:pt x="59918" y="86106"/>
                  </a:lnTo>
                  <a:lnTo>
                    <a:pt x="66598" y="75298"/>
                  </a:lnTo>
                  <a:lnTo>
                    <a:pt x="68262" y="64909"/>
                  </a:lnTo>
                  <a:lnTo>
                    <a:pt x="68707" y="64909"/>
                  </a:lnTo>
                  <a:lnTo>
                    <a:pt x="68707" y="32194"/>
                  </a:lnTo>
                  <a:lnTo>
                    <a:pt x="68707" y="0"/>
                  </a:lnTo>
                  <a:close/>
                </a:path>
              </a:pathLst>
            </a:custGeom>
            <a:solidFill>
              <a:srgbClr val="B4883C"/>
            </a:solidFill>
          </p:spPr>
          <p:txBody>
            <a:bodyPr wrap="square" lIns="0" tIns="0" rIns="0" bIns="0" rtlCol="0"/>
            <a:lstStyle/>
            <a:p>
              <a:endParaRPr/>
            </a:p>
          </p:txBody>
        </p:sp>
        <p:sp>
          <p:nvSpPr>
            <p:cNvPr id="11" name="object 7"/>
            <p:cNvSpPr/>
            <p:nvPr/>
          </p:nvSpPr>
          <p:spPr>
            <a:xfrm>
              <a:off x="3045891" y="2907791"/>
              <a:ext cx="79375" cy="238760"/>
            </a:xfrm>
            <a:custGeom>
              <a:avLst/>
              <a:gdLst/>
              <a:ahLst/>
              <a:cxnLst/>
              <a:rect l="l" t="t" r="r" b="b"/>
              <a:pathLst>
                <a:path w="79375" h="238760">
                  <a:moveTo>
                    <a:pt x="79197" y="39585"/>
                  </a:moveTo>
                  <a:lnTo>
                    <a:pt x="76085" y="24180"/>
                  </a:lnTo>
                  <a:lnTo>
                    <a:pt x="67614" y="11595"/>
                  </a:lnTo>
                  <a:lnTo>
                    <a:pt x="55029" y="3111"/>
                  </a:lnTo>
                  <a:lnTo>
                    <a:pt x="39624" y="0"/>
                  </a:lnTo>
                  <a:lnTo>
                    <a:pt x="24206" y="3111"/>
                  </a:lnTo>
                  <a:lnTo>
                    <a:pt x="11620" y="11595"/>
                  </a:lnTo>
                  <a:lnTo>
                    <a:pt x="3111" y="24180"/>
                  </a:lnTo>
                  <a:lnTo>
                    <a:pt x="2438" y="27495"/>
                  </a:lnTo>
                  <a:lnTo>
                    <a:pt x="0" y="27101"/>
                  </a:lnTo>
                  <a:lnTo>
                    <a:pt x="0" y="39585"/>
                  </a:lnTo>
                  <a:lnTo>
                    <a:pt x="0" y="238582"/>
                  </a:lnTo>
                  <a:lnTo>
                    <a:pt x="79197" y="238582"/>
                  </a:lnTo>
                  <a:lnTo>
                    <a:pt x="79197" y="39585"/>
                  </a:lnTo>
                  <a:close/>
                </a:path>
              </a:pathLst>
            </a:custGeom>
            <a:solidFill>
              <a:srgbClr val="B6954D"/>
            </a:solidFill>
          </p:spPr>
          <p:txBody>
            <a:bodyPr wrap="square" lIns="0" tIns="0" rIns="0" bIns="0" rtlCol="0"/>
            <a:lstStyle/>
            <a:p>
              <a:endParaRPr/>
            </a:p>
          </p:txBody>
        </p:sp>
        <p:sp>
          <p:nvSpPr>
            <p:cNvPr id="12" name="object 8"/>
            <p:cNvSpPr/>
            <p:nvPr/>
          </p:nvSpPr>
          <p:spPr>
            <a:xfrm>
              <a:off x="3024098" y="2902537"/>
              <a:ext cx="79375" cy="79375"/>
            </a:xfrm>
            <a:custGeom>
              <a:avLst/>
              <a:gdLst/>
              <a:ahLst/>
              <a:cxnLst/>
              <a:rect l="l" t="t" r="r" b="b"/>
              <a:pathLst>
                <a:path w="79375" h="79375">
                  <a:moveTo>
                    <a:pt x="39585" y="0"/>
                  </a:moveTo>
                  <a:lnTo>
                    <a:pt x="24185" y="3115"/>
                  </a:lnTo>
                  <a:lnTo>
                    <a:pt x="11601" y="11609"/>
                  </a:lnTo>
                  <a:lnTo>
                    <a:pt x="3113" y="24201"/>
                  </a:lnTo>
                  <a:lnTo>
                    <a:pt x="0" y="39611"/>
                  </a:lnTo>
                  <a:lnTo>
                    <a:pt x="3113" y="55034"/>
                  </a:lnTo>
                  <a:lnTo>
                    <a:pt x="11601" y="67629"/>
                  </a:lnTo>
                  <a:lnTo>
                    <a:pt x="24185" y="76121"/>
                  </a:lnTo>
                  <a:lnTo>
                    <a:pt x="39585" y="79235"/>
                  </a:lnTo>
                  <a:lnTo>
                    <a:pt x="55006" y="76121"/>
                  </a:lnTo>
                  <a:lnTo>
                    <a:pt x="67597" y="67629"/>
                  </a:lnTo>
                  <a:lnTo>
                    <a:pt x="76085" y="55034"/>
                  </a:lnTo>
                  <a:lnTo>
                    <a:pt x="79197" y="39611"/>
                  </a:lnTo>
                  <a:lnTo>
                    <a:pt x="76085" y="24201"/>
                  </a:lnTo>
                  <a:lnTo>
                    <a:pt x="67597" y="11609"/>
                  </a:lnTo>
                  <a:lnTo>
                    <a:pt x="55006" y="3115"/>
                  </a:lnTo>
                  <a:lnTo>
                    <a:pt x="39585" y="0"/>
                  </a:lnTo>
                  <a:close/>
                </a:path>
              </a:pathLst>
            </a:custGeom>
            <a:solidFill>
              <a:srgbClr val="DFAD55"/>
            </a:solidFill>
          </p:spPr>
          <p:txBody>
            <a:bodyPr wrap="square" lIns="0" tIns="0" rIns="0" bIns="0" rtlCol="0"/>
            <a:lstStyle/>
            <a:p>
              <a:endParaRPr/>
            </a:p>
          </p:txBody>
        </p:sp>
        <p:sp>
          <p:nvSpPr>
            <p:cNvPr id="13" name="object 9"/>
            <p:cNvSpPr/>
            <p:nvPr/>
          </p:nvSpPr>
          <p:spPr>
            <a:xfrm>
              <a:off x="2928264" y="3138436"/>
              <a:ext cx="73025" cy="236220"/>
            </a:xfrm>
            <a:custGeom>
              <a:avLst/>
              <a:gdLst/>
              <a:ahLst/>
              <a:cxnLst/>
              <a:rect l="l" t="t" r="r" b="b"/>
              <a:pathLst>
                <a:path w="73025" h="236220">
                  <a:moveTo>
                    <a:pt x="72440" y="0"/>
                  </a:moveTo>
                  <a:lnTo>
                    <a:pt x="0" y="0"/>
                  </a:lnTo>
                  <a:lnTo>
                    <a:pt x="0" y="235813"/>
                  </a:lnTo>
                  <a:lnTo>
                    <a:pt x="72440" y="235813"/>
                  </a:lnTo>
                  <a:lnTo>
                    <a:pt x="72440" y="0"/>
                  </a:lnTo>
                  <a:close/>
                </a:path>
              </a:pathLst>
            </a:custGeom>
            <a:solidFill>
              <a:srgbClr val="755337"/>
            </a:solidFill>
          </p:spPr>
          <p:txBody>
            <a:bodyPr wrap="square" lIns="0" tIns="0" rIns="0" bIns="0" rtlCol="0"/>
            <a:lstStyle/>
            <a:p>
              <a:endParaRPr/>
            </a:p>
          </p:txBody>
        </p:sp>
        <p:sp>
          <p:nvSpPr>
            <p:cNvPr id="14" name="object 10"/>
            <p:cNvSpPr/>
            <p:nvPr/>
          </p:nvSpPr>
          <p:spPr>
            <a:xfrm>
              <a:off x="3015907" y="3138436"/>
              <a:ext cx="73025" cy="236220"/>
            </a:xfrm>
            <a:custGeom>
              <a:avLst/>
              <a:gdLst/>
              <a:ahLst/>
              <a:cxnLst/>
              <a:rect l="l" t="t" r="r" b="b"/>
              <a:pathLst>
                <a:path w="73025" h="236220">
                  <a:moveTo>
                    <a:pt x="72453" y="0"/>
                  </a:moveTo>
                  <a:lnTo>
                    <a:pt x="0" y="0"/>
                  </a:lnTo>
                  <a:lnTo>
                    <a:pt x="0" y="235813"/>
                  </a:lnTo>
                  <a:lnTo>
                    <a:pt x="72453" y="235813"/>
                  </a:lnTo>
                  <a:lnTo>
                    <a:pt x="72453" y="0"/>
                  </a:lnTo>
                  <a:close/>
                </a:path>
              </a:pathLst>
            </a:custGeom>
            <a:solidFill>
              <a:srgbClr val="432918"/>
            </a:solidFill>
          </p:spPr>
          <p:txBody>
            <a:bodyPr wrap="square" lIns="0" tIns="0" rIns="0" bIns="0" rtlCol="0"/>
            <a:lstStyle/>
            <a:p>
              <a:endParaRPr/>
            </a:p>
          </p:txBody>
        </p:sp>
        <p:sp>
          <p:nvSpPr>
            <p:cNvPr id="15" name="object 11"/>
            <p:cNvSpPr/>
            <p:nvPr/>
          </p:nvSpPr>
          <p:spPr>
            <a:xfrm>
              <a:off x="2914827" y="2889088"/>
              <a:ext cx="188595" cy="278130"/>
            </a:xfrm>
            <a:custGeom>
              <a:avLst/>
              <a:gdLst/>
              <a:ahLst/>
              <a:cxnLst/>
              <a:rect l="l" t="t" r="r" b="b"/>
              <a:pathLst>
                <a:path w="188594" h="278130">
                  <a:moveTo>
                    <a:pt x="111429" y="0"/>
                  </a:moveTo>
                  <a:lnTo>
                    <a:pt x="72161" y="0"/>
                  </a:lnTo>
                  <a:lnTo>
                    <a:pt x="3175" y="19507"/>
                  </a:lnTo>
                  <a:lnTo>
                    <a:pt x="0" y="277837"/>
                  </a:lnTo>
                  <a:lnTo>
                    <a:pt x="188468" y="277837"/>
                  </a:lnTo>
                  <a:lnTo>
                    <a:pt x="188468" y="53060"/>
                  </a:lnTo>
                  <a:lnTo>
                    <a:pt x="157187" y="14338"/>
                  </a:lnTo>
                  <a:lnTo>
                    <a:pt x="111429" y="0"/>
                  </a:lnTo>
                  <a:close/>
                </a:path>
              </a:pathLst>
            </a:custGeom>
            <a:solidFill>
              <a:srgbClr val="DFAD55"/>
            </a:solidFill>
          </p:spPr>
          <p:txBody>
            <a:bodyPr wrap="square" lIns="0" tIns="0" rIns="0" bIns="0" rtlCol="0"/>
            <a:lstStyle/>
            <a:p>
              <a:endParaRPr/>
            </a:p>
          </p:txBody>
        </p:sp>
        <p:sp>
          <p:nvSpPr>
            <p:cNvPr id="16" name="object 12"/>
            <p:cNvSpPr/>
            <p:nvPr/>
          </p:nvSpPr>
          <p:spPr>
            <a:xfrm>
              <a:off x="3015907" y="3398243"/>
              <a:ext cx="117475" cy="73660"/>
            </a:xfrm>
            <a:custGeom>
              <a:avLst/>
              <a:gdLst/>
              <a:ahLst/>
              <a:cxnLst/>
              <a:rect l="l" t="t" r="r" b="b"/>
              <a:pathLst>
                <a:path w="117475" h="73660">
                  <a:moveTo>
                    <a:pt x="72453" y="0"/>
                  </a:moveTo>
                  <a:lnTo>
                    <a:pt x="0" y="0"/>
                  </a:lnTo>
                  <a:lnTo>
                    <a:pt x="0" y="73405"/>
                  </a:lnTo>
                  <a:lnTo>
                    <a:pt x="117449" y="73405"/>
                  </a:lnTo>
                  <a:lnTo>
                    <a:pt x="117449" y="52844"/>
                  </a:lnTo>
                  <a:lnTo>
                    <a:pt x="72453" y="32245"/>
                  </a:lnTo>
                  <a:lnTo>
                    <a:pt x="72453" y="0"/>
                  </a:lnTo>
                  <a:close/>
                </a:path>
              </a:pathLst>
            </a:custGeom>
            <a:solidFill>
              <a:srgbClr val="432918"/>
            </a:solidFill>
          </p:spPr>
          <p:txBody>
            <a:bodyPr wrap="square" lIns="0" tIns="0" rIns="0" bIns="0" rtlCol="0"/>
            <a:lstStyle/>
            <a:p>
              <a:endParaRPr/>
            </a:p>
          </p:txBody>
        </p:sp>
        <p:sp>
          <p:nvSpPr>
            <p:cNvPr id="17" name="object 13"/>
            <p:cNvSpPr/>
            <p:nvPr/>
          </p:nvSpPr>
          <p:spPr>
            <a:xfrm>
              <a:off x="2928264" y="3398244"/>
              <a:ext cx="117475" cy="73660"/>
            </a:xfrm>
            <a:custGeom>
              <a:avLst/>
              <a:gdLst/>
              <a:ahLst/>
              <a:cxnLst/>
              <a:rect l="l" t="t" r="r" b="b"/>
              <a:pathLst>
                <a:path w="117475" h="73660">
                  <a:moveTo>
                    <a:pt x="72377" y="0"/>
                  </a:moveTo>
                  <a:lnTo>
                    <a:pt x="0" y="0"/>
                  </a:lnTo>
                  <a:lnTo>
                    <a:pt x="0" y="73406"/>
                  </a:lnTo>
                  <a:lnTo>
                    <a:pt x="117475" y="73406"/>
                  </a:lnTo>
                  <a:lnTo>
                    <a:pt x="117475" y="52844"/>
                  </a:lnTo>
                  <a:lnTo>
                    <a:pt x="72440" y="32245"/>
                  </a:lnTo>
                  <a:close/>
                </a:path>
              </a:pathLst>
            </a:custGeom>
            <a:solidFill>
              <a:srgbClr val="693C11"/>
            </a:solidFill>
          </p:spPr>
          <p:txBody>
            <a:bodyPr wrap="square" lIns="0" tIns="0" rIns="0" bIns="0" rtlCol="0"/>
            <a:lstStyle/>
            <a:p>
              <a:endParaRPr/>
            </a:p>
          </p:txBody>
        </p:sp>
        <p:sp>
          <p:nvSpPr>
            <p:cNvPr id="18" name="object 14"/>
            <p:cNvSpPr/>
            <p:nvPr/>
          </p:nvSpPr>
          <p:spPr>
            <a:xfrm>
              <a:off x="2928264" y="3374250"/>
              <a:ext cx="160655" cy="24130"/>
            </a:xfrm>
            <a:custGeom>
              <a:avLst/>
              <a:gdLst/>
              <a:ahLst/>
              <a:cxnLst/>
              <a:rect l="l" t="t" r="r" b="b"/>
              <a:pathLst>
                <a:path w="160655" h="24129">
                  <a:moveTo>
                    <a:pt x="72377" y="0"/>
                  </a:moveTo>
                  <a:lnTo>
                    <a:pt x="0" y="0"/>
                  </a:lnTo>
                  <a:lnTo>
                    <a:pt x="0" y="23990"/>
                  </a:lnTo>
                  <a:lnTo>
                    <a:pt x="72377" y="23990"/>
                  </a:lnTo>
                  <a:lnTo>
                    <a:pt x="72377" y="0"/>
                  </a:lnTo>
                  <a:close/>
                </a:path>
                <a:path w="160655" h="24129">
                  <a:moveTo>
                    <a:pt x="160108" y="0"/>
                  </a:moveTo>
                  <a:lnTo>
                    <a:pt x="87655" y="0"/>
                  </a:lnTo>
                  <a:lnTo>
                    <a:pt x="87655" y="23990"/>
                  </a:lnTo>
                  <a:lnTo>
                    <a:pt x="160108" y="23990"/>
                  </a:lnTo>
                  <a:lnTo>
                    <a:pt x="160108" y="0"/>
                  </a:lnTo>
                  <a:close/>
                </a:path>
              </a:pathLst>
            </a:custGeom>
            <a:solidFill>
              <a:srgbClr val="FAF9F1"/>
            </a:solidFill>
          </p:spPr>
          <p:txBody>
            <a:bodyPr wrap="square" lIns="0" tIns="0" rIns="0" bIns="0" rtlCol="0"/>
            <a:lstStyle/>
            <a:p>
              <a:endParaRPr/>
            </a:p>
          </p:txBody>
        </p:sp>
        <p:sp>
          <p:nvSpPr>
            <p:cNvPr id="19" name="object 15"/>
            <p:cNvSpPr/>
            <p:nvPr/>
          </p:nvSpPr>
          <p:spPr>
            <a:xfrm>
              <a:off x="2984258" y="2947391"/>
              <a:ext cx="41275" cy="59690"/>
            </a:xfrm>
            <a:custGeom>
              <a:avLst/>
              <a:gdLst/>
              <a:ahLst/>
              <a:cxnLst/>
              <a:rect l="l" t="t" r="r" b="b"/>
              <a:pathLst>
                <a:path w="41275" h="59689">
                  <a:moveTo>
                    <a:pt x="40881" y="0"/>
                  </a:moveTo>
                  <a:lnTo>
                    <a:pt x="0" y="0"/>
                  </a:lnTo>
                  <a:lnTo>
                    <a:pt x="0" y="40030"/>
                  </a:lnTo>
                  <a:lnTo>
                    <a:pt x="21374" y="59448"/>
                  </a:lnTo>
                  <a:lnTo>
                    <a:pt x="40881" y="40030"/>
                  </a:lnTo>
                  <a:lnTo>
                    <a:pt x="40881" y="0"/>
                  </a:lnTo>
                  <a:close/>
                </a:path>
              </a:pathLst>
            </a:custGeom>
            <a:solidFill>
              <a:srgbClr val="755337"/>
            </a:solidFill>
          </p:spPr>
          <p:txBody>
            <a:bodyPr wrap="square" lIns="0" tIns="0" rIns="0" bIns="0" rtlCol="0"/>
            <a:lstStyle/>
            <a:p>
              <a:endParaRPr/>
            </a:p>
          </p:txBody>
        </p:sp>
        <p:sp>
          <p:nvSpPr>
            <p:cNvPr id="20" name="object 16"/>
            <p:cNvSpPr/>
            <p:nvPr/>
          </p:nvSpPr>
          <p:spPr>
            <a:xfrm>
              <a:off x="2967570" y="3166922"/>
              <a:ext cx="121285" cy="207645"/>
            </a:xfrm>
            <a:custGeom>
              <a:avLst/>
              <a:gdLst/>
              <a:ahLst/>
              <a:cxnLst/>
              <a:rect l="l" t="t" r="r" b="b"/>
              <a:pathLst>
                <a:path w="121285" h="207645">
                  <a:moveTo>
                    <a:pt x="33134" y="0"/>
                  </a:moveTo>
                  <a:lnTo>
                    <a:pt x="0" y="0"/>
                  </a:lnTo>
                  <a:lnTo>
                    <a:pt x="0" y="207327"/>
                  </a:lnTo>
                  <a:lnTo>
                    <a:pt x="33134" y="207327"/>
                  </a:lnTo>
                  <a:lnTo>
                    <a:pt x="33134" y="0"/>
                  </a:lnTo>
                  <a:close/>
                </a:path>
                <a:path w="121285" h="207645">
                  <a:moveTo>
                    <a:pt x="120789" y="0"/>
                  </a:moveTo>
                  <a:lnTo>
                    <a:pt x="87655" y="0"/>
                  </a:lnTo>
                  <a:lnTo>
                    <a:pt x="87655" y="207327"/>
                  </a:lnTo>
                  <a:lnTo>
                    <a:pt x="120789" y="207327"/>
                  </a:lnTo>
                  <a:lnTo>
                    <a:pt x="120789" y="0"/>
                  </a:lnTo>
                  <a:close/>
                </a:path>
              </a:pathLst>
            </a:custGeom>
            <a:solidFill>
              <a:srgbClr val="432918">
                <a:alpha val="50000"/>
              </a:srgbClr>
            </a:solidFill>
          </p:spPr>
          <p:txBody>
            <a:bodyPr wrap="square" lIns="0" tIns="0" rIns="0" bIns="0" rtlCol="0"/>
            <a:lstStyle/>
            <a:p>
              <a:endParaRPr/>
            </a:p>
          </p:txBody>
        </p:sp>
        <p:sp>
          <p:nvSpPr>
            <p:cNvPr id="21" name="object 17"/>
            <p:cNvSpPr/>
            <p:nvPr/>
          </p:nvSpPr>
          <p:spPr>
            <a:xfrm>
              <a:off x="2961348" y="3142932"/>
              <a:ext cx="142240" cy="24130"/>
            </a:xfrm>
            <a:custGeom>
              <a:avLst/>
              <a:gdLst/>
              <a:ahLst/>
              <a:cxnLst/>
              <a:rect l="l" t="t" r="r" b="b"/>
              <a:pathLst>
                <a:path w="142239" h="24130">
                  <a:moveTo>
                    <a:pt x="141947" y="0"/>
                  </a:moveTo>
                  <a:lnTo>
                    <a:pt x="0" y="0"/>
                  </a:lnTo>
                  <a:lnTo>
                    <a:pt x="0" y="9690"/>
                  </a:lnTo>
                  <a:lnTo>
                    <a:pt x="0" y="24003"/>
                  </a:lnTo>
                  <a:lnTo>
                    <a:pt x="141947" y="24003"/>
                  </a:lnTo>
                  <a:lnTo>
                    <a:pt x="141947" y="9690"/>
                  </a:lnTo>
                  <a:lnTo>
                    <a:pt x="141947" y="0"/>
                  </a:lnTo>
                  <a:close/>
                </a:path>
              </a:pathLst>
            </a:custGeom>
            <a:solidFill>
              <a:srgbClr val="636927">
                <a:alpha val="19999"/>
              </a:srgbClr>
            </a:solidFill>
          </p:spPr>
          <p:txBody>
            <a:bodyPr wrap="square" lIns="0" tIns="0" rIns="0" bIns="0" rtlCol="0"/>
            <a:lstStyle/>
            <a:p>
              <a:endParaRPr/>
            </a:p>
          </p:txBody>
        </p:sp>
        <p:sp>
          <p:nvSpPr>
            <p:cNvPr id="22" name="object 18"/>
            <p:cNvSpPr/>
            <p:nvPr/>
          </p:nvSpPr>
          <p:spPr>
            <a:xfrm>
              <a:off x="2892640" y="3142945"/>
              <a:ext cx="69215" cy="66675"/>
            </a:xfrm>
            <a:custGeom>
              <a:avLst/>
              <a:gdLst/>
              <a:ahLst/>
              <a:cxnLst/>
              <a:rect l="l" t="t" r="r" b="b"/>
              <a:pathLst>
                <a:path w="69214" h="66675">
                  <a:moveTo>
                    <a:pt x="68707" y="9677"/>
                  </a:moveTo>
                  <a:lnTo>
                    <a:pt x="58724" y="9677"/>
                  </a:lnTo>
                  <a:lnTo>
                    <a:pt x="58077" y="8788"/>
                  </a:lnTo>
                  <a:lnTo>
                    <a:pt x="47269" y="2108"/>
                  </a:lnTo>
                  <a:lnTo>
                    <a:pt x="34264" y="0"/>
                  </a:lnTo>
                  <a:lnTo>
                    <a:pt x="21488" y="3136"/>
                  </a:lnTo>
                  <a:lnTo>
                    <a:pt x="12573" y="9677"/>
                  </a:lnTo>
                  <a:lnTo>
                    <a:pt x="0" y="9677"/>
                  </a:lnTo>
                  <a:lnTo>
                    <a:pt x="0" y="34455"/>
                  </a:lnTo>
                  <a:lnTo>
                    <a:pt x="2501" y="34455"/>
                  </a:lnTo>
                  <a:lnTo>
                    <a:pt x="5600" y="47256"/>
                  </a:lnTo>
                  <a:lnTo>
                    <a:pt x="13106" y="57518"/>
                  </a:lnTo>
                  <a:lnTo>
                    <a:pt x="23914" y="64198"/>
                  </a:lnTo>
                  <a:lnTo>
                    <a:pt x="36918" y="66281"/>
                  </a:lnTo>
                  <a:lnTo>
                    <a:pt x="49695" y="63169"/>
                  </a:lnTo>
                  <a:lnTo>
                    <a:pt x="59931" y="55651"/>
                  </a:lnTo>
                  <a:lnTo>
                    <a:pt x="66611" y="44831"/>
                  </a:lnTo>
                  <a:lnTo>
                    <a:pt x="68275" y="34455"/>
                  </a:lnTo>
                  <a:lnTo>
                    <a:pt x="68707" y="34455"/>
                  </a:lnTo>
                  <a:lnTo>
                    <a:pt x="68707" y="31838"/>
                  </a:lnTo>
                  <a:lnTo>
                    <a:pt x="68707" y="9677"/>
                  </a:lnTo>
                  <a:close/>
                </a:path>
              </a:pathLst>
            </a:custGeom>
            <a:solidFill>
              <a:srgbClr val="B4883C"/>
            </a:solidFill>
          </p:spPr>
          <p:txBody>
            <a:bodyPr wrap="square" lIns="0" tIns="0" rIns="0" bIns="0" rtlCol="0"/>
            <a:lstStyle/>
            <a:p>
              <a:endParaRPr/>
            </a:p>
          </p:txBody>
        </p:sp>
        <p:sp>
          <p:nvSpPr>
            <p:cNvPr id="23" name="object 19"/>
            <p:cNvSpPr/>
            <p:nvPr/>
          </p:nvSpPr>
          <p:spPr>
            <a:xfrm>
              <a:off x="2886532" y="2907791"/>
              <a:ext cx="79375" cy="245110"/>
            </a:xfrm>
            <a:custGeom>
              <a:avLst/>
              <a:gdLst/>
              <a:ahLst/>
              <a:cxnLst/>
              <a:rect l="l" t="t" r="r" b="b"/>
              <a:pathLst>
                <a:path w="79375" h="245110">
                  <a:moveTo>
                    <a:pt x="79235" y="33350"/>
                  </a:moveTo>
                  <a:lnTo>
                    <a:pt x="77978" y="33451"/>
                  </a:lnTo>
                  <a:lnTo>
                    <a:pt x="76111" y="24180"/>
                  </a:lnTo>
                  <a:lnTo>
                    <a:pt x="67627" y="11595"/>
                  </a:lnTo>
                  <a:lnTo>
                    <a:pt x="55016" y="3111"/>
                  </a:lnTo>
                  <a:lnTo>
                    <a:pt x="39598" y="0"/>
                  </a:lnTo>
                  <a:lnTo>
                    <a:pt x="24168" y="3111"/>
                  </a:lnTo>
                  <a:lnTo>
                    <a:pt x="11582" y="11595"/>
                  </a:lnTo>
                  <a:lnTo>
                    <a:pt x="3098" y="24180"/>
                  </a:lnTo>
                  <a:lnTo>
                    <a:pt x="0" y="39585"/>
                  </a:lnTo>
                  <a:lnTo>
                    <a:pt x="0" y="244830"/>
                  </a:lnTo>
                  <a:lnTo>
                    <a:pt x="79235" y="244830"/>
                  </a:lnTo>
                  <a:lnTo>
                    <a:pt x="79235" y="39585"/>
                  </a:lnTo>
                  <a:lnTo>
                    <a:pt x="79235" y="33350"/>
                  </a:lnTo>
                  <a:close/>
                </a:path>
              </a:pathLst>
            </a:custGeom>
            <a:solidFill>
              <a:srgbClr val="ECCA5B"/>
            </a:solidFill>
          </p:spPr>
          <p:txBody>
            <a:bodyPr wrap="square" lIns="0" tIns="0" rIns="0" bIns="0" rtlCol="0"/>
            <a:lstStyle/>
            <a:p>
              <a:endParaRPr/>
            </a:p>
          </p:txBody>
        </p:sp>
        <p:sp>
          <p:nvSpPr>
            <p:cNvPr id="24" name="object 20"/>
            <p:cNvSpPr/>
            <p:nvPr/>
          </p:nvSpPr>
          <p:spPr>
            <a:xfrm>
              <a:off x="2886545" y="3122396"/>
              <a:ext cx="238760" cy="30480"/>
            </a:xfrm>
            <a:custGeom>
              <a:avLst/>
              <a:gdLst/>
              <a:ahLst/>
              <a:cxnLst/>
              <a:rect l="l" t="t" r="r" b="b"/>
              <a:pathLst>
                <a:path w="238760" h="30480">
                  <a:moveTo>
                    <a:pt x="79235" y="6235"/>
                  </a:moveTo>
                  <a:lnTo>
                    <a:pt x="0" y="6235"/>
                  </a:lnTo>
                  <a:lnTo>
                    <a:pt x="0" y="30226"/>
                  </a:lnTo>
                  <a:lnTo>
                    <a:pt x="79235" y="30226"/>
                  </a:lnTo>
                  <a:lnTo>
                    <a:pt x="79235" y="6235"/>
                  </a:lnTo>
                  <a:close/>
                </a:path>
                <a:path w="238760" h="30480">
                  <a:moveTo>
                    <a:pt x="238544" y="0"/>
                  </a:moveTo>
                  <a:lnTo>
                    <a:pt x="216750" y="0"/>
                  </a:lnTo>
                  <a:lnTo>
                    <a:pt x="216750" y="23977"/>
                  </a:lnTo>
                  <a:lnTo>
                    <a:pt x="238544" y="23977"/>
                  </a:lnTo>
                  <a:lnTo>
                    <a:pt x="238544" y="0"/>
                  </a:lnTo>
                  <a:close/>
                </a:path>
              </a:pathLst>
            </a:custGeom>
            <a:solidFill>
              <a:srgbClr val="636927">
                <a:alpha val="19999"/>
              </a:srgbClr>
            </a:solidFill>
          </p:spPr>
          <p:txBody>
            <a:bodyPr wrap="square" lIns="0" tIns="0" rIns="0" bIns="0" rtlCol="0"/>
            <a:lstStyle/>
            <a:p>
              <a:endParaRPr/>
            </a:p>
          </p:txBody>
        </p:sp>
        <p:sp>
          <p:nvSpPr>
            <p:cNvPr id="25" name="object 21"/>
            <p:cNvSpPr/>
            <p:nvPr/>
          </p:nvSpPr>
          <p:spPr>
            <a:xfrm>
              <a:off x="2938513" y="2720809"/>
              <a:ext cx="142875" cy="192405"/>
            </a:xfrm>
            <a:custGeom>
              <a:avLst/>
              <a:gdLst/>
              <a:ahLst/>
              <a:cxnLst/>
              <a:rect l="l" t="t" r="r" b="b"/>
              <a:pathLst>
                <a:path w="142875" h="192405">
                  <a:moveTo>
                    <a:pt x="142862" y="85458"/>
                  </a:moveTo>
                  <a:lnTo>
                    <a:pt x="137248" y="52197"/>
                  </a:lnTo>
                  <a:lnTo>
                    <a:pt x="121932" y="25031"/>
                  </a:lnTo>
                  <a:lnTo>
                    <a:pt x="99225" y="6718"/>
                  </a:lnTo>
                  <a:lnTo>
                    <a:pt x="71424" y="0"/>
                  </a:lnTo>
                  <a:lnTo>
                    <a:pt x="43599" y="6718"/>
                  </a:lnTo>
                  <a:lnTo>
                    <a:pt x="20904" y="25031"/>
                  </a:lnTo>
                  <a:lnTo>
                    <a:pt x="5600" y="52197"/>
                  </a:lnTo>
                  <a:lnTo>
                    <a:pt x="0" y="85458"/>
                  </a:lnTo>
                  <a:lnTo>
                    <a:pt x="5600" y="118732"/>
                  </a:lnTo>
                  <a:lnTo>
                    <a:pt x="20904" y="145884"/>
                  </a:lnTo>
                  <a:lnTo>
                    <a:pt x="37871" y="159600"/>
                  </a:lnTo>
                  <a:lnTo>
                    <a:pt x="40233" y="171310"/>
                  </a:lnTo>
                  <a:lnTo>
                    <a:pt x="47485" y="182067"/>
                  </a:lnTo>
                  <a:lnTo>
                    <a:pt x="58254" y="189331"/>
                  </a:lnTo>
                  <a:lnTo>
                    <a:pt x="71450" y="191985"/>
                  </a:lnTo>
                  <a:lnTo>
                    <a:pt x="84620" y="189331"/>
                  </a:lnTo>
                  <a:lnTo>
                    <a:pt x="95389" y="182067"/>
                  </a:lnTo>
                  <a:lnTo>
                    <a:pt x="102654" y="171310"/>
                  </a:lnTo>
                  <a:lnTo>
                    <a:pt x="105029" y="159524"/>
                  </a:lnTo>
                  <a:lnTo>
                    <a:pt x="121932" y="145884"/>
                  </a:lnTo>
                  <a:lnTo>
                    <a:pt x="137248" y="118732"/>
                  </a:lnTo>
                  <a:lnTo>
                    <a:pt x="142862" y="85458"/>
                  </a:lnTo>
                  <a:close/>
                </a:path>
              </a:pathLst>
            </a:custGeom>
            <a:solidFill>
              <a:srgbClr val="B4883C"/>
            </a:solidFill>
          </p:spPr>
          <p:txBody>
            <a:bodyPr wrap="square" lIns="0" tIns="0" rIns="0" bIns="0" rtlCol="0"/>
            <a:lstStyle/>
            <a:p>
              <a:endParaRPr/>
            </a:p>
          </p:txBody>
        </p:sp>
        <p:sp>
          <p:nvSpPr>
            <p:cNvPr id="26" name="object 22"/>
            <p:cNvSpPr/>
            <p:nvPr/>
          </p:nvSpPr>
          <p:spPr>
            <a:xfrm>
              <a:off x="2929013" y="2698036"/>
              <a:ext cx="161925" cy="111125"/>
            </a:xfrm>
            <a:custGeom>
              <a:avLst/>
              <a:gdLst/>
              <a:ahLst/>
              <a:cxnLst/>
              <a:rect l="l" t="t" r="r" b="b"/>
              <a:pathLst>
                <a:path w="161925" h="111125">
                  <a:moveTo>
                    <a:pt x="80924" y="0"/>
                  </a:moveTo>
                  <a:lnTo>
                    <a:pt x="49404" y="7610"/>
                  </a:lnTo>
                  <a:lnTo>
                    <a:pt x="23683" y="28363"/>
                  </a:lnTo>
                  <a:lnTo>
                    <a:pt x="6352" y="59144"/>
                  </a:lnTo>
                  <a:lnTo>
                    <a:pt x="0" y="96837"/>
                  </a:lnTo>
                  <a:lnTo>
                    <a:pt x="0" y="101549"/>
                  </a:lnTo>
                  <a:lnTo>
                    <a:pt x="838" y="110655"/>
                  </a:lnTo>
                  <a:lnTo>
                    <a:pt x="12587" y="102932"/>
                  </a:lnTo>
                  <a:lnTo>
                    <a:pt x="27892" y="88561"/>
                  </a:lnTo>
                  <a:lnTo>
                    <a:pt x="42382" y="66683"/>
                  </a:lnTo>
                  <a:lnTo>
                    <a:pt x="51689" y="36436"/>
                  </a:lnTo>
                  <a:lnTo>
                    <a:pt x="64254" y="67394"/>
                  </a:lnTo>
                  <a:lnTo>
                    <a:pt x="79919" y="83978"/>
                  </a:lnTo>
                  <a:lnTo>
                    <a:pt x="109012" y="91828"/>
                  </a:lnTo>
                  <a:lnTo>
                    <a:pt x="161861" y="96583"/>
                  </a:lnTo>
                  <a:lnTo>
                    <a:pt x="155437" y="58978"/>
                  </a:lnTo>
                  <a:lnTo>
                    <a:pt x="138080" y="28279"/>
                  </a:lnTo>
                  <a:lnTo>
                    <a:pt x="112380" y="7586"/>
                  </a:lnTo>
                  <a:lnTo>
                    <a:pt x="80924" y="0"/>
                  </a:lnTo>
                  <a:close/>
                </a:path>
              </a:pathLst>
            </a:custGeom>
            <a:solidFill>
              <a:srgbClr val="341F0F"/>
            </a:solidFill>
          </p:spPr>
          <p:txBody>
            <a:bodyPr wrap="square" lIns="0" tIns="0" rIns="0" bIns="0" rtlCol="0"/>
            <a:lstStyle/>
            <a:p>
              <a:endParaRPr/>
            </a:p>
          </p:txBody>
        </p:sp>
        <p:sp>
          <p:nvSpPr>
            <p:cNvPr id="27" name="object 23"/>
            <p:cNvSpPr/>
            <p:nvPr/>
          </p:nvSpPr>
          <p:spPr>
            <a:xfrm>
              <a:off x="2990176" y="2850344"/>
              <a:ext cx="31750" cy="15875"/>
            </a:xfrm>
            <a:custGeom>
              <a:avLst/>
              <a:gdLst/>
              <a:ahLst/>
              <a:cxnLst/>
              <a:rect l="l" t="t" r="r" b="b"/>
              <a:pathLst>
                <a:path w="31750" h="15875">
                  <a:moveTo>
                    <a:pt x="31242" y="0"/>
                  </a:moveTo>
                  <a:lnTo>
                    <a:pt x="0" y="0"/>
                  </a:lnTo>
                  <a:lnTo>
                    <a:pt x="0" y="8623"/>
                  </a:lnTo>
                  <a:lnTo>
                    <a:pt x="6997" y="15621"/>
                  </a:lnTo>
                  <a:lnTo>
                    <a:pt x="24244" y="15621"/>
                  </a:lnTo>
                  <a:lnTo>
                    <a:pt x="31242" y="8623"/>
                  </a:lnTo>
                  <a:lnTo>
                    <a:pt x="31242" y="0"/>
                  </a:lnTo>
                  <a:close/>
                </a:path>
              </a:pathLst>
            </a:custGeom>
            <a:solidFill>
              <a:srgbClr val="FFFFFF"/>
            </a:solidFill>
          </p:spPr>
          <p:txBody>
            <a:bodyPr wrap="square" lIns="0" tIns="0" rIns="0" bIns="0" rtlCol="0"/>
            <a:lstStyle/>
            <a:p>
              <a:endParaRPr/>
            </a:p>
          </p:txBody>
        </p:sp>
        <p:sp>
          <p:nvSpPr>
            <p:cNvPr id="28" name="object 24"/>
            <p:cNvSpPr/>
            <p:nvPr/>
          </p:nvSpPr>
          <p:spPr>
            <a:xfrm>
              <a:off x="2970390" y="2793529"/>
              <a:ext cx="71120" cy="15240"/>
            </a:xfrm>
            <a:custGeom>
              <a:avLst/>
              <a:gdLst/>
              <a:ahLst/>
              <a:cxnLst/>
              <a:rect l="l" t="t" r="r" b="b"/>
              <a:pathLst>
                <a:path w="71119" h="15239">
                  <a:moveTo>
                    <a:pt x="15163" y="3390"/>
                  </a:moveTo>
                  <a:lnTo>
                    <a:pt x="11760" y="0"/>
                  </a:lnTo>
                  <a:lnTo>
                    <a:pt x="3390" y="0"/>
                  </a:lnTo>
                  <a:lnTo>
                    <a:pt x="0" y="3390"/>
                  </a:lnTo>
                  <a:lnTo>
                    <a:pt x="0" y="11772"/>
                  </a:lnTo>
                  <a:lnTo>
                    <a:pt x="3390" y="15163"/>
                  </a:lnTo>
                  <a:lnTo>
                    <a:pt x="11760" y="15163"/>
                  </a:lnTo>
                  <a:lnTo>
                    <a:pt x="15163" y="11772"/>
                  </a:lnTo>
                  <a:lnTo>
                    <a:pt x="15163" y="3390"/>
                  </a:lnTo>
                  <a:close/>
                </a:path>
                <a:path w="71119" h="15239">
                  <a:moveTo>
                    <a:pt x="70815" y="3390"/>
                  </a:moveTo>
                  <a:lnTo>
                    <a:pt x="67424" y="0"/>
                  </a:lnTo>
                  <a:lnTo>
                    <a:pt x="59055" y="0"/>
                  </a:lnTo>
                  <a:lnTo>
                    <a:pt x="55651" y="3390"/>
                  </a:lnTo>
                  <a:lnTo>
                    <a:pt x="55651" y="11772"/>
                  </a:lnTo>
                  <a:lnTo>
                    <a:pt x="59055" y="15163"/>
                  </a:lnTo>
                  <a:lnTo>
                    <a:pt x="67424" y="15163"/>
                  </a:lnTo>
                  <a:lnTo>
                    <a:pt x="70815" y="11772"/>
                  </a:lnTo>
                  <a:lnTo>
                    <a:pt x="70815" y="3390"/>
                  </a:lnTo>
                  <a:close/>
                </a:path>
              </a:pathLst>
            </a:custGeom>
            <a:solidFill>
              <a:srgbClr val="693C11"/>
            </a:solidFill>
          </p:spPr>
          <p:txBody>
            <a:bodyPr wrap="square" lIns="0" tIns="0" rIns="0" bIns="0" rtlCol="0"/>
            <a:lstStyle/>
            <a:p>
              <a:endParaRPr/>
            </a:p>
          </p:txBody>
        </p:sp>
        <p:sp>
          <p:nvSpPr>
            <p:cNvPr id="29" name="object 25"/>
            <p:cNvSpPr/>
            <p:nvPr/>
          </p:nvSpPr>
          <p:spPr>
            <a:xfrm>
              <a:off x="3233178" y="2594529"/>
              <a:ext cx="158750" cy="221615"/>
            </a:xfrm>
            <a:custGeom>
              <a:avLst/>
              <a:gdLst/>
              <a:ahLst/>
              <a:cxnLst/>
              <a:rect l="l" t="t" r="r" b="b"/>
              <a:pathLst>
                <a:path w="158750" h="221614">
                  <a:moveTo>
                    <a:pt x="64681" y="0"/>
                  </a:moveTo>
                  <a:lnTo>
                    <a:pt x="0" y="77393"/>
                  </a:lnTo>
                  <a:lnTo>
                    <a:pt x="0" y="221246"/>
                  </a:lnTo>
                  <a:lnTo>
                    <a:pt x="158661" y="221246"/>
                  </a:lnTo>
                  <a:lnTo>
                    <a:pt x="158661" y="77393"/>
                  </a:lnTo>
                  <a:lnTo>
                    <a:pt x="64681" y="0"/>
                  </a:lnTo>
                  <a:close/>
                </a:path>
              </a:pathLst>
            </a:custGeom>
            <a:solidFill>
              <a:srgbClr val="F3D425"/>
            </a:solidFill>
          </p:spPr>
          <p:txBody>
            <a:bodyPr wrap="square" lIns="0" tIns="0" rIns="0" bIns="0" rtlCol="0"/>
            <a:lstStyle/>
            <a:p>
              <a:endParaRPr/>
            </a:p>
          </p:txBody>
        </p:sp>
        <p:sp>
          <p:nvSpPr>
            <p:cNvPr id="30" name="object 26"/>
            <p:cNvSpPr/>
            <p:nvPr/>
          </p:nvSpPr>
          <p:spPr>
            <a:xfrm>
              <a:off x="3207842" y="3034575"/>
              <a:ext cx="67945" cy="95250"/>
            </a:xfrm>
            <a:custGeom>
              <a:avLst/>
              <a:gdLst/>
              <a:ahLst/>
              <a:cxnLst/>
              <a:rect l="l" t="t" r="r" b="b"/>
              <a:pathLst>
                <a:path w="67945" h="95250">
                  <a:moveTo>
                    <a:pt x="67348" y="2603"/>
                  </a:moveTo>
                  <a:lnTo>
                    <a:pt x="2400" y="0"/>
                  </a:lnTo>
                  <a:lnTo>
                    <a:pt x="0" y="61048"/>
                  </a:lnTo>
                  <a:lnTo>
                    <a:pt x="2044" y="73787"/>
                  </a:lnTo>
                  <a:lnTo>
                    <a:pt x="8597" y="84391"/>
                  </a:lnTo>
                  <a:lnTo>
                    <a:pt x="18630" y="91757"/>
                  </a:lnTo>
                  <a:lnTo>
                    <a:pt x="31178" y="94805"/>
                  </a:lnTo>
                  <a:lnTo>
                    <a:pt x="43903" y="92760"/>
                  </a:lnTo>
                  <a:lnTo>
                    <a:pt x="54495" y="86220"/>
                  </a:lnTo>
                  <a:lnTo>
                    <a:pt x="61849" y="76161"/>
                  </a:lnTo>
                  <a:lnTo>
                    <a:pt x="64884" y="63627"/>
                  </a:lnTo>
                  <a:lnTo>
                    <a:pt x="67348" y="2603"/>
                  </a:lnTo>
                  <a:close/>
                </a:path>
              </a:pathLst>
            </a:custGeom>
            <a:solidFill>
              <a:srgbClr val="C9A37D"/>
            </a:solidFill>
          </p:spPr>
          <p:txBody>
            <a:bodyPr wrap="square" lIns="0" tIns="0" rIns="0" bIns="0" rtlCol="0"/>
            <a:lstStyle/>
            <a:p>
              <a:endParaRPr/>
            </a:p>
          </p:txBody>
        </p:sp>
        <p:sp>
          <p:nvSpPr>
            <p:cNvPr id="31" name="object 27"/>
            <p:cNvSpPr/>
            <p:nvPr/>
          </p:nvSpPr>
          <p:spPr>
            <a:xfrm>
              <a:off x="3202686" y="2786329"/>
              <a:ext cx="78105" cy="299720"/>
            </a:xfrm>
            <a:custGeom>
              <a:avLst/>
              <a:gdLst/>
              <a:ahLst/>
              <a:cxnLst/>
              <a:rect l="l" t="t" r="r" b="b"/>
              <a:pathLst>
                <a:path w="78104" h="299719">
                  <a:moveTo>
                    <a:pt x="77622" y="30391"/>
                  </a:moveTo>
                  <a:lnTo>
                    <a:pt x="75209" y="30835"/>
                  </a:lnTo>
                  <a:lnTo>
                    <a:pt x="74561" y="27114"/>
                  </a:lnTo>
                  <a:lnTo>
                    <a:pt x="66230" y="13004"/>
                  </a:lnTo>
                  <a:lnTo>
                    <a:pt x="53873" y="3492"/>
                  </a:lnTo>
                  <a:lnTo>
                    <a:pt x="38773" y="0"/>
                  </a:lnTo>
                  <a:lnTo>
                    <a:pt x="23660" y="3492"/>
                  </a:lnTo>
                  <a:lnTo>
                    <a:pt x="11341" y="13004"/>
                  </a:lnTo>
                  <a:lnTo>
                    <a:pt x="3035" y="27114"/>
                  </a:lnTo>
                  <a:lnTo>
                    <a:pt x="0" y="44386"/>
                  </a:lnTo>
                  <a:lnTo>
                    <a:pt x="0" y="299504"/>
                  </a:lnTo>
                  <a:lnTo>
                    <a:pt x="77622" y="299504"/>
                  </a:lnTo>
                  <a:lnTo>
                    <a:pt x="77622" y="44386"/>
                  </a:lnTo>
                  <a:lnTo>
                    <a:pt x="77622" y="30391"/>
                  </a:lnTo>
                  <a:close/>
                </a:path>
              </a:pathLst>
            </a:custGeom>
            <a:solidFill>
              <a:srgbClr val="474C1E"/>
            </a:solidFill>
          </p:spPr>
          <p:txBody>
            <a:bodyPr wrap="square" lIns="0" tIns="0" rIns="0" bIns="0" rtlCol="0"/>
            <a:lstStyle/>
            <a:p>
              <a:endParaRPr/>
            </a:p>
          </p:txBody>
        </p:sp>
        <p:sp>
          <p:nvSpPr>
            <p:cNvPr id="32" name="object 28"/>
            <p:cNvSpPr/>
            <p:nvPr/>
          </p:nvSpPr>
          <p:spPr>
            <a:xfrm>
              <a:off x="3224047" y="2780438"/>
              <a:ext cx="77622" cy="88836"/>
            </a:xfrm>
            <a:prstGeom prst="rect">
              <a:avLst/>
            </a:prstGeom>
            <a:blipFill>
              <a:blip r:embed="rId4" cstate="print"/>
              <a:stretch>
                <a:fillRect/>
              </a:stretch>
            </a:blipFill>
          </p:spPr>
          <p:txBody>
            <a:bodyPr wrap="square" lIns="0" tIns="0" rIns="0" bIns="0" rtlCol="0"/>
            <a:lstStyle/>
            <a:p>
              <a:endParaRPr/>
            </a:p>
          </p:txBody>
        </p:sp>
        <p:sp>
          <p:nvSpPr>
            <p:cNvPr id="33" name="object 29"/>
            <p:cNvSpPr/>
            <p:nvPr/>
          </p:nvSpPr>
          <p:spPr>
            <a:xfrm>
              <a:off x="3324605" y="3108947"/>
              <a:ext cx="71120" cy="266700"/>
            </a:xfrm>
            <a:custGeom>
              <a:avLst/>
              <a:gdLst/>
              <a:ahLst/>
              <a:cxnLst/>
              <a:rect l="l" t="t" r="r" b="b"/>
              <a:pathLst>
                <a:path w="71120" h="266700">
                  <a:moveTo>
                    <a:pt x="71005" y="0"/>
                  </a:moveTo>
                  <a:lnTo>
                    <a:pt x="0" y="0"/>
                  </a:lnTo>
                  <a:lnTo>
                    <a:pt x="0" y="266445"/>
                  </a:lnTo>
                  <a:lnTo>
                    <a:pt x="71005" y="266445"/>
                  </a:lnTo>
                  <a:lnTo>
                    <a:pt x="71005" y="0"/>
                  </a:lnTo>
                  <a:close/>
                </a:path>
              </a:pathLst>
            </a:custGeom>
            <a:solidFill>
              <a:srgbClr val="E67235"/>
            </a:solidFill>
          </p:spPr>
          <p:txBody>
            <a:bodyPr wrap="square" lIns="0" tIns="0" rIns="0" bIns="0" rtlCol="0"/>
            <a:lstStyle/>
            <a:p>
              <a:endParaRPr/>
            </a:p>
          </p:txBody>
        </p:sp>
        <p:sp>
          <p:nvSpPr>
            <p:cNvPr id="34" name="object 30"/>
            <p:cNvSpPr/>
            <p:nvPr/>
          </p:nvSpPr>
          <p:spPr>
            <a:xfrm>
              <a:off x="3271151" y="3108947"/>
              <a:ext cx="38735" cy="266700"/>
            </a:xfrm>
            <a:custGeom>
              <a:avLst/>
              <a:gdLst/>
              <a:ahLst/>
              <a:cxnLst/>
              <a:rect l="l" t="t" r="r" b="b"/>
              <a:pathLst>
                <a:path w="38735" h="266700">
                  <a:moveTo>
                    <a:pt x="0" y="266445"/>
                  </a:moveTo>
                  <a:lnTo>
                    <a:pt x="38544" y="266445"/>
                  </a:lnTo>
                  <a:lnTo>
                    <a:pt x="38544" y="0"/>
                  </a:lnTo>
                  <a:lnTo>
                    <a:pt x="0" y="0"/>
                  </a:lnTo>
                  <a:lnTo>
                    <a:pt x="0" y="266445"/>
                  </a:lnTo>
                  <a:close/>
                </a:path>
              </a:pathLst>
            </a:custGeom>
            <a:solidFill>
              <a:srgbClr val="E55F35"/>
            </a:solidFill>
          </p:spPr>
          <p:txBody>
            <a:bodyPr wrap="square" lIns="0" tIns="0" rIns="0" bIns="0" rtlCol="0"/>
            <a:lstStyle/>
            <a:p>
              <a:endParaRPr/>
            </a:p>
          </p:txBody>
        </p:sp>
        <p:sp>
          <p:nvSpPr>
            <p:cNvPr id="35" name="object 31"/>
            <p:cNvSpPr/>
            <p:nvPr/>
          </p:nvSpPr>
          <p:spPr>
            <a:xfrm>
              <a:off x="3224047" y="2771402"/>
              <a:ext cx="184785" cy="337820"/>
            </a:xfrm>
            <a:custGeom>
              <a:avLst/>
              <a:gdLst/>
              <a:ahLst/>
              <a:cxnLst/>
              <a:rect l="l" t="t" r="r" b="b"/>
              <a:pathLst>
                <a:path w="184785" h="337819">
                  <a:moveTo>
                    <a:pt x="132689" y="0"/>
                  </a:moveTo>
                  <a:lnTo>
                    <a:pt x="72021" y="20535"/>
                  </a:lnTo>
                  <a:lnTo>
                    <a:pt x="50368" y="2959"/>
                  </a:lnTo>
                  <a:lnTo>
                    <a:pt x="30645" y="10033"/>
                  </a:lnTo>
                  <a:lnTo>
                    <a:pt x="0" y="53441"/>
                  </a:lnTo>
                  <a:lnTo>
                    <a:pt x="0" y="337477"/>
                  </a:lnTo>
                  <a:lnTo>
                    <a:pt x="184734" y="337477"/>
                  </a:lnTo>
                  <a:lnTo>
                    <a:pt x="181622" y="15824"/>
                  </a:lnTo>
                  <a:lnTo>
                    <a:pt x="132689" y="0"/>
                  </a:lnTo>
                  <a:close/>
                </a:path>
              </a:pathLst>
            </a:custGeom>
            <a:solidFill>
              <a:srgbClr val="636927"/>
            </a:solidFill>
          </p:spPr>
          <p:txBody>
            <a:bodyPr wrap="square" lIns="0" tIns="0" rIns="0" bIns="0" rtlCol="0"/>
            <a:lstStyle/>
            <a:p>
              <a:endParaRPr/>
            </a:p>
          </p:txBody>
        </p:sp>
        <p:sp>
          <p:nvSpPr>
            <p:cNvPr id="36" name="object 32"/>
            <p:cNvSpPr/>
            <p:nvPr/>
          </p:nvSpPr>
          <p:spPr>
            <a:xfrm>
              <a:off x="3194557" y="3375786"/>
              <a:ext cx="201053" cy="95464"/>
            </a:xfrm>
            <a:prstGeom prst="rect">
              <a:avLst/>
            </a:prstGeom>
            <a:blipFill>
              <a:blip r:embed="rId5" cstate="print"/>
              <a:stretch>
                <a:fillRect/>
              </a:stretch>
            </a:blipFill>
          </p:spPr>
          <p:txBody>
            <a:bodyPr wrap="square" lIns="0" tIns="0" rIns="0" bIns="0" rtlCol="0"/>
            <a:lstStyle/>
            <a:p>
              <a:endParaRPr/>
            </a:p>
          </p:txBody>
        </p:sp>
        <p:sp>
          <p:nvSpPr>
            <p:cNvPr id="37" name="object 33"/>
            <p:cNvSpPr/>
            <p:nvPr/>
          </p:nvSpPr>
          <p:spPr>
            <a:xfrm>
              <a:off x="3238690" y="3108947"/>
              <a:ext cx="33020" cy="266700"/>
            </a:xfrm>
            <a:custGeom>
              <a:avLst/>
              <a:gdLst/>
              <a:ahLst/>
              <a:cxnLst/>
              <a:rect l="l" t="t" r="r" b="b"/>
              <a:pathLst>
                <a:path w="33020" h="266700">
                  <a:moveTo>
                    <a:pt x="32461" y="0"/>
                  </a:moveTo>
                  <a:lnTo>
                    <a:pt x="0" y="0"/>
                  </a:lnTo>
                  <a:lnTo>
                    <a:pt x="0" y="266445"/>
                  </a:lnTo>
                  <a:lnTo>
                    <a:pt x="32461" y="266445"/>
                  </a:lnTo>
                  <a:lnTo>
                    <a:pt x="32461" y="0"/>
                  </a:lnTo>
                  <a:close/>
                </a:path>
              </a:pathLst>
            </a:custGeom>
            <a:solidFill>
              <a:srgbClr val="E55F35">
                <a:alpha val="79998"/>
              </a:srgbClr>
            </a:solidFill>
          </p:spPr>
          <p:txBody>
            <a:bodyPr wrap="square" lIns="0" tIns="0" rIns="0" bIns="0" rtlCol="0"/>
            <a:lstStyle/>
            <a:p>
              <a:endParaRPr/>
            </a:p>
          </p:txBody>
        </p:sp>
        <p:sp>
          <p:nvSpPr>
            <p:cNvPr id="38" name="object 34"/>
            <p:cNvSpPr/>
            <p:nvPr/>
          </p:nvSpPr>
          <p:spPr>
            <a:xfrm>
              <a:off x="3253701" y="2764283"/>
              <a:ext cx="103505" cy="344805"/>
            </a:xfrm>
            <a:custGeom>
              <a:avLst/>
              <a:gdLst/>
              <a:ahLst/>
              <a:cxnLst/>
              <a:rect l="l" t="t" r="r" b="b"/>
              <a:pathLst>
                <a:path w="103504" h="344805">
                  <a:moveTo>
                    <a:pt x="84353" y="0"/>
                  </a:moveTo>
                  <a:lnTo>
                    <a:pt x="45859" y="0"/>
                  </a:lnTo>
                  <a:lnTo>
                    <a:pt x="20713" y="7861"/>
                  </a:lnTo>
                  <a:lnTo>
                    <a:pt x="12087" y="18134"/>
                  </a:lnTo>
                  <a:lnTo>
                    <a:pt x="5565" y="29959"/>
                  </a:lnTo>
                  <a:lnTo>
                    <a:pt x="1439" y="43051"/>
                  </a:lnTo>
                  <a:lnTo>
                    <a:pt x="0" y="57124"/>
                  </a:lnTo>
                  <a:lnTo>
                    <a:pt x="1219" y="344665"/>
                  </a:lnTo>
                  <a:lnTo>
                    <a:pt x="64554" y="344665"/>
                  </a:lnTo>
                  <a:lnTo>
                    <a:pt x="64554" y="57124"/>
                  </a:lnTo>
                  <a:lnTo>
                    <a:pt x="67439" y="39669"/>
                  </a:lnTo>
                  <a:lnTo>
                    <a:pt x="75455" y="24612"/>
                  </a:lnTo>
                  <a:lnTo>
                    <a:pt x="87640" y="12851"/>
                  </a:lnTo>
                  <a:lnTo>
                    <a:pt x="103035" y="5283"/>
                  </a:lnTo>
                  <a:lnTo>
                    <a:pt x="84353" y="0"/>
                  </a:lnTo>
                  <a:close/>
                </a:path>
              </a:pathLst>
            </a:custGeom>
            <a:solidFill>
              <a:srgbClr val="FAF9F1"/>
            </a:solidFill>
          </p:spPr>
          <p:txBody>
            <a:bodyPr wrap="square" lIns="0" tIns="0" rIns="0" bIns="0" rtlCol="0"/>
            <a:lstStyle/>
            <a:p>
              <a:endParaRPr/>
            </a:p>
          </p:txBody>
        </p:sp>
        <p:sp>
          <p:nvSpPr>
            <p:cNvPr id="39" name="object 35"/>
            <p:cNvSpPr/>
            <p:nvPr/>
          </p:nvSpPr>
          <p:spPr>
            <a:xfrm>
              <a:off x="3324605" y="3108947"/>
              <a:ext cx="33020" cy="266700"/>
            </a:xfrm>
            <a:custGeom>
              <a:avLst/>
              <a:gdLst/>
              <a:ahLst/>
              <a:cxnLst/>
              <a:rect l="l" t="t" r="r" b="b"/>
              <a:pathLst>
                <a:path w="33020" h="266700">
                  <a:moveTo>
                    <a:pt x="32486" y="0"/>
                  </a:moveTo>
                  <a:lnTo>
                    <a:pt x="0" y="0"/>
                  </a:lnTo>
                  <a:lnTo>
                    <a:pt x="0" y="266445"/>
                  </a:lnTo>
                  <a:lnTo>
                    <a:pt x="32486" y="266445"/>
                  </a:lnTo>
                  <a:lnTo>
                    <a:pt x="32486" y="0"/>
                  </a:lnTo>
                  <a:close/>
                </a:path>
              </a:pathLst>
            </a:custGeom>
            <a:solidFill>
              <a:srgbClr val="E55F35">
                <a:alpha val="79998"/>
              </a:srgbClr>
            </a:solidFill>
          </p:spPr>
          <p:txBody>
            <a:bodyPr wrap="square" lIns="0" tIns="0" rIns="0" bIns="0" rtlCol="0"/>
            <a:lstStyle/>
            <a:p>
              <a:endParaRPr/>
            </a:p>
          </p:txBody>
        </p:sp>
        <p:sp>
          <p:nvSpPr>
            <p:cNvPr id="40" name="object 36"/>
            <p:cNvSpPr/>
            <p:nvPr/>
          </p:nvSpPr>
          <p:spPr>
            <a:xfrm>
              <a:off x="3224060" y="3081985"/>
              <a:ext cx="173355" cy="21590"/>
            </a:xfrm>
            <a:custGeom>
              <a:avLst/>
              <a:gdLst/>
              <a:ahLst/>
              <a:cxnLst/>
              <a:rect l="l" t="t" r="r" b="b"/>
              <a:pathLst>
                <a:path w="173354" h="21589">
                  <a:moveTo>
                    <a:pt x="0" y="21435"/>
                  </a:moveTo>
                  <a:lnTo>
                    <a:pt x="172885" y="21435"/>
                  </a:lnTo>
                  <a:lnTo>
                    <a:pt x="172885" y="0"/>
                  </a:lnTo>
                  <a:lnTo>
                    <a:pt x="0" y="0"/>
                  </a:lnTo>
                  <a:lnTo>
                    <a:pt x="0" y="21435"/>
                  </a:lnTo>
                  <a:close/>
                </a:path>
              </a:pathLst>
            </a:custGeom>
            <a:solidFill>
              <a:srgbClr val="636927">
                <a:alpha val="19999"/>
              </a:srgbClr>
            </a:solidFill>
          </p:spPr>
          <p:txBody>
            <a:bodyPr wrap="square" lIns="0" tIns="0" rIns="0" bIns="0" rtlCol="0"/>
            <a:lstStyle/>
            <a:p>
              <a:endParaRPr/>
            </a:p>
          </p:txBody>
        </p:sp>
        <p:sp>
          <p:nvSpPr>
            <p:cNvPr id="41" name="object 37"/>
            <p:cNvSpPr/>
            <p:nvPr/>
          </p:nvSpPr>
          <p:spPr>
            <a:xfrm>
              <a:off x="3224060" y="3039793"/>
              <a:ext cx="206463" cy="94824"/>
            </a:xfrm>
            <a:prstGeom prst="rect">
              <a:avLst/>
            </a:prstGeom>
            <a:blipFill>
              <a:blip r:embed="rId6" cstate="print"/>
              <a:stretch>
                <a:fillRect/>
              </a:stretch>
            </a:blipFill>
          </p:spPr>
          <p:txBody>
            <a:bodyPr wrap="square" lIns="0" tIns="0" rIns="0" bIns="0" rtlCol="0"/>
            <a:lstStyle/>
            <a:p>
              <a:endParaRPr/>
            </a:p>
          </p:txBody>
        </p:sp>
        <p:sp>
          <p:nvSpPr>
            <p:cNvPr id="42" name="object 38"/>
            <p:cNvSpPr/>
            <p:nvPr/>
          </p:nvSpPr>
          <p:spPr>
            <a:xfrm>
              <a:off x="3358845" y="2786322"/>
              <a:ext cx="77660" cy="88811"/>
            </a:xfrm>
            <a:prstGeom prst="rect">
              <a:avLst/>
            </a:prstGeom>
            <a:blipFill>
              <a:blip r:embed="rId7" cstate="print"/>
              <a:stretch>
                <a:fillRect/>
              </a:stretch>
            </a:blipFill>
          </p:spPr>
          <p:txBody>
            <a:bodyPr wrap="square" lIns="0" tIns="0" rIns="0" bIns="0" rtlCol="0"/>
            <a:lstStyle/>
            <a:p>
              <a:endParaRPr/>
            </a:p>
          </p:txBody>
        </p:sp>
        <p:sp>
          <p:nvSpPr>
            <p:cNvPr id="43" name="object 39"/>
            <p:cNvSpPr/>
            <p:nvPr/>
          </p:nvSpPr>
          <p:spPr>
            <a:xfrm>
              <a:off x="3358845" y="2823706"/>
              <a:ext cx="78105" cy="269240"/>
            </a:xfrm>
            <a:custGeom>
              <a:avLst/>
              <a:gdLst/>
              <a:ahLst/>
              <a:cxnLst/>
              <a:rect l="l" t="t" r="r" b="b"/>
              <a:pathLst>
                <a:path w="78104" h="269239">
                  <a:moveTo>
                    <a:pt x="0" y="0"/>
                  </a:moveTo>
                  <a:lnTo>
                    <a:pt x="0" y="269125"/>
                  </a:lnTo>
                  <a:lnTo>
                    <a:pt x="77660" y="269125"/>
                  </a:lnTo>
                  <a:lnTo>
                    <a:pt x="77660" y="6997"/>
                  </a:lnTo>
                  <a:lnTo>
                    <a:pt x="0" y="0"/>
                  </a:lnTo>
                  <a:close/>
                </a:path>
              </a:pathLst>
            </a:custGeom>
            <a:solidFill>
              <a:srgbClr val="787F30"/>
            </a:solidFill>
          </p:spPr>
          <p:txBody>
            <a:bodyPr wrap="square" lIns="0" tIns="0" rIns="0" bIns="0" rtlCol="0"/>
            <a:lstStyle/>
            <a:p>
              <a:endParaRPr/>
            </a:p>
          </p:txBody>
        </p:sp>
        <p:sp>
          <p:nvSpPr>
            <p:cNvPr id="44" name="object 40"/>
            <p:cNvSpPr/>
            <p:nvPr/>
          </p:nvSpPr>
          <p:spPr>
            <a:xfrm>
              <a:off x="3202686" y="3062325"/>
              <a:ext cx="234315" cy="31115"/>
            </a:xfrm>
            <a:custGeom>
              <a:avLst/>
              <a:gdLst/>
              <a:ahLst/>
              <a:cxnLst/>
              <a:rect l="l" t="t" r="r" b="b"/>
              <a:pathLst>
                <a:path w="234314" h="31114">
                  <a:moveTo>
                    <a:pt x="21374" y="0"/>
                  </a:moveTo>
                  <a:lnTo>
                    <a:pt x="0" y="0"/>
                  </a:lnTo>
                  <a:lnTo>
                    <a:pt x="0" y="23507"/>
                  </a:lnTo>
                  <a:lnTo>
                    <a:pt x="21374" y="23507"/>
                  </a:lnTo>
                  <a:lnTo>
                    <a:pt x="21374" y="0"/>
                  </a:lnTo>
                  <a:close/>
                </a:path>
                <a:path w="234314" h="31114">
                  <a:moveTo>
                    <a:pt x="233819" y="3606"/>
                  </a:moveTo>
                  <a:lnTo>
                    <a:pt x="156159" y="3606"/>
                  </a:lnTo>
                  <a:lnTo>
                    <a:pt x="156159" y="30505"/>
                  </a:lnTo>
                  <a:lnTo>
                    <a:pt x="233819" y="30505"/>
                  </a:lnTo>
                  <a:lnTo>
                    <a:pt x="233819" y="3606"/>
                  </a:lnTo>
                  <a:close/>
                </a:path>
              </a:pathLst>
            </a:custGeom>
            <a:solidFill>
              <a:srgbClr val="636927">
                <a:alpha val="19999"/>
              </a:srgbClr>
            </a:solidFill>
          </p:spPr>
          <p:txBody>
            <a:bodyPr wrap="square" lIns="0" tIns="0" rIns="0" bIns="0" rtlCol="0"/>
            <a:lstStyle/>
            <a:p>
              <a:endParaRPr/>
            </a:p>
          </p:txBody>
        </p:sp>
        <p:sp>
          <p:nvSpPr>
            <p:cNvPr id="45" name="object 41"/>
            <p:cNvSpPr/>
            <p:nvPr/>
          </p:nvSpPr>
          <p:spPr>
            <a:xfrm>
              <a:off x="3242475" y="2599317"/>
              <a:ext cx="140335" cy="167640"/>
            </a:xfrm>
            <a:custGeom>
              <a:avLst/>
              <a:gdLst/>
              <a:ahLst/>
              <a:cxnLst/>
              <a:rect l="l" t="t" r="r" b="b"/>
              <a:pathLst>
                <a:path w="140335" h="167639">
                  <a:moveTo>
                    <a:pt x="69989" y="0"/>
                  </a:moveTo>
                  <a:lnTo>
                    <a:pt x="42739" y="6582"/>
                  </a:lnTo>
                  <a:lnTo>
                    <a:pt x="20493" y="24534"/>
                  </a:lnTo>
                  <a:lnTo>
                    <a:pt x="5497" y="51161"/>
                  </a:lnTo>
                  <a:lnTo>
                    <a:pt x="0" y="83769"/>
                  </a:lnTo>
                  <a:lnTo>
                    <a:pt x="5497" y="116376"/>
                  </a:lnTo>
                  <a:lnTo>
                    <a:pt x="20493" y="143003"/>
                  </a:lnTo>
                  <a:lnTo>
                    <a:pt x="42739" y="160955"/>
                  </a:lnTo>
                  <a:lnTo>
                    <a:pt x="69989" y="167538"/>
                  </a:lnTo>
                  <a:lnTo>
                    <a:pt x="97258" y="160955"/>
                  </a:lnTo>
                  <a:lnTo>
                    <a:pt x="119521" y="143003"/>
                  </a:lnTo>
                  <a:lnTo>
                    <a:pt x="134528" y="116376"/>
                  </a:lnTo>
                  <a:lnTo>
                    <a:pt x="140030" y="83769"/>
                  </a:lnTo>
                  <a:lnTo>
                    <a:pt x="134528" y="51161"/>
                  </a:lnTo>
                  <a:lnTo>
                    <a:pt x="119521" y="24534"/>
                  </a:lnTo>
                  <a:lnTo>
                    <a:pt x="97258" y="6582"/>
                  </a:lnTo>
                  <a:lnTo>
                    <a:pt x="69989" y="0"/>
                  </a:lnTo>
                  <a:close/>
                </a:path>
              </a:pathLst>
            </a:custGeom>
            <a:solidFill>
              <a:srgbClr val="C9A37D"/>
            </a:solidFill>
          </p:spPr>
          <p:txBody>
            <a:bodyPr wrap="square" lIns="0" tIns="0" rIns="0" bIns="0" rtlCol="0"/>
            <a:lstStyle/>
            <a:p>
              <a:endParaRPr/>
            </a:p>
          </p:txBody>
        </p:sp>
        <p:sp>
          <p:nvSpPr>
            <p:cNvPr id="46" name="object 42"/>
            <p:cNvSpPr/>
            <p:nvPr/>
          </p:nvSpPr>
          <p:spPr>
            <a:xfrm>
              <a:off x="3274415" y="2756740"/>
              <a:ext cx="82550" cy="23495"/>
            </a:xfrm>
            <a:custGeom>
              <a:avLst/>
              <a:gdLst/>
              <a:ahLst/>
              <a:cxnLst/>
              <a:rect l="l" t="t" r="r" b="b"/>
              <a:pathLst>
                <a:path w="82550" h="23494">
                  <a:moveTo>
                    <a:pt x="82321" y="0"/>
                  </a:moveTo>
                  <a:lnTo>
                    <a:pt x="0" y="5092"/>
                  </a:lnTo>
                  <a:lnTo>
                    <a:pt x="10883" y="20713"/>
                  </a:lnTo>
                  <a:lnTo>
                    <a:pt x="55473" y="23152"/>
                  </a:lnTo>
                  <a:lnTo>
                    <a:pt x="82321" y="0"/>
                  </a:lnTo>
                  <a:close/>
                </a:path>
              </a:pathLst>
            </a:custGeom>
            <a:solidFill>
              <a:srgbClr val="FAF9F1"/>
            </a:solidFill>
          </p:spPr>
          <p:txBody>
            <a:bodyPr wrap="square" lIns="0" tIns="0" rIns="0" bIns="0" rtlCol="0"/>
            <a:lstStyle/>
            <a:p>
              <a:endParaRPr/>
            </a:p>
          </p:txBody>
        </p:sp>
        <p:sp>
          <p:nvSpPr>
            <p:cNvPr id="47" name="object 43"/>
            <p:cNvSpPr/>
            <p:nvPr/>
          </p:nvSpPr>
          <p:spPr>
            <a:xfrm>
              <a:off x="3233165" y="2576997"/>
              <a:ext cx="158750" cy="108585"/>
            </a:xfrm>
            <a:custGeom>
              <a:avLst/>
              <a:gdLst/>
              <a:ahLst/>
              <a:cxnLst/>
              <a:rect l="l" t="t" r="r" b="b"/>
              <a:pathLst>
                <a:path w="158750" h="108585">
                  <a:moveTo>
                    <a:pt x="79298" y="0"/>
                  </a:moveTo>
                  <a:lnTo>
                    <a:pt x="48418" y="7460"/>
                  </a:lnTo>
                  <a:lnTo>
                    <a:pt x="23214" y="27806"/>
                  </a:lnTo>
                  <a:lnTo>
                    <a:pt x="6227" y="57982"/>
                  </a:lnTo>
                  <a:lnTo>
                    <a:pt x="0" y="94932"/>
                  </a:lnTo>
                  <a:lnTo>
                    <a:pt x="0" y="99529"/>
                  </a:lnTo>
                  <a:lnTo>
                    <a:pt x="812" y="108470"/>
                  </a:lnTo>
                  <a:lnTo>
                    <a:pt x="12328" y="100897"/>
                  </a:lnTo>
                  <a:lnTo>
                    <a:pt x="27331" y="86814"/>
                  </a:lnTo>
                  <a:lnTo>
                    <a:pt x="41537" y="65372"/>
                  </a:lnTo>
                  <a:lnTo>
                    <a:pt x="50660" y="35725"/>
                  </a:lnTo>
                  <a:lnTo>
                    <a:pt x="62963" y="66064"/>
                  </a:lnTo>
                  <a:lnTo>
                    <a:pt x="78311" y="82318"/>
                  </a:lnTo>
                  <a:lnTo>
                    <a:pt x="106828" y="90014"/>
                  </a:lnTo>
                  <a:lnTo>
                    <a:pt x="158635" y="94678"/>
                  </a:lnTo>
                  <a:lnTo>
                    <a:pt x="152352" y="57816"/>
                  </a:lnTo>
                  <a:lnTo>
                    <a:pt x="135345" y="27722"/>
                  </a:lnTo>
                  <a:lnTo>
                    <a:pt x="110149" y="7437"/>
                  </a:lnTo>
                  <a:lnTo>
                    <a:pt x="79298" y="0"/>
                  </a:lnTo>
                  <a:close/>
                </a:path>
              </a:pathLst>
            </a:custGeom>
            <a:solidFill>
              <a:schemeClr val="tx1">
                <a:lumMod val="50000"/>
                <a:lumOff val="50000"/>
              </a:schemeClr>
            </a:solidFill>
          </p:spPr>
          <p:txBody>
            <a:bodyPr wrap="square" lIns="0" tIns="0" rIns="0" bIns="0" rtlCol="0"/>
            <a:lstStyle/>
            <a:p>
              <a:endParaRPr/>
            </a:p>
          </p:txBody>
        </p:sp>
        <p:sp>
          <p:nvSpPr>
            <p:cNvPr id="48" name="object 44"/>
            <p:cNvSpPr/>
            <p:nvPr/>
          </p:nvSpPr>
          <p:spPr>
            <a:xfrm>
              <a:off x="3279292" y="2720771"/>
              <a:ext cx="67310" cy="67310"/>
            </a:xfrm>
            <a:custGeom>
              <a:avLst/>
              <a:gdLst/>
              <a:ahLst/>
              <a:cxnLst/>
              <a:rect l="l" t="t" r="r" b="b"/>
              <a:pathLst>
                <a:path w="67310" h="67310">
                  <a:moveTo>
                    <a:pt x="66687" y="33540"/>
                  </a:moveTo>
                  <a:lnTo>
                    <a:pt x="66675" y="0"/>
                  </a:lnTo>
                  <a:lnTo>
                    <a:pt x="266" y="0"/>
                  </a:lnTo>
                  <a:lnTo>
                    <a:pt x="266" y="33540"/>
                  </a:lnTo>
                  <a:lnTo>
                    <a:pt x="0" y="47129"/>
                  </a:lnTo>
                  <a:lnTo>
                    <a:pt x="1993" y="58788"/>
                  </a:lnTo>
                  <a:lnTo>
                    <a:pt x="10439" y="66128"/>
                  </a:lnTo>
                  <a:lnTo>
                    <a:pt x="29527" y="66738"/>
                  </a:lnTo>
                  <a:lnTo>
                    <a:pt x="43002" y="63080"/>
                  </a:lnTo>
                  <a:lnTo>
                    <a:pt x="54927" y="56083"/>
                  </a:lnTo>
                  <a:lnTo>
                    <a:pt x="63436" y="46113"/>
                  </a:lnTo>
                  <a:lnTo>
                    <a:pt x="66675" y="33553"/>
                  </a:lnTo>
                  <a:close/>
                </a:path>
              </a:pathLst>
            </a:custGeom>
            <a:solidFill>
              <a:srgbClr val="C9A37D"/>
            </a:solidFill>
          </p:spPr>
          <p:txBody>
            <a:bodyPr wrap="square" lIns="0" tIns="0" rIns="0" bIns="0" rtlCol="0"/>
            <a:lstStyle/>
            <a:p>
              <a:endParaRPr/>
            </a:p>
          </p:txBody>
        </p:sp>
        <p:sp>
          <p:nvSpPr>
            <p:cNvPr id="49" name="object 45"/>
            <p:cNvSpPr/>
            <p:nvPr/>
          </p:nvSpPr>
          <p:spPr>
            <a:xfrm>
              <a:off x="3292284" y="2726293"/>
              <a:ext cx="31115" cy="15875"/>
            </a:xfrm>
            <a:custGeom>
              <a:avLst/>
              <a:gdLst/>
              <a:ahLst/>
              <a:cxnLst/>
              <a:rect l="l" t="t" r="r" b="b"/>
              <a:pathLst>
                <a:path w="31114" h="15875">
                  <a:moveTo>
                    <a:pt x="30594" y="0"/>
                  </a:moveTo>
                  <a:lnTo>
                    <a:pt x="0" y="0"/>
                  </a:lnTo>
                  <a:lnTo>
                    <a:pt x="0" y="8458"/>
                  </a:lnTo>
                  <a:lnTo>
                    <a:pt x="6845" y="15316"/>
                  </a:lnTo>
                  <a:lnTo>
                    <a:pt x="23749" y="15316"/>
                  </a:lnTo>
                  <a:lnTo>
                    <a:pt x="30594" y="8458"/>
                  </a:lnTo>
                  <a:lnTo>
                    <a:pt x="30594" y="0"/>
                  </a:lnTo>
                  <a:close/>
                </a:path>
              </a:pathLst>
            </a:custGeom>
            <a:solidFill>
              <a:srgbClr val="FFFFFF"/>
            </a:solidFill>
          </p:spPr>
          <p:txBody>
            <a:bodyPr wrap="square" lIns="0" tIns="0" rIns="0" bIns="0" rtlCol="0"/>
            <a:lstStyle/>
            <a:p>
              <a:endParaRPr/>
            </a:p>
          </p:txBody>
        </p:sp>
        <p:sp>
          <p:nvSpPr>
            <p:cNvPr id="50" name="object 46"/>
            <p:cNvSpPr/>
            <p:nvPr/>
          </p:nvSpPr>
          <p:spPr>
            <a:xfrm>
              <a:off x="3272879" y="2670606"/>
              <a:ext cx="69850" cy="15240"/>
            </a:xfrm>
            <a:custGeom>
              <a:avLst/>
              <a:gdLst/>
              <a:ahLst/>
              <a:cxnLst/>
              <a:rect l="l" t="t" r="r" b="b"/>
              <a:pathLst>
                <a:path w="69850" h="15239">
                  <a:moveTo>
                    <a:pt x="14871" y="3327"/>
                  </a:moveTo>
                  <a:lnTo>
                    <a:pt x="11531" y="0"/>
                  </a:lnTo>
                  <a:lnTo>
                    <a:pt x="3340" y="0"/>
                  </a:lnTo>
                  <a:lnTo>
                    <a:pt x="0" y="3327"/>
                  </a:lnTo>
                  <a:lnTo>
                    <a:pt x="0" y="11531"/>
                  </a:lnTo>
                  <a:lnTo>
                    <a:pt x="3340" y="14859"/>
                  </a:lnTo>
                  <a:lnTo>
                    <a:pt x="11531" y="14859"/>
                  </a:lnTo>
                  <a:lnTo>
                    <a:pt x="14871" y="11531"/>
                  </a:lnTo>
                  <a:lnTo>
                    <a:pt x="14871" y="3327"/>
                  </a:lnTo>
                  <a:close/>
                </a:path>
                <a:path w="69850" h="15239">
                  <a:moveTo>
                    <a:pt x="69418" y="3327"/>
                  </a:moveTo>
                  <a:lnTo>
                    <a:pt x="66090" y="0"/>
                  </a:lnTo>
                  <a:lnTo>
                    <a:pt x="57886" y="0"/>
                  </a:lnTo>
                  <a:lnTo>
                    <a:pt x="54559" y="3327"/>
                  </a:lnTo>
                  <a:lnTo>
                    <a:pt x="54559" y="11531"/>
                  </a:lnTo>
                  <a:lnTo>
                    <a:pt x="57886" y="14859"/>
                  </a:lnTo>
                  <a:lnTo>
                    <a:pt x="66090" y="14859"/>
                  </a:lnTo>
                  <a:lnTo>
                    <a:pt x="69418" y="11531"/>
                  </a:lnTo>
                  <a:lnTo>
                    <a:pt x="69418" y="3327"/>
                  </a:lnTo>
                  <a:close/>
                </a:path>
              </a:pathLst>
            </a:custGeom>
            <a:solidFill>
              <a:srgbClr val="693C11"/>
            </a:solidFill>
          </p:spPr>
          <p:txBody>
            <a:bodyPr wrap="square" lIns="0" tIns="0" rIns="0" bIns="0" rtlCol="0"/>
            <a:lstStyle/>
            <a:p>
              <a:endParaRPr/>
            </a:p>
          </p:txBody>
        </p:sp>
        <p:sp>
          <p:nvSpPr>
            <p:cNvPr id="51" name="object 47"/>
            <p:cNvSpPr/>
            <p:nvPr/>
          </p:nvSpPr>
          <p:spPr>
            <a:xfrm>
              <a:off x="3329889" y="2846615"/>
              <a:ext cx="17145" cy="128905"/>
            </a:xfrm>
            <a:custGeom>
              <a:avLst/>
              <a:gdLst/>
              <a:ahLst/>
              <a:cxnLst/>
              <a:rect l="l" t="t" r="r" b="b"/>
              <a:pathLst>
                <a:path w="17145" h="128905">
                  <a:moveTo>
                    <a:pt x="16776" y="115709"/>
                  </a:moveTo>
                  <a:lnTo>
                    <a:pt x="13030" y="111950"/>
                  </a:lnTo>
                  <a:lnTo>
                    <a:pt x="3759" y="111950"/>
                  </a:lnTo>
                  <a:lnTo>
                    <a:pt x="0" y="115709"/>
                  </a:lnTo>
                  <a:lnTo>
                    <a:pt x="0" y="124980"/>
                  </a:lnTo>
                  <a:lnTo>
                    <a:pt x="3759" y="128727"/>
                  </a:lnTo>
                  <a:lnTo>
                    <a:pt x="13030" y="128727"/>
                  </a:lnTo>
                  <a:lnTo>
                    <a:pt x="16776" y="124980"/>
                  </a:lnTo>
                  <a:lnTo>
                    <a:pt x="16776" y="115709"/>
                  </a:lnTo>
                  <a:close/>
                </a:path>
                <a:path w="17145" h="128905">
                  <a:moveTo>
                    <a:pt x="16776" y="59728"/>
                  </a:moveTo>
                  <a:lnTo>
                    <a:pt x="13030" y="55981"/>
                  </a:lnTo>
                  <a:lnTo>
                    <a:pt x="3759" y="55981"/>
                  </a:lnTo>
                  <a:lnTo>
                    <a:pt x="0" y="59728"/>
                  </a:lnTo>
                  <a:lnTo>
                    <a:pt x="0" y="68999"/>
                  </a:lnTo>
                  <a:lnTo>
                    <a:pt x="3759" y="72758"/>
                  </a:lnTo>
                  <a:lnTo>
                    <a:pt x="13030" y="72758"/>
                  </a:lnTo>
                  <a:lnTo>
                    <a:pt x="16776" y="68999"/>
                  </a:lnTo>
                  <a:lnTo>
                    <a:pt x="16776" y="59728"/>
                  </a:lnTo>
                  <a:close/>
                </a:path>
                <a:path w="17145" h="128905">
                  <a:moveTo>
                    <a:pt x="16776" y="3759"/>
                  </a:moveTo>
                  <a:lnTo>
                    <a:pt x="13030" y="0"/>
                  </a:lnTo>
                  <a:lnTo>
                    <a:pt x="3759" y="0"/>
                  </a:lnTo>
                  <a:lnTo>
                    <a:pt x="0" y="3759"/>
                  </a:lnTo>
                  <a:lnTo>
                    <a:pt x="0" y="13030"/>
                  </a:lnTo>
                  <a:lnTo>
                    <a:pt x="3759" y="16776"/>
                  </a:lnTo>
                  <a:lnTo>
                    <a:pt x="13030" y="16776"/>
                  </a:lnTo>
                  <a:lnTo>
                    <a:pt x="16776" y="13030"/>
                  </a:lnTo>
                  <a:lnTo>
                    <a:pt x="16776" y="3759"/>
                  </a:lnTo>
                  <a:close/>
                </a:path>
              </a:pathLst>
            </a:custGeom>
            <a:solidFill>
              <a:srgbClr val="474C1E"/>
            </a:solidFill>
          </p:spPr>
          <p:txBody>
            <a:bodyPr wrap="square" lIns="0" tIns="0" rIns="0" bIns="0" rtlCol="0"/>
            <a:lstStyle/>
            <a:p>
              <a:endParaRPr/>
            </a:p>
          </p:txBody>
        </p:sp>
        <p:sp>
          <p:nvSpPr>
            <p:cNvPr id="52" name="object 48"/>
            <p:cNvSpPr/>
            <p:nvPr/>
          </p:nvSpPr>
          <p:spPr>
            <a:xfrm>
              <a:off x="3274403" y="2756738"/>
              <a:ext cx="82550" cy="51435"/>
            </a:xfrm>
            <a:custGeom>
              <a:avLst/>
              <a:gdLst/>
              <a:ahLst/>
              <a:cxnLst/>
              <a:rect l="l" t="t" r="r" b="b"/>
              <a:pathLst>
                <a:path w="82550" h="51435">
                  <a:moveTo>
                    <a:pt x="13944" y="17919"/>
                  </a:moveTo>
                  <a:lnTo>
                    <a:pt x="0" y="5829"/>
                  </a:lnTo>
                  <a:lnTo>
                    <a:pt x="0" y="23507"/>
                  </a:lnTo>
                  <a:lnTo>
                    <a:pt x="13855" y="35204"/>
                  </a:lnTo>
                  <a:lnTo>
                    <a:pt x="13944" y="17919"/>
                  </a:lnTo>
                  <a:close/>
                </a:path>
                <a:path w="82550" h="51435">
                  <a:moveTo>
                    <a:pt x="82334" y="0"/>
                  </a:moveTo>
                  <a:lnTo>
                    <a:pt x="30899" y="18897"/>
                  </a:lnTo>
                  <a:lnTo>
                    <a:pt x="30899" y="50914"/>
                  </a:lnTo>
                  <a:lnTo>
                    <a:pt x="54063" y="33261"/>
                  </a:lnTo>
                  <a:lnTo>
                    <a:pt x="67551" y="15519"/>
                  </a:lnTo>
                  <a:lnTo>
                    <a:pt x="81419" y="14998"/>
                  </a:lnTo>
                  <a:lnTo>
                    <a:pt x="82334" y="14668"/>
                  </a:lnTo>
                  <a:lnTo>
                    <a:pt x="82334" y="0"/>
                  </a:lnTo>
                  <a:close/>
                </a:path>
              </a:pathLst>
            </a:custGeom>
            <a:solidFill>
              <a:srgbClr val="FAF9F1"/>
            </a:solidFill>
          </p:spPr>
          <p:txBody>
            <a:bodyPr wrap="square" lIns="0" tIns="0" rIns="0" bIns="0" rtlCol="0"/>
            <a:lstStyle/>
            <a:p>
              <a:endParaRPr/>
            </a:p>
          </p:txBody>
        </p:sp>
        <p:sp>
          <p:nvSpPr>
            <p:cNvPr id="53" name="object 49"/>
            <p:cNvSpPr/>
            <p:nvPr/>
          </p:nvSpPr>
          <p:spPr>
            <a:xfrm>
              <a:off x="1981077" y="2741706"/>
              <a:ext cx="188590" cy="300208"/>
            </a:xfrm>
            <a:prstGeom prst="rect">
              <a:avLst/>
            </a:prstGeom>
            <a:blipFill>
              <a:blip r:embed="rId8" cstate="print"/>
              <a:stretch>
                <a:fillRect/>
              </a:stretch>
            </a:blipFill>
          </p:spPr>
          <p:txBody>
            <a:bodyPr wrap="square" lIns="0" tIns="0" rIns="0" bIns="0" rtlCol="0"/>
            <a:lstStyle/>
            <a:p>
              <a:endParaRPr/>
            </a:p>
          </p:txBody>
        </p:sp>
        <p:sp>
          <p:nvSpPr>
            <p:cNvPr id="54" name="object 50"/>
            <p:cNvSpPr/>
            <p:nvPr/>
          </p:nvSpPr>
          <p:spPr>
            <a:xfrm>
              <a:off x="1968841" y="3077882"/>
              <a:ext cx="230507" cy="297104"/>
            </a:xfrm>
            <a:prstGeom prst="rect">
              <a:avLst/>
            </a:prstGeom>
            <a:blipFill>
              <a:blip r:embed="rId9" cstate="print"/>
              <a:stretch>
                <a:fillRect/>
              </a:stretch>
            </a:blipFill>
          </p:spPr>
          <p:txBody>
            <a:bodyPr wrap="square" lIns="0" tIns="0" rIns="0" bIns="0" rtlCol="0"/>
            <a:lstStyle/>
            <a:p>
              <a:endParaRPr/>
            </a:p>
          </p:txBody>
        </p:sp>
      </p:grpSp>
      <p:sp>
        <p:nvSpPr>
          <p:cNvPr id="2" name="Rektangel 1"/>
          <p:cNvSpPr/>
          <p:nvPr/>
        </p:nvSpPr>
        <p:spPr>
          <a:xfrm>
            <a:off x="9480523" y="2639154"/>
            <a:ext cx="2480291" cy="627223"/>
          </a:xfrm>
          <a:prstGeom prst="rect">
            <a:avLst/>
          </a:prstGeom>
        </p:spPr>
        <p:txBody>
          <a:bodyPr wrap="square">
            <a:spAutoFit/>
          </a:bodyPr>
          <a:lstStyle/>
          <a:p>
            <a:pPr marL="84455">
              <a:lnSpc>
                <a:spcPts val="1040"/>
              </a:lnSpc>
              <a:spcBef>
                <a:spcPts val="165"/>
              </a:spcBef>
            </a:pPr>
            <a:r>
              <a:rPr lang="sv-SE" sz="1400" b="1" spc="15" dirty="0">
                <a:latin typeface="+mj-lt"/>
                <a:cs typeface="Trebuchet MS"/>
              </a:rPr>
              <a:t>Folkmängd </a:t>
            </a:r>
            <a:r>
              <a:rPr lang="sv-SE" sz="1400" spc="-5" dirty="0">
                <a:latin typeface="+mj-lt"/>
                <a:cs typeface="Arial"/>
              </a:rPr>
              <a:t>31 </a:t>
            </a:r>
            <a:r>
              <a:rPr lang="sv-SE" sz="1400" spc="-35" dirty="0">
                <a:latin typeface="+mj-lt"/>
                <a:cs typeface="Arial"/>
              </a:rPr>
              <a:t>dec</a:t>
            </a:r>
            <a:r>
              <a:rPr lang="sv-SE" sz="1400" spc="-50" dirty="0">
                <a:latin typeface="+mj-lt"/>
                <a:cs typeface="Arial"/>
              </a:rPr>
              <a:t> </a:t>
            </a:r>
            <a:r>
              <a:rPr lang="sv-SE" sz="1400" spc="-5" dirty="0">
                <a:latin typeface="+mj-lt"/>
                <a:cs typeface="Arial"/>
              </a:rPr>
              <a:t>2023</a:t>
            </a:r>
          </a:p>
          <a:p>
            <a:pPr marL="84455">
              <a:lnSpc>
                <a:spcPts val="1040"/>
              </a:lnSpc>
              <a:spcBef>
                <a:spcPts val="165"/>
              </a:spcBef>
            </a:pPr>
            <a:endParaRPr lang="sv-SE" sz="1100" dirty="0">
              <a:latin typeface="+mj-lt"/>
              <a:cs typeface="Arial"/>
            </a:endParaRPr>
          </a:p>
          <a:p>
            <a:pPr marL="84455">
              <a:lnSpc>
                <a:spcPts val="1880"/>
              </a:lnSpc>
            </a:pPr>
            <a:r>
              <a:rPr lang="sv-SE" sz="2400" b="1" spc="-35" dirty="0">
                <a:latin typeface="+mj-lt"/>
                <a:cs typeface="Trebuchet MS"/>
              </a:rPr>
              <a:t>145 163</a:t>
            </a:r>
            <a:endParaRPr lang="sv-SE" sz="2400" dirty="0">
              <a:latin typeface="+mj-lt"/>
              <a:cs typeface="Trebuchet MS"/>
            </a:endParaRPr>
          </a:p>
        </p:txBody>
      </p:sp>
      <p:sp>
        <p:nvSpPr>
          <p:cNvPr id="3" name="Rektangel 2"/>
          <p:cNvSpPr/>
          <p:nvPr/>
        </p:nvSpPr>
        <p:spPr>
          <a:xfrm>
            <a:off x="9468376" y="3185853"/>
            <a:ext cx="1214435" cy="369332"/>
          </a:xfrm>
          <a:prstGeom prst="rect">
            <a:avLst/>
          </a:prstGeom>
        </p:spPr>
        <p:txBody>
          <a:bodyPr wrap="none">
            <a:spAutoFit/>
          </a:bodyPr>
          <a:lstStyle/>
          <a:p>
            <a:pPr marL="332740"/>
            <a:r>
              <a:rPr lang="sv-SE" spc="-15" dirty="0">
                <a:latin typeface="Arial"/>
                <a:cs typeface="Arial"/>
              </a:rPr>
              <a:t>72 470</a:t>
            </a:r>
            <a:endParaRPr lang="sv-SE" dirty="0">
              <a:latin typeface="Arial"/>
              <a:cs typeface="Arial"/>
            </a:endParaRPr>
          </a:p>
        </p:txBody>
      </p:sp>
      <p:sp>
        <p:nvSpPr>
          <p:cNvPr id="4" name="Rektangel 3"/>
          <p:cNvSpPr/>
          <p:nvPr/>
        </p:nvSpPr>
        <p:spPr>
          <a:xfrm>
            <a:off x="9482883" y="3641255"/>
            <a:ext cx="1197123" cy="369332"/>
          </a:xfrm>
          <a:prstGeom prst="rect">
            <a:avLst/>
          </a:prstGeom>
        </p:spPr>
        <p:txBody>
          <a:bodyPr wrap="none">
            <a:spAutoFit/>
          </a:bodyPr>
          <a:lstStyle/>
          <a:p>
            <a:pPr marL="332740"/>
            <a:r>
              <a:rPr lang="sv-SE" spc="-15" dirty="0">
                <a:latin typeface="Arial"/>
                <a:cs typeface="Arial"/>
              </a:rPr>
              <a:t>72</a:t>
            </a:r>
            <a:r>
              <a:rPr lang="sv-SE" spc="-120" dirty="0">
                <a:latin typeface="Arial"/>
                <a:cs typeface="Arial"/>
              </a:rPr>
              <a:t> </a:t>
            </a:r>
            <a:r>
              <a:rPr lang="sv-SE" spc="-25" dirty="0">
                <a:latin typeface="Arial"/>
                <a:cs typeface="Arial"/>
              </a:rPr>
              <a:t>693</a:t>
            </a:r>
            <a:endParaRPr lang="sv-SE" dirty="0">
              <a:latin typeface="Arial"/>
              <a:cs typeface="Arial"/>
            </a:endParaRPr>
          </a:p>
        </p:txBody>
      </p:sp>
      <p:sp>
        <p:nvSpPr>
          <p:cNvPr id="105" name="object 86"/>
          <p:cNvSpPr txBox="1"/>
          <p:nvPr/>
        </p:nvSpPr>
        <p:spPr>
          <a:xfrm>
            <a:off x="9457080" y="1000715"/>
            <a:ext cx="2674640" cy="1515415"/>
          </a:xfrm>
          <a:prstGeom prst="rect">
            <a:avLst/>
          </a:prstGeom>
          <a:solidFill>
            <a:srgbClr val="FFC000">
              <a:alpha val="80000"/>
            </a:srgbClr>
          </a:solidFill>
        </p:spPr>
        <p:txBody>
          <a:bodyPr vert="horz" wrap="square" lIns="0" tIns="27940" rIns="0" bIns="0" rtlCol="0">
            <a:spAutoFit/>
          </a:bodyPr>
          <a:lstStyle/>
          <a:p>
            <a:pPr marR="20320" algn="ctr">
              <a:spcBef>
                <a:spcPts val="220"/>
              </a:spcBef>
            </a:pPr>
            <a:r>
              <a:rPr sz="4800" b="1" spc="-30" dirty="0">
                <a:latin typeface="+mj-lt"/>
                <a:cs typeface="Trebuchet MS"/>
              </a:rPr>
              <a:t>+</a:t>
            </a:r>
            <a:r>
              <a:rPr lang="sv-SE" sz="4800" b="1" spc="-30" dirty="0">
                <a:latin typeface="+mj-lt"/>
                <a:cs typeface="Trebuchet MS"/>
              </a:rPr>
              <a:t> 43</a:t>
            </a:r>
            <a:endParaRPr sz="700" dirty="0">
              <a:latin typeface="+mj-lt"/>
              <a:cs typeface="Trebuchet MS"/>
            </a:endParaRPr>
          </a:p>
          <a:p>
            <a:pPr marL="48260" marR="43815" algn="ctr">
              <a:lnSpc>
                <a:spcPct val="119100"/>
              </a:lnSpc>
              <a:spcBef>
                <a:spcPts val="415"/>
              </a:spcBef>
            </a:pPr>
            <a:r>
              <a:rPr sz="1400" b="1" spc="20" dirty="0">
                <a:latin typeface="+mj-lt"/>
                <a:cs typeface="Trebuchet MS"/>
              </a:rPr>
              <a:t>Så </a:t>
            </a:r>
            <a:r>
              <a:rPr sz="1400" b="1" spc="-5" dirty="0">
                <a:latin typeface="+mj-lt"/>
                <a:cs typeface="Trebuchet MS"/>
              </a:rPr>
              <a:t>mycket </a:t>
            </a:r>
            <a:r>
              <a:rPr sz="1400" b="1" spc="10" dirty="0">
                <a:latin typeface="+mj-lt"/>
                <a:cs typeface="Trebuchet MS"/>
              </a:rPr>
              <a:t>ökade</a:t>
            </a:r>
            <a:r>
              <a:rPr sz="1400" b="1" spc="-100" dirty="0">
                <a:latin typeface="+mj-lt"/>
                <a:cs typeface="Trebuchet MS"/>
              </a:rPr>
              <a:t> </a:t>
            </a:r>
            <a:r>
              <a:rPr sz="1400" b="1" spc="10" dirty="0">
                <a:latin typeface="+mj-lt"/>
                <a:cs typeface="Trebuchet MS"/>
              </a:rPr>
              <a:t>Norrköpings  befolkning </a:t>
            </a:r>
            <a:r>
              <a:rPr sz="1400" b="1" dirty="0">
                <a:latin typeface="+mj-lt"/>
                <a:cs typeface="Trebuchet MS"/>
              </a:rPr>
              <a:t>under</a:t>
            </a:r>
            <a:r>
              <a:rPr sz="1400" b="1" spc="-65" dirty="0">
                <a:latin typeface="+mj-lt"/>
                <a:cs typeface="Trebuchet MS"/>
              </a:rPr>
              <a:t> </a:t>
            </a:r>
            <a:r>
              <a:rPr sz="1400" b="1" spc="-30" dirty="0">
                <a:latin typeface="+mj-lt"/>
                <a:cs typeface="Trebuchet MS"/>
              </a:rPr>
              <a:t>20</a:t>
            </a:r>
            <a:r>
              <a:rPr lang="sv-SE" sz="1400" b="1" spc="-30" dirty="0">
                <a:latin typeface="+mj-lt"/>
                <a:cs typeface="Trebuchet MS"/>
              </a:rPr>
              <a:t>23</a:t>
            </a:r>
          </a:p>
          <a:p>
            <a:pPr marL="48260" marR="43815" algn="ctr">
              <a:lnSpc>
                <a:spcPct val="119100"/>
              </a:lnSpc>
              <a:spcBef>
                <a:spcPts val="415"/>
              </a:spcBef>
            </a:pPr>
            <a:endParaRPr sz="800" dirty="0">
              <a:latin typeface="+mj-lt"/>
              <a:cs typeface="Trebuchet MS"/>
            </a:endParaRPr>
          </a:p>
        </p:txBody>
      </p:sp>
      <p:sp>
        <p:nvSpPr>
          <p:cNvPr id="57" name="object 86">
            <a:extLst>
              <a:ext uri="{FF2B5EF4-FFF2-40B4-BE49-F238E27FC236}">
                <a16:creationId xmlns:a16="http://schemas.microsoft.com/office/drawing/2014/main" id="{2236343B-9F95-4EB7-B54C-CF5DC6A1B7FC}"/>
              </a:ext>
            </a:extLst>
          </p:cNvPr>
          <p:cNvSpPr txBox="1"/>
          <p:nvPr/>
        </p:nvSpPr>
        <p:spPr>
          <a:xfrm>
            <a:off x="9457080" y="4310026"/>
            <a:ext cx="2674640" cy="1379352"/>
          </a:xfrm>
          <a:prstGeom prst="rect">
            <a:avLst/>
          </a:prstGeom>
          <a:solidFill>
            <a:srgbClr val="FFC000">
              <a:alpha val="80000"/>
            </a:srgbClr>
          </a:solidFill>
        </p:spPr>
        <p:txBody>
          <a:bodyPr vert="horz" wrap="square" lIns="0" tIns="27940" rIns="0" bIns="0" rtlCol="0">
            <a:spAutoFit/>
          </a:bodyPr>
          <a:lstStyle/>
          <a:p>
            <a:pPr marR="20320" algn="ctr">
              <a:spcBef>
                <a:spcPts val="220"/>
              </a:spcBef>
            </a:pPr>
            <a:r>
              <a:rPr lang="sv-SE" sz="3600" b="1" spc="-30" dirty="0">
                <a:latin typeface="+mj-lt"/>
                <a:cs typeface="Trebuchet MS"/>
              </a:rPr>
              <a:t>10</a:t>
            </a:r>
            <a:endParaRPr sz="400" dirty="0">
              <a:latin typeface="+mj-lt"/>
              <a:cs typeface="Trebuchet MS"/>
            </a:endParaRPr>
          </a:p>
          <a:p>
            <a:pPr marL="48260" marR="43815" algn="ctr">
              <a:lnSpc>
                <a:spcPct val="119100"/>
              </a:lnSpc>
              <a:spcBef>
                <a:spcPts val="415"/>
              </a:spcBef>
            </a:pPr>
            <a:r>
              <a:rPr lang="sv-SE" sz="1400" b="1" spc="20" dirty="0">
                <a:latin typeface="+mj-lt"/>
                <a:cs typeface="Trebuchet MS"/>
              </a:rPr>
              <a:t>Norrköping är Sveriges 10:e största kommun efter folkmängd.</a:t>
            </a:r>
            <a:endParaRPr lang="sv-SE" sz="1400" b="1" spc="-30" dirty="0">
              <a:latin typeface="+mj-lt"/>
              <a:cs typeface="Trebuchet MS"/>
            </a:endParaRPr>
          </a:p>
        </p:txBody>
      </p:sp>
    </p:spTree>
    <p:extLst>
      <p:ext uri="{BB962C8B-B14F-4D97-AF65-F5344CB8AC3E}">
        <p14:creationId xmlns:p14="http://schemas.microsoft.com/office/powerpoint/2010/main" val="31257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2" grpId="0"/>
      <p:bldP spid="3" grpId="0"/>
      <p:bldP spid="4" grpId="0"/>
      <p:bldP spid="105"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1935" y="0"/>
            <a:ext cx="8507288" cy="892919"/>
          </a:xfrm>
        </p:spPr>
        <p:txBody>
          <a:bodyPr/>
          <a:lstStyle/>
          <a:p>
            <a:pPr eaLnBrk="1" hangingPunct="1"/>
            <a:r>
              <a:rPr lang="sv-SE" altLang="sv-SE" sz="2800" dirty="0"/>
              <a:t>Norrköpings befolkningsförändringar 1951-2023</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530278370"/>
              </p:ext>
            </p:extLst>
          </p:nvPr>
        </p:nvGraphicFramePr>
        <p:xfrm>
          <a:off x="241935" y="1153320"/>
          <a:ext cx="1146429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60960" y="6461864"/>
            <a:ext cx="5184576"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6916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9844" y="122032"/>
            <a:ext cx="8507288" cy="706437"/>
          </a:xfrm>
        </p:spPr>
        <p:txBody>
          <a:bodyPr/>
          <a:lstStyle/>
          <a:p>
            <a:pPr eaLnBrk="1" hangingPunct="1"/>
            <a:r>
              <a:rPr lang="sv-SE" altLang="sv-SE" sz="2800" dirty="0"/>
              <a:t>Norrköpings befolkningsförändringar 1968-2023</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191837553"/>
              </p:ext>
            </p:extLst>
          </p:nvPr>
        </p:nvGraphicFramePr>
        <p:xfrm>
          <a:off x="319844" y="1111102"/>
          <a:ext cx="11662606" cy="4537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77586" y="6445238"/>
            <a:ext cx="5184576"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28198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3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3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3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sv-SE" altLang="sv-SE" sz="2800" dirty="0"/>
              <a:t>Inskrivna asylsökande i Migrationsverkets mottagningssystem, Norrköping 2007-2023</a:t>
            </a:r>
          </a:p>
        </p:txBody>
      </p:sp>
      <p:sp>
        <p:nvSpPr>
          <p:cNvPr id="7" name="textruta 9"/>
          <p:cNvSpPr txBox="1">
            <a:spLocks noChangeArrowheads="1"/>
          </p:cNvSpPr>
          <p:nvPr/>
        </p:nvSpPr>
        <p:spPr bwMode="auto">
          <a:xfrm>
            <a:off x="226440" y="6073972"/>
            <a:ext cx="10635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Migrationsverket</a:t>
            </a:r>
          </a:p>
          <a:p>
            <a:r>
              <a:rPr lang="sv-SE" altLang="sv-SE" sz="1200" i="1" dirty="0"/>
              <a:t>Not: Avser den 31 december respektive år. År 2023 var antalet totalt 507 personer. År 2022 och 2023 ingår förutom asylsökande även personer från Ukraina med tillfälligt uppehållstillstånd enligt massflyktsdirektivet. </a:t>
            </a:r>
          </a:p>
        </p:txBody>
      </p:sp>
      <p:graphicFrame>
        <p:nvGraphicFramePr>
          <p:cNvPr id="6" name="Diagram 5"/>
          <p:cNvGraphicFramePr/>
          <p:nvPr>
            <p:extLst>
              <p:ext uri="{D42A27DB-BD31-4B8C-83A1-F6EECF244321}">
                <p14:modId xmlns:p14="http://schemas.microsoft.com/office/powerpoint/2010/main" val="3177112507"/>
              </p:ext>
            </p:extLst>
          </p:nvPr>
        </p:nvGraphicFramePr>
        <p:xfrm>
          <a:off x="475821" y="1050348"/>
          <a:ext cx="11192304" cy="4527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9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71450" y="160339"/>
            <a:ext cx="10972800" cy="706437"/>
          </a:xfrm>
        </p:spPr>
        <p:txBody>
          <a:bodyPr/>
          <a:lstStyle/>
          <a:p>
            <a:pPr eaLnBrk="1" hangingPunct="1"/>
            <a:r>
              <a:rPr lang="sv-SE" altLang="sv-SE" sz="2800" dirty="0"/>
              <a:t>Kommunmottagna i Norrköping 1996 - 2023</a:t>
            </a:r>
          </a:p>
        </p:txBody>
      </p:sp>
      <p:sp>
        <p:nvSpPr>
          <p:cNvPr id="7" name="textruta 9"/>
          <p:cNvSpPr txBox="1">
            <a:spLocks noChangeArrowheads="1"/>
          </p:cNvSpPr>
          <p:nvPr/>
        </p:nvSpPr>
        <p:spPr bwMode="auto">
          <a:xfrm>
            <a:off x="247649" y="6303292"/>
            <a:ext cx="6768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Migrationsverket</a:t>
            </a:r>
          </a:p>
          <a:p>
            <a:r>
              <a:rPr lang="sv-SE" altLang="sv-SE" sz="1200" i="1" dirty="0"/>
              <a:t>Not: För 1996 – 2004 saknas uppgift om kategori, enbart totalt antal mottagna finns redovisad</a:t>
            </a:r>
          </a:p>
          <a:p>
            <a:endParaRPr lang="sv-SE" altLang="sv-SE" sz="1200" i="1" dirty="0"/>
          </a:p>
          <a:p>
            <a:endParaRPr lang="sv-SE" altLang="sv-SE" sz="1200" i="1" dirty="0"/>
          </a:p>
        </p:txBody>
      </p:sp>
      <p:graphicFrame>
        <p:nvGraphicFramePr>
          <p:cNvPr id="6" name="Diagram 5"/>
          <p:cNvGraphicFramePr/>
          <p:nvPr>
            <p:extLst>
              <p:ext uri="{D42A27DB-BD31-4B8C-83A1-F6EECF244321}">
                <p14:modId xmlns:p14="http://schemas.microsoft.com/office/powerpoint/2010/main" val="567828252"/>
              </p:ext>
            </p:extLst>
          </p:nvPr>
        </p:nvGraphicFramePr>
        <p:xfrm>
          <a:off x="247649" y="1007393"/>
          <a:ext cx="11258551" cy="5155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7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AsOne/>
      </p:bldGraphic>
    </p:bldLst>
  </p:timing>
</p:sld>
</file>

<file path=ppt/theme/theme1.xml><?xml version="1.0" encoding="utf-8"?>
<a:theme xmlns:a="http://schemas.openxmlformats.org/drawingml/2006/main" name="Norrköpings kommun">
  <a:themeElements>
    <a:clrScheme name="Norrköping">
      <a:dk1>
        <a:sysClr val="windowText" lastClr="000000"/>
      </a:dk1>
      <a:lt1>
        <a:sysClr val="window" lastClr="FFFFFF"/>
      </a:lt1>
      <a:dk2>
        <a:srgbClr val="FFA616"/>
      </a:dk2>
      <a:lt2>
        <a:srgbClr val="DB0029"/>
      </a:lt2>
      <a:accent1>
        <a:srgbClr val="00ABC7"/>
      </a:accent1>
      <a:accent2>
        <a:srgbClr val="236192"/>
      </a:accent2>
      <a:accent3>
        <a:srgbClr val="84BD00"/>
      </a:accent3>
      <a:accent4>
        <a:srgbClr val="4C8C2B"/>
      </a:accent4>
      <a:accent5>
        <a:srgbClr val="AF1685"/>
      </a:accent5>
      <a:accent6>
        <a:srgbClr val="80276C"/>
      </a:accent6>
      <a:hlink>
        <a:srgbClr val="231F20"/>
      </a:hlink>
      <a:folHlink>
        <a:srgbClr val="231F20"/>
      </a:folHlink>
    </a:clrScheme>
    <a:fontScheme name="Norrköping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köpings kommun.potx" id="{08E43B10-758D-4134-ACBB-130E52345946}" vid="{A75FDB0C-F9E7-4C1D-A19A-929691D911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et´s Create">
    <a:dk1>
      <a:sysClr val="windowText" lastClr="000000"/>
    </a:dk1>
    <a:lt1>
      <a:sysClr val="window" lastClr="FFFFFF"/>
    </a:lt1>
    <a:dk2>
      <a:srgbClr val="1F497D"/>
    </a:dk2>
    <a:lt2>
      <a:srgbClr val="EEECE1"/>
    </a:lt2>
    <a:accent1>
      <a:srgbClr val="FFA616"/>
    </a:accent1>
    <a:accent2>
      <a:srgbClr val="DB0029"/>
    </a:accent2>
    <a:accent3>
      <a:srgbClr val="00AFD7"/>
    </a:accent3>
    <a:accent4>
      <a:srgbClr val="84BD00"/>
    </a:accent4>
    <a:accent5>
      <a:srgbClr val="80276C"/>
    </a:accent5>
    <a:accent6>
      <a:srgbClr val="FFCD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Norrköpings kommun Widescreen (16_9) (2)</Template>
  <TotalTime>1080</TotalTime>
  <Words>3181</Words>
  <Application>Microsoft Office PowerPoint</Application>
  <PresentationFormat>Bredbild</PresentationFormat>
  <Paragraphs>277</Paragraphs>
  <Slides>33</Slides>
  <Notes>29</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33</vt:i4>
      </vt:variant>
    </vt:vector>
  </HeadingPairs>
  <TitlesOfParts>
    <vt:vector size="40" baseType="lpstr">
      <vt:lpstr>Arial</vt:lpstr>
      <vt:lpstr>Calibri</vt:lpstr>
      <vt:lpstr>Frutiger LT Std 45 Light</vt:lpstr>
      <vt:lpstr>Trebuchet MS</vt:lpstr>
      <vt:lpstr>Wingdings</vt:lpstr>
      <vt:lpstr>Norrköpings kommun</vt:lpstr>
      <vt:lpstr>Photo Editor-foto</vt:lpstr>
      <vt:lpstr>PowerPoint-presentation</vt:lpstr>
      <vt:lpstr>Norrköpings kommun 2023</vt:lpstr>
      <vt:lpstr>PowerPoint-presentation</vt:lpstr>
      <vt:lpstr>PowerPoint-presentation</vt:lpstr>
      <vt:lpstr>Norrköpings folkmängd 1950-2023 </vt:lpstr>
      <vt:lpstr>Norrköpings befolkningsförändringar 1951-2023</vt:lpstr>
      <vt:lpstr>Norrköpings befolkningsförändringar 1968-2023</vt:lpstr>
      <vt:lpstr>Inskrivna asylsökande i Migrationsverkets mottagningssystem, Norrköping 2007-2023</vt:lpstr>
      <vt:lpstr>Kommunmottagna i Norrköping 1996 - 2023</vt:lpstr>
      <vt:lpstr>Norrköpings folkökningar 2001-2023</vt:lpstr>
      <vt:lpstr>Andel utrikes födda i Norrköping och fem jämförda kommuner</vt:lpstr>
      <vt:lpstr>Befolkning i Norrköping efter födelseland (exkl. Sverige) 2000-2023</vt:lpstr>
      <vt:lpstr>PowerPoint-presentation</vt:lpstr>
      <vt:lpstr>Åldersfördelning Norrköping och riket, 2023</vt:lpstr>
      <vt:lpstr>Norrköpings folkmängd 1973-2023, samt prognos 2024-2033</vt:lpstr>
      <vt:lpstr>Befolkningsutvecklingen i Norrköping i några åldersgrupper 1973 - 2033</vt:lpstr>
      <vt:lpstr>PowerPoint-presentation</vt:lpstr>
      <vt:lpstr>Antal förvärvsarbetande i Norrköping 1990-2022</vt:lpstr>
      <vt:lpstr>Förändring av antal förvärvsarbetande mellan 2020 och 2022 per näringsgren</vt:lpstr>
      <vt:lpstr>Antal förvärvsarbetande 2022 efter näringsgren och kön</vt:lpstr>
      <vt:lpstr>Arbetstillfällen efter näringsgren 2022, Norrköping samt riket, fördelning i procent</vt:lpstr>
      <vt:lpstr>Arbetspendling 1995-2022</vt:lpstr>
      <vt:lpstr>Stora pendlingskommuner år 2022</vt:lpstr>
      <vt:lpstr>Arbetsmarknadsstatistik 2022</vt:lpstr>
      <vt:lpstr>Förvärvsfrekvens 2000-2022, befolkningen 20-64 år</vt:lpstr>
      <vt:lpstr>Arbetslöshet </vt:lpstr>
      <vt:lpstr>Befolkningens utbildningsnivå</vt:lpstr>
      <vt:lpstr>Norrköpingsbornas utbildningsnivå 20-64 år</vt:lpstr>
      <vt:lpstr>Eftergymnasial utbildning, 25-64 år</vt:lpstr>
      <vt:lpstr>Bostäder och byggande</vt:lpstr>
      <vt:lpstr>Antal bostäder i Norrköping efter hustyp, åren 2013-2022 </vt:lpstr>
      <vt:lpstr>Färdigställda bostäder i nybyggda hus, Norrköping år 1961-2022 </vt:lpstr>
      <vt:lpstr>PowerPoint-presentation</vt:lpstr>
    </vt:vector>
  </TitlesOfParts>
  <Company>Norrköpings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Olle Kylensjö</dc:creator>
  <cp:lastModifiedBy>Olle Kylensjö</cp:lastModifiedBy>
  <cp:revision>176</cp:revision>
  <dcterms:created xsi:type="dcterms:W3CDTF">2022-04-06T14:10:16Z</dcterms:created>
  <dcterms:modified xsi:type="dcterms:W3CDTF">2024-03-20T11:41:09Z</dcterms:modified>
</cp:coreProperties>
</file>