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59" r:id="rId3"/>
    <p:sldId id="260" r:id="rId4"/>
    <p:sldId id="261" r:id="rId5"/>
    <p:sldId id="262" r:id="rId6"/>
    <p:sldId id="263" r:id="rId7"/>
    <p:sldId id="265" r:id="rId8"/>
    <p:sldId id="278" r:id="rId9"/>
    <p:sldId id="266" r:id="rId10"/>
    <p:sldId id="267" r:id="rId11"/>
    <p:sldId id="268" r:id="rId12"/>
    <p:sldId id="269" r:id="rId13"/>
    <p:sldId id="277" r:id="rId14"/>
    <p:sldId id="271" r:id="rId15"/>
    <p:sldId id="272" r:id="rId16"/>
    <p:sldId id="280" r:id="rId17"/>
    <p:sldId id="281" r:id="rId18"/>
    <p:sldId id="275" r:id="rId19"/>
    <p:sldId id="276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75698" autoAdjust="0"/>
  </p:normalViewPr>
  <p:slideViewPr>
    <p:cSldViewPr snapToGrid="0">
      <p:cViewPr varScale="1">
        <p:scale>
          <a:sx n="86" d="100"/>
          <a:sy n="86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842173243989932E-2"/>
          <c:y val="0.10552967619098222"/>
          <c:w val="0.87547625143805163"/>
          <c:h val="0.78563316413135065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Norrköping</c:v>
                </c:pt>
              </c:strCache>
            </c:strRef>
          </c:tx>
          <c:spPr>
            <a:ln w="476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72"/>
              <c:layout>
                <c:manualLayout>
                  <c:x val="-7.1081738122003692E-3"/>
                  <c:y val="-5.87897641002851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14-43A1-9306-FAE0E84C7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Blad1!$A$2:$A$74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Blad1!$B$2:$B$74</c:f>
              <c:numCache>
                <c:formatCode>#,##0</c:formatCode>
                <c:ptCount val="73"/>
                <c:pt idx="0">
                  <c:v>110222</c:v>
                </c:pt>
                <c:pt idx="1">
                  <c:v>111149</c:v>
                </c:pt>
                <c:pt idx="2">
                  <c:v>111429</c:v>
                </c:pt>
                <c:pt idx="3">
                  <c:v>112045</c:v>
                </c:pt>
                <c:pt idx="4">
                  <c:v>112094</c:v>
                </c:pt>
                <c:pt idx="5">
                  <c:v>112449</c:v>
                </c:pt>
                <c:pt idx="6">
                  <c:v>112980</c:v>
                </c:pt>
                <c:pt idx="7">
                  <c:v>113092</c:v>
                </c:pt>
                <c:pt idx="8">
                  <c:v>113112</c:v>
                </c:pt>
                <c:pt idx="9">
                  <c:v>113194</c:v>
                </c:pt>
                <c:pt idx="10">
                  <c:v>113059</c:v>
                </c:pt>
                <c:pt idx="11">
                  <c:v>113292</c:v>
                </c:pt>
                <c:pt idx="12">
                  <c:v>113987</c:v>
                </c:pt>
                <c:pt idx="13">
                  <c:v>114277</c:v>
                </c:pt>
                <c:pt idx="14">
                  <c:v>114995</c:v>
                </c:pt>
                <c:pt idx="15">
                  <c:v>116089</c:v>
                </c:pt>
                <c:pt idx="16">
                  <c:v>116856</c:v>
                </c:pt>
                <c:pt idx="17">
                  <c:v>117606</c:v>
                </c:pt>
                <c:pt idx="18">
                  <c:v>117792</c:v>
                </c:pt>
                <c:pt idx="19">
                  <c:v>119215</c:v>
                </c:pt>
                <c:pt idx="20">
                  <c:v>120959</c:v>
                </c:pt>
                <c:pt idx="21">
                  <c:v>121262</c:v>
                </c:pt>
                <c:pt idx="22">
                  <c:v>120778</c:v>
                </c:pt>
                <c:pt idx="23">
                  <c:v>120341</c:v>
                </c:pt>
                <c:pt idx="24">
                  <c:v>119470</c:v>
                </c:pt>
                <c:pt idx="25">
                  <c:v>119169</c:v>
                </c:pt>
                <c:pt idx="26">
                  <c:v>119967</c:v>
                </c:pt>
                <c:pt idx="27">
                  <c:v>120647</c:v>
                </c:pt>
                <c:pt idx="28">
                  <c:v>120251</c:v>
                </c:pt>
                <c:pt idx="29">
                  <c:v>119993</c:v>
                </c:pt>
                <c:pt idx="30">
                  <c:v>119238</c:v>
                </c:pt>
                <c:pt idx="31">
                  <c:v>118626</c:v>
                </c:pt>
                <c:pt idx="32">
                  <c:v>118236</c:v>
                </c:pt>
                <c:pt idx="33">
                  <c:v>118064</c:v>
                </c:pt>
                <c:pt idx="34">
                  <c:v>118451</c:v>
                </c:pt>
                <c:pt idx="35">
                  <c:v>118567</c:v>
                </c:pt>
                <c:pt idx="36">
                  <c:v>118801</c:v>
                </c:pt>
                <c:pt idx="37">
                  <c:v>119001</c:v>
                </c:pt>
                <c:pt idx="38">
                  <c:v>119370</c:v>
                </c:pt>
                <c:pt idx="39">
                  <c:v>119921</c:v>
                </c:pt>
                <c:pt idx="40">
                  <c:v>120522</c:v>
                </c:pt>
                <c:pt idx="41">
                  <c:v>120756</c:v>
                </c:pt>
                <c:pt idx="42">
                  <c:v>120798</c:v>
                </c:pt>
                <c:pt idx="43">
                  <c:v>121028</c:v>
                </c:pt>
                <c:pt idx="44">
                  <c:v>123240</c:v>
                </c:pt>
                <c:pt idx="45">
                  <c:v>123795</c:v>
                </c:pt>
                <c:pt idx="46">
                  <c:v>123531</c:v>
                </c:pt>
                <c:pt idx="47">
                  <c:v>123049</c:v>
                </c:pt>
                <c:pt idx="48">
                  <c:v>122415</c:v>
                </c:pt>
                <c:pt idx="49">
                  <c:v>122212</c:v>
                </c:pt>
                <c:pt idx="50">
                  <c:v>122199</c:v>
                </c:pt>
                <c:pt idx="51">
                  <c:v>122896</c:v>
                </c:pt>
                <c:pt idx="52">
                  <c:v>123303</c:v>
                </c:pt>
                <c:pt idx="53">
                  <c:v>123971</c:v>
                </c:pt>
                <c:pt idx="54">
                  <c:v>124410</c:v>
                </c:pt>
                <c:pt idx="55">
                  <c:v>124642</c:v>
                </c:pt>
                <c:pt idx="56">
                  <c:v>125463</c:v>
                </c:pt>
                <c:pt idx="57">
                  <c:v>126680</c:v>
                </c:pt>
                <c:pt idx="58">
                  <c:v>128060</c:v>
                </c:pt>
                <c:pt idx="59">
                  <c:v>129254</c:v>
                </c:pt>
                <c:pt idx="60">
                  <c:v>130050</c:v>
                </c:pt>
                <c:pt idx="61">
                  <c:v>130623</c:v>
                </c:pt>
                <c:pt idx="62">
                  <c:v>132124</c:v>
                </c:pt>
                <c:pt idx="63">
                  <c:v>133749</c:v>
                </c:pt>
                <c:pt idx="64">
                  <c:v>135283</c:v>
                </c:pt>
                <c:pt idx="65">
                  <c:v>137035</c:v>
                </c:pt>
                <c:pt idx="66">
                  <c:v>139363</c:v>
                </c:pt>
                <c:pt idx="67" formatCode="General">
                  <c:v>140927</c:v>
                </c:pt>
                <c:pt idx="68" formatCode="General">
                  <c:v>141676</c:v>
                </c:pt>
                <c:pt idx="69" formatCode="General">
                  <c:v>143171</c:v>
                </c:pt>
                <c:pt idx="70" formatCode="General">
                  <c:v>143478</c:v>
                </c:pt>
                <c:pt idx="71">
                  <c:v>144458</c:v>
                </c:pt>
                <c:pt idx="72" formatCode="General">
                  <c:v>145120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85-4FA3-9DE0-94816E16F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602496"/>
        <c:axId val="430843624"/>
      </c:lineChart>
      <c:catAx>
        <c:axId val="1916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843624"/>
        <c:crosses val="autoZero"/>
        <c:auto val="1"/>
        <c:lblAlgn val="ctr"/>
        <c:lblOffset val="100"/>
        <c:tickLblSkip val="5"/>
        <c:noMultiLvlLbl val="0"/>
      </c:catAx>
      <c:valAx>
        <c:axId val="430843624"/>
        <c:scaling>
          <c:orientation val="minMax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916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30069354316097E-2"/>
          <c:y val="9.5461274335176413E-2"/>
          <c:w val="0.90134151556089881"/>
          <c:h val="0.80670218358427948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Eskilstuna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FF0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812-4970-8EF7-CEAB11D6B153}"/>
              </c:ext>
            </c:extLst>
          </c:dPt>
          <c:cat>
            <c:numRef>
              <c:f>Blad1!$A$2:$A$23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Blad1!$B$2:$B$23</c:f>
            </c:numRef>
          </c:val>
          <c:smooth val="0"/>
          <c:extLst>
            <c:ext xmlns:c16="http://schemas.microsoft.com/office/drawing/2014/chart" uri="{C3380CC4-5D6E-409C-BE32-E72D297353CC}">
              <c16:uniqueId val="{00000000-2FBB-4F17-A552-F78D1D882E4F}"/>
            </c:ext>
          </c:extLst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Norrköping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38100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12-4970-8EF7-CEAB11D6B153}"/>
              </c:ext>
            </c:extLst>
          </c:dPt>
          <c:dLbls>
            <c:dLbl>
              <c:idx val="21"/>
              <c:layout>
                <c:manualLayout>
                  <c:x val="-7.7390823659480379E-3"/>
                  <c:y val="2.5682905768003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7D-494A-930E-28CFEB810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Blad1!$D$2:$D$23</c:f>
              <c:numCache>
                <c:formatCode>0.0</c:formatCode>
                <c:ptCount val="22"/>
                <c:pt idx="0">
                  <c:v>70.760000000000005</c:v>
                </c:pt>
                <c:pt idx="1">
                  <c:v>71.77</c:v>
                </c:pt>
                <c:pt idx="2">
                  <c:v>71.989999999999995</c:v>
                </c:pt>
                <c:pt idx="3">
                  <c:v>70.91</c:v>
                </c:pt>
                <c:pt idx="4">
                  <c:v>71.64</c:v>
                </c:pt>
                <c:pt idx="5">
                  <c:v>70.819999999999993</c:v>
                </c:pt>
                <c:pt idx="6">
                  <c:v>72.52</c:v>
                </c:pt>
                <c:pt idx="7">
                  <c:v>73.92</c:v>
                </c:pt>
                <c:pt idx="8">
                  <c:v>73.569999999999993</c:v>
                </c:pt>
                <c:pt idx="9">
                  <c:v>71.12</c:v>
                </c:pt>
                <c:pt idx="10">
                  <c:v>72.83</c:v>
                </c:pt>
                <c:pt idx="11">
                  <c:v>73.77</c:v>
                </c:pt>
                <c:pt idx="12">
                  <c:v>73.959999999999994</c:v>
                </c:pt>
                <c:pt idx="13">
                  <c:v>74.040000000000006</c:v>
                </c:pt>
                <c:pt idx="14">
                  <c:v>74.08</c:v>
                </c:pt>
                <c:pt idx="15">
                  <c:v>74.89</c:v>
                </c:pt>
                <c:pt idx="16">
                  <c:v>75.62</c:v>
                </c:pt>
                <c:pt idx="17">
                  <c:v>76.486426401205449</c:v>
                </c:pt>
                <c:pt idx="18" formatCode="General">
                  <c:v>77.45</c:v>
                </c:pt>
                <c:pt idx="19">
                  <c:v>77.5</c:v>
                </c:pt>
                <c:pt idx="20">
                  <c:v>77.099999999999994</c:v>
                </c:pt>
                <c:pt idx="21">
                  <c:v>78.5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BB-4F17-A552-F78D1D882E4F}"/>
            </c:ext>
          </c:extLst>
        </c:ser>
        <c:ser>
          <c:idx val="1"/>
          <c:order val="2"/>
          <c:tx>
            <c:strRef>
              <c:f>Blad1!$C$1</c:f>
              <c:strCache>
                <c:ptCount val="1"/>
                <c:pt idx="0">
                  <c:v>Linköping</c:v>
                </c:pt>
              </c:strCache>
            </c:strRef>
          </c:tx>
          <c:spPr>
            <a:ln w="28575" cap="rnd">
              <a:solidFill>
                <a:srgbClr val="00AFD7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00AFD7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12-4970-8EF7-CEAB11D6B153}"/>
              </c:ext>
            </c:extLst>
          </c:dPt>
          <c:cat>
            <c:numRef>
              <c:f>Blad1!$A$2:$A$23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Blad1!$C$2:$C$23</c:f>
            </c:numRef>
          </c:val>
          <c:smooth val="0"/>
          <c:extLst>
            <c:ext xmlns:c16="http://schemas.microsoft.com/office/drawing/2014/chart" uri="{C3380CC4-5D6E-409C-BE32-E72D297353CC}">
              <c16:uniqueId val="{00000001-2FBB-4F17-A552-F78D1D882E4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Jönköping</c:v>
                </c:pt>
              </c:strCache>
            </c:strRef>
          </c:tx>
          <c:spPr>
            <a:ln w="28575" cap="rnd">
              <a:solidFill>
                <a:srgbClr val="84BD00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84BD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1812-4970-8EF7-CEAB11D6B153}"/>
              </c:ext>
            </c:extLst>
          </c:dPt>
          <c:cat>
            <c:numRef>
              <c:f>Blad1!$A$2:$A$23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Blad1!$E$2:$E$23</c:f>
            </c:numRef>
          </c:val>
          <c:smooth val="0"/>
          <c:extLst>
            <c:ext xmlns:c16="http://schemas.microsoft.com/office/drawing/2014/chart" uri="{C3380CC4-5D6E-409C-BE32-E72D297353CC}">
              <c16:uniqueId val="{00000004-2FBB-4F17-A552-F78D1D882E4F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Örebro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7030A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812-4970-8EF7-CEAB11D6B153}"/>
              </c:ext>
            </c:extLst>
          </c:dPt>
          <c:cat>
            <c:numRef>
              <c:f>Blad1!$A$2:$A$23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Blad1!$F$2:$F$23</c:f>
            </c:numRef>
          </c:val>
          <c:smooth val="0"/>
          <c:extLst>
            <c:ext xmlns:c16="http://schemas.microsoft.com/office/drawing/2014/chart" uri="{C3380CC4-5D6E-409C-BE32-E72D297353CC}">
              <c16:uniqueId val="{00000005-2FBB-4F17-A552-F78D1D882E4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Västerås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28575" cap="rnd">
                <a:solidFill>
                  <a:srgbClr val="00206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12-4970-8EF7-CEAB11D6B153}"/>
              </c:ext>
            </c:extLst>
          </c:dPt>
          <c:cat>
            <c:numRef>
              <c:f>Blad1!$A$2:$A$23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Blad1!$G$2:$G$23</c:f>
            </c:numRef>
          </c:val>
          <c:smooth val="0"/>
          <c:extLst>
            <c:ext xmlns:c16="http://schemas.microsoft.com/office/drawing/2014/chart" uri="{C3380CC4-5D6E-409C-BE32-E72D297353CC}">
              <c16:uniqueId val="{00000006-2FBB-4F17-A552-F78D1D882E4F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Sweden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9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12-4970-8EF7-CEAB11D6B153}"/>
              </c:ext>
            </c:extLst>
          </c:dPt>
          <c:dLbls>
            <c:dLbl>
              <c:idx val="21"/>
              <c:layout>
                <c:manualLayout>
                  <c:x val="-5.5279159756773319E-3"/>
                  <c:y val="-3.70975305537823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7D-494A-930E-28CFEB810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Blad1!$A$2:$A$23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Blad1!$H$2:$H$23</c:f>
              <c:numCache>
                <c:formatCode>0.00</c:formatCode>
                <c:ptCount val="22"/>
                <c:pt idx="0">
                  <c:v>75.249010700568078</c:v>
                </c:pt>
                <c:pt idx="1">
                  <c:v>75.747786062964707</c:v>
                </c:pt>
                <c:pt idx="2">
                  <c:v>75.903494727753554</c:v>
                </c:pt>
                <c:pt idx="3">
                  <c:v>75.09489550230343</c:v>
                </c:pt>
                <c:pt idx="4" formatCode="0.0">
                  <c:v>75.781156375836773</c:v>
                </c:pt>
                <c:pt idx="5" formatCode="0.0">
                  <c:v>75.589694881987754</c:v>
                </c:pt>
                <c:pt idx="6" formatCode="0.0">
                  <c:v>76.73931111749701</c:v>
                </c:pt>
                <c:pt idx="7" formatCode="0.0">
                  <c:v>77.872597207470392</c:v>
                </c:pt>
                <c:pt idx="8" formatCode="0.0">
                  <c:v>77.490559112777703</c:v>
                </c:pt>
                <c:pt idx="9" formatCode="0.0">
                  <c:v>74.631769356253187</c:v>
                </c:pt>
                <c:pt idx="10" formatCode="0.0">
                  <c:v>75.937165590489855</c:v>
                </c:pt>
                <c:pt idx="11" formatCode="0.0">
                  <c:v>76.776302122903729</c:v>
                </c:pt>
                <c:pt idx="12" formatCode="0.0">
                  <c:v>77.097485121932067</c:v>
                </c:pt>
                <c:pt idx="13" formatCode="0.0">
                  <c:v>77.097111569930405</c:v>
                </c:pt>
                <c:pt idx="14" formatCode="0.0">
                  <c:v>77.253421299359559</c:v>
                </c:pt>
                <c:pt idx="15" formatCode="0.0">
                  <c:v>77.904531551373324</c:v>
                </c:pt>
                <c:pt idx="16" formatCode="0.0">
                  <c:v>78.64009749130976</c:v>
                </c:pt>
                <c:pt idx="17" formatCode="0.0">
                  <c:v>79.113913199936064</c:v>
                </c:pt>
                <c:pt idx="18" formatCode="General">
                  <c:v>79.47</c:v>
                </c:pt>
                <c:pt idx="19" formatCode="0.0">
                  <c:v>79.3</c:v>
                </c:pt>
                <c:pt idx="20" formatCode="0.0">
                  <c:v>78.3</c:v>
                </c:pt>
                <c:pt idx="21" formatCode="0.0">
                  <c:v>79.599999999999994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64-4FFF-960A-6300B56CE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3095600"/>
        <c:axId val="433095992"/>
      </c:lineChart>
      <c:catAx>
        <c:axId val="433095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3095992"/>
        <c:crosses val="autoZero"/>
        <c:auto val="1"/>
        <c:lblAlgn val="ctr"/>
        <c:lblOffset val="100"/>
        <c:noMultiLvlLbl val="0"/>
      </c:catAx>
      <c:valAx>
        <c:axId val="433095992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400" b="1" dirty="0"/>
                  <a:t>Per</a:t>
                </a:r>
                <a:r>
                  <a:rPr lang="sv-SE" sz="1400" b="1" baseline="0" dirty="0"/>
                  <a:t> cent</a:t>
                </a:r>
                <a:endParaRPr lang="sv-SE" sz="1400" b="1" dirty="0"/>
              </a:p>
            </c:rich>
          </c:tx>
          <c:layout>
            <c:manualLayout>
              <c:xMode val="edge"/>
              <c:yMode val="edge"/>
              <c:x val="2.3892004157363651E-2"/>
              <c:y val="3.505777023226019E-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309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929879457701311"/>
          <c:y val="0.23349632078056715"/>
          <c:w val="0.32259174352536646"/>
          <c:h val="0.12029049695620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71391076115487E-2"/>
          <c:y val="0.11605472057333589"/>
          <c:w val="0.9358017356698396"/>
          <c:h val="0.74143927919624564"/>
        </c:manualLayout>
      </c:layout>
      <c:lineChart>
        <c:grouping val="standard"/>
        <c:varyColors val="0"/>
        <c:ser>
          <c:idx val="0"/>
          <c:order val="0"/>
          <c:tx>
            <c:strRef>
              <c:f>'Tab N, l, r'!$C$1</c:f>
              <c:strCache>
                <c:ptCount val="1"/>
                <c:pt idx="0">
                  <c:v>Norrköping</c:v>
                </c:pt>
              </c:strCache>
            </c:strRef>
          </c:tx>
          <c:spPr>
            <a:ln w="38100">
              <a:solidFill>
                <a:srgbClr val="FFA616"/>
              </a:solidFill>
              <a:prstDash val="solid"/>
            </a:ln>
          </c:spPr>
          <c:marker>
            <c:symbol val="none"/>
          </c:marker>
          <c:dLbls>
            <c:dLbl>
              <c:idx val="7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91-4188-9E47-A48D48DD8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'Tab N, l, r'!$B$2:$B$74</c:f>
              <c:strCache>
                <c:ptCount val="73"/>
                <c:pt idx="0">
                  <c:v>jan 17</c:v>
                </c:pt>
                <c:pt idx="1">
                  <c:v>feb 17</c:v>
                </c:pt>
                <c:pt idx="2">
                  <c:v>mar 17</c:v>
                </c:pt>
                <c:pt idx="3">
                  <c:v>apr 17</c:v>
                </c:pt>
                <c:pt idx="4">
                  <c:v>maj 17</c:v>
                </c:pt>
                <c:pt idx="5">
                  <c:v>jun 17</c:v>
                </c:pt>
                <c:pt idx="6">
                  <c:v>jul 17</c:v>
                </c:pt>
                <c:pt idx="7">
                  <c:v>aug 17</c:v>
                </c:pt>
                <c:pt idx="8">
                  <c:v>sep 17</c:v>
                </c:pt>
                <c:pt idx="9">
                  <c:v>okt 17</c:v>
                </c:pt>
                <c:pt idx="10">
                  <c:v>nov 17</c:v>
                </c:pt>
                <c:pt idx="11">
                  <c:v>dec 17</c:v>
                </c:pt>
                <c:pt idx="12">
                  <c:v>jan 18</c:v>
                </c:pt>
                <c:pt idx="13">
                  <c:v>feb 18</c:v>
                </c:pt>
                <c:pt idx="14">
                  <c:v>mar 18</c:v>
                </c:pt>
                <c:pt idx="15">
                  <c:v>apr 18</c:v>
                </c:pt>
                <c:pt idx="16">
                  <c:v>maj 18</c:v>
                </c:pt>
                <c:pt idx="17">
                  <c:v>jun 18</c:v>
                </c:pt>
                <c:pt idx="18">
                  <c:v>jul 18</c:v>
                </c:pt>
                <c:pt idx="19">
                  <c:v>aug 18</c:v>
                </c:pt>
                <c:pt idx="20">
                  <c:v>sep 18</c:v>
                </c:pt>
                <c:pt idx="21">
                  <c:v>okt 18</c:v>
                </c:pt>
                <c:pt idx="22">
                  <c:v>nov 18</c:v>
                </c:pt>
                <c:pt idx="23">
                  <c:v>dec 18</c:v>
                </c:pt>
                <c:pt idx="24">
                  <c:v>jan 19</c:v>
                </c:pt>
                <c:pt idx="25">
                  <c:v>feb 19</c:v>
                </c:pt>
                <c:pt idx="26">
                  <c:v>mar 19</c:v>
                </c:pt>
                <c:pt idx="27">
                  <c:v>apr 19</c:v>
                </c:pt>
                <c:pt idx="28">
                  <c:v>maj 19</c:v>
                </c:pt>
                <c:pt idx="29">
                  <c:v>jun 19</c:v>
                </c:pt>
                <c:pt idx="30">
                  <c:v>jul 19</c:v>
                </c:pt>
                <c:pt idx="31">
                  <c:v>aug 19</c:v>
                </c:pt>
                <c:pt idx="32">
                  <c:v>sep 19</c:v>
                </c:pt>
                <c:pt idx="33">
                  <c:v>okt 19</c:v>
                </c:pt>
                <c:pt idx="34">
                  <c:v>nov 19</c:v>
                </c:pt>
                <c:pt idx="35">
                  <c:v>dec 19</c:v>
                </c:pt>
                <c:pt idx="36">
                  <c:v>jan 20</c:v>
                </c:pt>
                <c:pt idx="37">
                  <c:v>feb 20</c:v>
                </c:pt>
                <c:pt idx="38">
                  <c:v>mar 20</c:v>
                </c:pt>
                <c:pt idx="39">
                  <c:v>apr 20</c:v>
                </c:pt>
                <c:pt idx="40">
                  <c:v>maj 20</c:v>
                </c:pt>
                <c:pt idx="41">
                  <c:v>jun 20</c:v>
                </c:pt>
                <c:pt idx="42">
                  <c:v>jul 20</c:v>
                </c:pt>
                <c:pt idx="43">
                  <c:v>aug 20</c:v>
                </c:pt>
                <c:pt idx="44">
                  <c:v>sep 20</c:v>
                </c:pt>
                <c:pt idx="45">
                  <c:v>okt 20</c:v>
                </c:pt>
                <c:pt idx="46">
                  <c:v>nov 20</c:v>
                </c:pt>
                <c:pt idx="47">
                  <c:v>dec 20</c:v>
                </c:pt>
                <c:pt idx="48">
                  <c:v>jan 21</c:v>
                </c:pt>
                <c:pt idx="49">
                  <c:v>feb 21</c:v>
                </c:pt>
                <c:pt idx="50">
                  <c:v>mar 21</c:v>
                </c:pt>
                <c:pt idx="51">
                  <c:v>apr 21</c:v>
                </c:pt>
                <c:pt idx="52">
                  <c:v>maj 21</c:v>
                </c:pt>
                <c:pt idx="53">
                  <c:v>jun 21</c:v>
                </c:pt>
                <c:pt idx="54">
                  <c:v>jul 21</c:v>
                </c:pt>
                <c:pt idx="55">
                  <c:v>aug 21</c:v>
                </c:pt>
                <c:pt idx="56">
                  <c:v>sep 21</c:v>
                </c:pt>
                <c:pt idx="57">
                  <c:v>okt 21</c:v>
                </c:pt>
                <c:pt idx="58">
                  <c:v>nov 21</c:v>
                </c:pt>
                <c:pt idx="59">
                  <c:v>dec 21</c:v>
                </c:pt>
                <c:pt idx="60">
                  <c:v>jan 22</c:v>
                </c:pt>
                <c:pt idx="61">
                  <c:v>feb 22</c:v>
                </c:pt>
                <c:pt idx="62">
                  <c:v>mar 22</c:v>
                </c:pt>
                <c:pt idx="63">
                  <c:v>apr 22</c:v>
                </c:pt>
                <c:pt idx="64">
                  <c:v>maj 22</c:v>
                </c:pt>
                <c:pt idx="65">
                  <c:v>jun 22</c:v>
                </c:pt>
                <c:pt idx="66">
                  <c:v>jul 22</c:v>
                </c:pt>
                <c:pt idx="67">
                  <c:v>aug 22</c:v>
                </c:pt>
                <c:pt idx="68">
                  <c:v>sep 22</c:v>
                </c:pt>
                <c:pt idx="69">
                  <c:v>okt 22</c:v>
                </c:pt>
                <c:pt idx="70">
                  <c:v>nov 22</c:v>
                </c:pt>
                <c:pt idx="71">
                  <c:v>dec 22</c:v>
                </c:pt>
                <c:pt idx="72">
                  <c:v>jan 23</c:v>
                </c:pt>
              </c:strCache>
            </c:strRef>
          </c:cat>
          <c:val>
            <c:numRef>
              <c:f>'Tab N, l, r'!$C$2:$C$74</c:f>
              <c:numCache>
                <c:formatCode>0\.0</c:formatCode>
                <c:ptCount val="73"/>
                <c:pt idx="0">
                  <c:v>12.58058895277923</c:v>
                </c:pt>
                <c:pt idx="1">
                  <c:v>12.598356609854534</c:v>
                </c:pt>
                <c:pt idx="2">
                  <c:v>12.382116660845266</c:v>
                </c:pt>
                <c:pt idx="3">
                  <c:v>12.098116513359615</c:v>
                </c:pt>
                <c:pt idx="4">
                  <c:v>11.86649099692578</c:v>
                </c:pt>
                <c:pt idx="5">
                  <c:v>12.001754001315501</c:v>
                </c:pt>
                <c:pt idx="6">
                  <c:v>12.063450330835634</c:v>
                </c:pt>
                <c:pt idx="7">
                  <c:v>11.96443716550171</c:v>
                </c:pt>
                <c:pt idx="8">
                  <c:v>11.9670117564485</c:v>
                </c:pt>
                <c:pt idx="9">
                  <c:v>12.012042734168336</c:v>
                </c:pt>
                <c:pt idx="10">
                  <c:v>11.997895106121733</c:v>
                </c:pt>
                <c:pt idx="11">
                  <c:v>12.150705520129577</c:v>
                </c:pt>
                <c:pt idx="12">
                  <c:v>11.906454364515211</c:v>
                </c:pt>
                <c:pt idx="13">
                  <c:v>11.743341404358354</c:v>
                </c:pt>
                <c:pt idx="14">
                  <c:v>11.585931369051865</c:v>
                </c:pt>
                <c:pt idx="15">
                  <c:v>11.235101994040798</c:v>
                </c:pt>
                <c:pt idx="16">
                  <c:v>10.818629285282519</c:v>
                </c:pt>
                <c:pt idx="17">
                  <c:v>10.869940450504876</c:v>
                </c:pt>
                <c:pt idx="18">
                  <c:v>10.900698818048486</c:v>
                </c:pt>
                <c:pt idx="19">
                  <c:v>10.755692538130283</c:v>
                </c:pt>
                <c:pt idx="20">
                  <c:v>10.71196991311114</c:v>
                </c:pt>
                <c:pt idx="21">
                  <c:v>10.656612261376088</c:v>
                </c:pt>
                <c:pt idx="22">
                  <c:v>10.771113831089352</c:v>
                </c:pt>
                <c:pt idx="23">
                  <c:v>10.951915615209955</c:v>
                </c:pt>
                <c:pt idx="24">
                  <c:v>10.817240020269129</c:v>
                </c:pt>
                <c:pt idx="25">
                  <c:v>10.739342368487785</c:v>
                </c:pt>
                <c:pt idx="26">
                  <c:v>10.594493911129298</c:v>
                </c:pt>
                <c:pt idx="27">
                  <c:v>10.260187244168096</c:v>
                </c:pt>
                <c:pt idx="28">
                  <c:v>10.118878738012825</c:v>
                </c:pt>
                <c:pt idx="29">
                  <c:v>10.19531692935707</c:v>
                </c:pt>
                <c:pt idx="30">
                  <c:v>10.319886765746638</c:v>
                </c:pt>
                <c:pt idx="31">
                  <c:v>10.297032506512629</c:v>
                </c:pt>
                <c:pt idx="32">
                  <c:v>10.305921658007616</c:v>
                </c:pt>
                <c:pt idx="33">
                  <c:v>10.474481433335217</c:v>
                </c:pt>
                <c:pt idx="34">
                  <c:v>10.716701426075193</c:v>
                </c:pt>
                <c:pt idx="35">
                  <c:v>11.066350378282779</c:v>
                </c:pt>
                <c:pt idx="36">
                  <c:v>11.073918335730884</c:v>
                </c:pt>
                <c:pt idx="37">
                  <c:v>10.9865005192108</c:v>
                </c:pt>
                <c:pt idx="38">
                  <c:v>11.012374387509343</c:v>
                </c:pt>
                <c:pt idx="39">
                  <c:v>11.440181830704594</c:v>
                </c:pt>
                <c:pt idx="40">
                  <c:v>11.724725040849112</c:v>
                </c:pt>
                <c:pt idx="41">
                  <c:v>12.197320440857132</c:v>
                </c:pt>
                <c:pt idx="42">
                  <c:v>12.318267368593329</c:v>
                </c:pt>
                <c:pt idx="43">
                  <c:v>12.078444243866414</c:v>
                </c:pt>
                <c:pt idx="44">
                  <c:v>11.890469533755448</c:v>
                </c:pt>
                <c:pt idx="45">
                  <c:v>11.632509999587645</c:v>
                </c:pt>
                <c:pt idx="46">
                  <c:v>11.624006818244302</c:v>
                </c:pt>
                <c:pt idx="47">
                  <c:v>11.846976552858905</c:v>
                </c:pt>
                <c:pt idx="48">
                  <c:v>11.744475736568457</c:v>
                </c:pt>
                <c:pt idx="49">
                  <c:v>11.599647385908998</c:v>
                </c:pt>
                <c:pt idx="50">
                  <c:v>11.284417405033141</c:v>
                </c:pt>
                <c:pt idx="51">
                  <c:v>10.882940034453529</c:v>
                </c:pt>
                <c:pt idx="52">
                  <c:v>10.593237775186887</c:v>
                </c:pt>
                <c:pt idx="53">
                  <c:v>10.495022313765878</c:v>
                </c:pt>
                <c:pt idx="54">
                  <c:v>10.518368019328976</c:v>
                </c:pt>
                <c:pt idx="55">
                  <c:v>10.453215370032009</c:v>
                </c:pt>
                <c:pt idx="56">
                  <c:v>10.296708136078388</c:v>
                </c:pt>
                <c:pt idx="57">
                  <c:v>10.26830577772883</c:v>
                </c:pt>
                <c:pt idx="58">
                  <c:v>10.169374732983281</c:v>
                </c:pt>
                <c:pt idx="59">
                  <c:v>10.1631842990242</c:v>
                </c:pt>
                <c:pt idx="60">
                  <c:v>10.21575542165329</c:v>
                </c:pt>
                <c:pt idx="61">
                  <c:v>9.9920664745918408</c:v>
                </c:pt>
                <c:pt idx="62">
                  <c:v>9.8012413696910521</c:v>
                </c:pt>
                <c:pt idx="63">
                  <c:v>9.5312040961933935</c:v>
                </c:pt>
                <c:pt idx="64">
                  <c:v>9.273548640534246</c:v>
                </c:pt>
                <c:pt idx="65">
                  <c:v>9.290092718575977</c:v>
                </c:pt>
                <c:pt idx="66">
                  <c:v>9.2710028621134732</c:v>
                </c:pt>
                <c:pt idx="67">
                  <c:v>9.2315250192995997</c:v>
                </c:pt>
                <c:pt idx="68">
                  <c:v>9.1345951186612151</c:v>
                </c:pt>
                <c:pt idx="69">
                  <c:v>9.1690544412607444</c:v>
                </c:pt>
                <c:pt idx="70">
                  <c:v>9.1243799272073183</c:v>
                </c:pt>
                <c:pt idx="71">
                  <c:v>9.2773670403052702</c:v>
                </c:pt>
                <c:pt idx="72">
                  <c:v>9.0814068714621214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91-4188-9E47-A48D48DD8298}"/>
            </c:ext>
          </c:extLst>
        </c:ser>
        <c:ser>
          <c:idx val="1"/>
          <c:order val="1"/>
          <c:tx>
            <c:v>County of Östergötland</c:v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72"/>
              <c:layout>
                <c:manualLayout>
                  <c:x val="-2.2911199887500596E-3"/>
                  <c:y val="-2.313039899027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91-4188-9E47-A48D48DD829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'Tab N, l, r'!$B$2:$B$74</c:f>
              <c:strCache>
                <c:ptCount val="73"/>
                <c:pt idx="0">
                  <c:v>jan 17</c:v>
                </c:pt>
                <c:pt idx="1">
                  <c:v>feb 17</c:v>
                </c:pt>
                <c:pt idx="2">
                  <c:v>mar 17</c:v>
                </c:pt>
                <c:pt idx="3">
                  <c:v>apr 17</c:v>
                </c:pt>
                <c:pt idx="4">
                  <c:v>maj 17</c:v>
                </c:pt>
                <c:pt idx="5">
                  <c:v>jun 17</c:v>
                </c:pt>
                <c:pt idx="6">
                  <c:v>jul 17</c:v>
                </c:pt>
                <c:pt idx="7">
                  <c:v>aug 17</c:v>
                </c:pt>
                <c:pt idx="8">
                  <c:v>sep 17</c:v>
                </c:pt>
                <c:pt idx="9">
                  <c:v>okt 17</c:v>
                </c:pt>
                <c:pt idx="10">
                  <c:v>nov 17</c:v>
                </c:pt>
                <c:pt idx="11">
                  <c:v>dec 17</c:v>
                </c:pt>
                <c:pt idx="12">
                  <c:v>jan 18</c:v>
                </c:pt>
                <c:pt idx="13">
                  <c:v>feb 18</c:v>
                </c:pt>
                <c:pt idx="14">
                  <c:v>mar 18</c:v>
                </c:pt>
                <c:pt idx="15">
                  <c:v>apr 18</c:v>
                </c:pt>
                <c:pt idx="16">
                  <c:v>maj 18</c:v>
                </c:pt>
                <c:pt idx="17">
                  <c:v>jun 18</c:v>
                </c:pt>
                <c:pt idx="18">
                  <c:v>jul 18</c:v>
                </c:pt>
                <c:pt idx="19">
                  <c:v>aug 18</c:v>
                </c:pt>
                <c:pt idx="20">
                  <c:v>sep 18</c:v>
                </c:pt>
                <c:pt idx="21">
                  <c:v>okt 18</c:v>
                </c:pt>
                <c:pt idx="22">
                  <c:v>nov 18</c:v>
                </c:pt>
                <c:pt idx="23">
                  <c:v>dec 18</c:v>
                </c:pt>
                <c:pt idx="24">
                  <c:v>jan 19</c:v>
                </c:pt>
                <c:pt idx="25">
                  <c:v>feb 19</c:v>
                </c:pt>
                <c:pt idx="26">
                  <c:v>mar 19</c:v>
                </c:pt>
                <c:pt idx="27">
                  <c:v>apr 19</c:v>
                </c:pt>
                <c:pt idx="28">
                  <c:v>maj 19</c:v>
                </c:pt>
                <c:pt idx="29">
                  <c:v>jun 19</c:v>
                </c:pt>
                <c:pt idx="30">
                  <c:v>jul 19</c:v>
                </c:pt>
                <c:pt idx="31">
                  <c:v>aug 19</c:v>
                </c:pt>
                <c:pt idx="32">
                  <c:v>sep 19</c:v>
                </c:pt>
                <c:pt idx="33">
                  <c:v>okt 19</c:v>
                </c:pt>
                <c:pt idx="34">
                  <c:v>nov 19</c:v>
                </c:pt>
                <c:pt idx="35">
                  <c:v>dec 19</c:v>
                </c:pt>
                <c:pt idx="36">
                  <c:v>jan 20</c:v>
                </c:pt>
                <c:pt idx="37">
                  <c:v>feb 20</c:v>
                </c:pt>
                <c:pt idx="38">
                  <c:v>mar 20</c:v>
                </c:pt>
                <c:pt idx="39">
                  <c:v>apr 20</c:v>
                </c:pt>
                <c:pt idx="40">
                  <c:v>maj 20</c:v>
                </c:pt>
                <c:pt idx="41">
                  <c:v>jun 20</c:v>
                </c:pt>
                <c:pt idx="42">
                  <c:v>jul 20</c:v>
                </c:pt>
                <c:pt idx="43">
                  <c:v>aug 20</c:v>
                </c:pt>
                <c:pt idx="44">
                  <c:v>sep 20</c:v>
                </c:pt>
                <c:pt idx="45">
                  <c:v>okt 20</c:v>
                </c:pt>
                <c:pt idx="46">
                  <c:v>nov 20</c:v>
                </c:pt>
                <c:pt idx="47">
                  <c:v>dec 20</c:v>
                </c:pt>
                <c:pt idx="48">
                  <c:v>jan 21</c:v>
                </c:pt>
                <c:pt idx="49">
                  <c:v>feb 21</c:v>
                </c:pt>
                <c:pt idx="50">
                  <c:v>mar 21</c:v>
                </c:pt>
                <c:pt idx="51">
                  <c:v>apr 21</c:v>
                </c:pt>
                <c:pt idx="52">
                  <c:v>maj 21</c:v>
                </c:pt>
                <c:pt idx="53">
                  <c:v>jun 21</c:v>
                </c:pt>
                <c:pt idx="54">
                  <c:v>jul 21</c:v>
                </c:pt>
                <c:pt idx="55">
                  <c:v>aug 21</c:v>
                </c:pt>
                <c:pt idx="56">
                  <c:v>sep 21</c:v>
                </c:pt>
                <c:pt idx="57">
                  <c:v>okt 21</c:v>
                </c:pt>
                <c:pt idx="58">
                  <c:v>nov 21</c:v>
                </c:pt>
                <c:pt idx="59">
                  <c:v>dec 21</c:v>
                </c:pt>
                <c:pt idx="60">
                  <c:v>jan 22</c:v>
                </c:pt>
                <c:pt idx="61">
                  <c:v>feb 22</c:v>
                </c:pt>
                <c:pt idx="62">
                  <c:v>mar 22</c:v>
                </c:pt>
                <c:pt idx="63">
                  <c:v>apr 22</c:v>
                </c:pt>
                <c:pt idx="64">
                  <c:v>maj 22</c:v>
                </c:pt>
                <c:pt idx="65">
                  <c:v>jun 22</c:v>
                </c:pt>
                <c:pt idx="66">
                  <c:v>jul 22</c:v>
                </c:pt>
                <c:pt idx="67">
                  <c:v>aug 22</c:v>
                </c:pt>
                <c:pt idx="68">
                  <c:v>sep 22</c:v>
                </c:pt>
                <c:pt idx="69">
                  <c:v>okt 22</c:v>
                </c:pt>
                <c:pt idx="70">
                  <c:v>nov 22</c:v>
                </c:pt>
                <c:pt idx="71">
                  <c:v>dec 22</c:v>
                </c:pt>
                <c:pt idx="72">
                  <c:v>jan 23</c:v>
                </c:pt>
              </c:strCache>
            </c:strRef>
          </c:cat>
          <c:val>
            <c:numRef>
              <c:f>'Tab N, l, r'!$D$2:$D$74</c:f>
              <c:numCache>
                <c:formatCode>0\.0</c:formatCode>
                <c:ptCount val="73"/>
                <c:pt idx="0">
                  <c:v>9.0012967774388422</c:v>
                </c:pt>
                <c:pt idx="1">
                  <c:v>8.9542384072324648</c:v>
                </c:pt>
                <c:pt idx="2">
                  <c:v>8.7798672310503552</c:v>
                </c:pt>
                <c:pt idx="3">
                  <c:v>8.5721969268432918</c:v>
                </c:pt>
                <c:pt idx="4">
                  <c:v>8.3814612614705535</c:v>
                </c:pt>
                <c:pt idx="5">
                  <c:v>8.4601457685344226</c:v>
                </c:pt>
                <c:pt idx="6">
                  <c:v>8.5671096437944563</c:v>
                </c:pt>
                <c:pt idx="7">
                  <c:v>8.5038953566606192</c:v>
                </c:pt>
                <c:pt idx="8">
                  <c:v>8.5662617082444594</c:v>
                </c:pt>
                <c:pt idx="9">
                  <c:v>8.6327768433441303</c:v>
                </c:pt>
                <c:pt idx="10">
                  <c:v>8.6632482433102194</c:v>
                </c:pt>
                <c:pt idx="11">
                  <c:v>8.7596070646918101</c:v>
                </c:pt>
                <c:pt idx="12">
                  <c:v>8.5747685697134379</c:v>
                </c:pt>
                <c:pt idx="13">
                  <c:v>8.4822416901230273</c:v>
                </c:pt>
                <c:pt idx="14">
                  <c:v>8.323187703949781</c:v>
                </c:pt>
                <c:pt idx="15">
                  <c:v>8.0138597495072794</c:v>
                </c:pt>
                <c:pt idx="16">
                  <c:v>7.7520368337879875</c:v>
                </c:pt>
                <c:pt idx="17">
                  <c:v>7.844368314975819</c:v>
                </c:pt>
                <c:pt idx="18">
                  <c:v>7.9553406705261152</c:v>
                </c:pt>
                <c:pt idx="19">
                  <c:v>7.9193563051186473</c:v>
                </c:pt>
                <c:pt idx="20">
                  <c:v>7.914751624092486</c:v>
                </c:pt>
                <c:pt idx="21">
                  <c:v>7.8900459278795871</c:v>
                </c:pt>
                <c:pt idx="22">
                  <c:v>7.9185191246397366</c:v>
                </c:pt>
                <c:pt idx="23">
                  <c:v>8.041004035937549</c:v>
                </c:pt>
                <c:pt idx="24">
                  <c:v>7.978098636524007</c:v>
                </c:pt>
                <c:pt idx="25">
                  <c:v>7.8991243557824253</c:v>
                </c:pt>
                <c:pt idx="26">
                  <c:v>7.7960898729589072</c:v>
                </c:pt>
                <c:pt idx="27">
                  <c:v>7.5694298031158738</c:v>
                </c:pt>
                <c:pt idx="28">
                  <c:v>7.4544343936113835</c:v>
                </c:pt>
                <c:pt idx="29">
                  <c:v>7.5839395760636537</c:v>
                </c:pt>
                <c:pt idx="30">
                  <c:v>7.755224468599466</c:v>
                </c:pt>
                <c:pt idx="31">
                  <c:v>7.742420782570151</c:v>
                </c:pt>
                <c:pt idx="32">
                  <c:v>7.7676117492233727</c:v>
                </c:pt>
                <c:pt idx="33">
                  <c:v>7.8653544328135965</c:v>
                </c:pt>
                <c:pt idx="34">
                  <c:v>8.0487315081330753</c:v>
                </c:pt>
                <c:pt idx="35">
                  <c:v>8.2975437597076898</c:v>
                </c:pt>
                <c:pt idx="36">
                  <c:v>8.2697598661765674</c:v>
                </c:pt>
                <c:pt idx="37">
                  <c:v>8.199039605268954</c:v>
                </c:pt>
                <c:pt idx="38">
                  <c:v>8.2370400380475939</c:v>
                </c:pt>
                <c:pt idx="39">
                  <c:v>8.5559690357913958</c:v>
                </c:pt>
                <c:pt idx="40">
                  <c:v>8.8160646928577062</c:v>
                </c:pt>
                <c:pt idx="41">
                  <c:v>9.2935589324813144</c:v>
                </c:pt>
                <c:pt idx="42">
                  <c:v>9.4327239853617399</c:v>
                </c:pt>
                <c:pt idx="43">
                  <c:v>9.2955330947965908</c:v>
                </c:pt>
                <c:pt idx="44">
                  <c:v>9.0925351516658601</c:v>
                </c:pt>
                <c:pt idx="45">
                  <c:v>8.9025675102626085</c:v>
                </c:pt>
                <c:pt idx="46">
                  <c:v>8.897389935732086</c:v>
                </c:pt>
                <c:pt idx="47">
                  <c:v>9.0409487932742891</c:v>
                </c:pt>
                <c:pt idx="48">
                  <c:v>8.9136178599399276</c:v>
                </c:pt>
                <c:pt idx="49">
                  <c:v>8.7943054610008531</c:v>
                </c:pt>
                <c:pt idx="50">
                  <c:v>8.5164039640932323</c:v>
                </c:pt>
                <c:pt idx="51">
                  <c:v>8.2053661646277209</c:v>
                </c:pt>
                <c:pt idx="52">
                  <c:v>7.9706962892111042</c:v>
                </c:pt>
                <c:pt idx="53">
                  <c:v>7.9270626718168211</c:v>
                </c:pt>
                <c:pt idx="54">
                  <c:v>7.969495917426805</c:v>
                </c:pt>
                <c:pt idx="55">
                  <c:v>7.8954124368519301</c:v>
                </c:pt>
                <c:pt idx="56">
                  <c:v>7.7271815796127257</c:v>
                </c:pt>
                <c:pt idx="57">
                  <c:v>7.6240933569576947</c:v>
                </c:pt>
                <c:pt idx="58">
                  <c:v>7.5264307557885548</c:v>
                </c:pt>
                <c:pt idx="59">
                  <c:v>7.5595461652007572</c:v>
                </c:pt>
                <c:pt idx="60">
                  <c:v>7.5957887697593902</c:v>
                </c:pt>
                <c:pt idx="61">
                  <c:v>7.45287425202471</c:v>
                </c:pt>
                <c:pt idx="62">
                  <c:v>7.2849670028913849</c:v>
                </c:pt>
                <c:pt idx="63">
                  <c:v>7.096317593718898</c:v>
                </c:pt>
                <c:pt idx="64">
                  <c:v>6.9423706585261034</c:v>
                </c:pt>
                <c:pt idx="65">
                  <c:v>6.9769913856102042</c:v>
                </c:pt>
                <c:pt idx="66">
                  <c:v>6.976167381955241</c:v>
                </c:pt>
                <c:pt idx="67">
                  <c:v>6.9563869138591707</c:v>
                </c:pt>
                <c:pt idx="68">
                  <c:v>6.9101997580033947</c:v>
                </c:pt>
                <c:pt idx="69">
                  <c:v>6.9398967633310438</c:v>
                </c:pt>
                <c:pt idx="70">
                  <c:v>6.9357733123601477</c:v>
                </c:pt>
                <c:pt idx="71">
                  <c:v>7.0375157126923149</c:v>
                </c:pt>
                <c:pt idx="72">
                  <c:v>6.9079640160062583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91-4188-9E47-A48D48DD8298}"/>
            </c:ext>
          </c:extLst>
        </c:ser>
        <c:ser>
          <c:idx val="2"/>
          <c:order val="2"/>
          <c:tx>
            <c:v>Sweden</c:v>
          </c:tx>
          <c:spPr>
            <a:ln w="31750"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72"/>
              <c:layout>
                <c:manualLayout>
                  <c:x val="-1.9474519904375508E-2"/>
                  <c:y val="5.204339772812128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91-4188-9E47-A48D48DD829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'Tab N, l, r'!$B$2:$B$74</c:f>
              <c:strCache>
                <c:ptCount val="73"/>
                <c:pt idx="0">
                  <c:v>jan 17</c:v>
                </c:pt>
                <c:pt idx="1">
                  <c:v>feb 17</c:v>
                </c:pt>
                <c:pt idx="2">
                  <c:v>mar 17</c:v>
                </c:pt>
                <c:pt idx="3">
                  <c:v>apr 17</c:v>
                </c:pt>
                <c:pt idx="4">
                  <c:v>maj 17</c:v>
                </c:pt>
                <c:pt idx="5">
                  <c:v>jun 17</c:v>
                </c:pt>
                <c:pt idx="6">
                  <c:v>jul 17</c:v>
                </c:pt>
                <c:pt idx="7">
                  <c:v>aug 17</c:v>
                </c:pt>
                <c:pt idx="8">
                  <c:v>sep 17</c:v>
                </c:pt>
                <c:pt idx="9">
                  <c:v>okt 17</c:v>
                </c:pt>
                <c:pt idx="10">
                  <c:v>nov 17</c:v>
                </c:pt>
                <c:pt idx="11">
                  <c:v>dec 17</c:v>
                </c:pt>
                <c:pt idx="12">
                  <c:v>jan 18</c:v>
                </c:pt>
                <c:pt idx="13">
                  <c:v>feb 18</c:v>
                </c:pt>
                <c:pt idx="14">
                  <c:v>mar 18</c:v>
                </c:pt>
                <c:pt idx="15">
                  <c:v>apr 18</c:v>
                </c:pt>
                <c:pt idx="16">
                  <c:v>maj 18</c:v>
                </c:pt>
                <c:pt idx="17">
                  <c:v>jun 18</c:v>
                </c:pt>
                <c:pt idx="18">
                  <c:v>jul 18</c:v>
                </c:pt>
                <c:pt idx="19">
                  <c:v>aug 18</c:v>
                </c:pt>
                <c:pt idx="20">
                  <c:v>sep 18</c:v>
                </c:pt>
                <c:pt idx="21">
                  <c:v>okt 18</c:v>
                </c:pt>
                <c:pt idx="22">
                  <c:v>nov 18</c:v>
                </c:pt>
                <c:pt idx="23">
                  <c:v>dec 18</c:v>
                </c:pt>
                <c:pt idx="24">
                  <c:v>jan 19</c:v>
                </c:pt>
                <c:pt idx="25">
                  <c:v>feb 19</c:v>
                </c:pt>
                <c:pt idx="26">
                  <c:v>mar 19</c:v>
                </c:pt>
                <c:pt idx="27">
                  <c:v>apr 19</c:v>
                </c:pt>
                <c:pt idx="28">
                  <c:v>maj 19</c:v>
                </c:pt>
                <c:pt idx="29">
                  <c:v>jun 19</c:v>
                </c:pt>
                <c:pt idx="30">
                  <c:v>jul 19</c:v>
                </c:pt>
                <c:pt idx="31">
                  <c:v>aug 19</c:v>
                </c:pt>
                <c:pt idx="32">
                  <c:v>sep 19</c:v>
                </c:pt>
                <c:pt idx="33">
                  <c:v>okt 19</c:v>
                </c:pt>
                <c:pt idx="34">
                  <c:v>nov 19</c:v>
                </c:pt>
                <c:pt idx="35">
                  <c:v>dec 19</c:v>
                </c:pt>
                <c:pt idx="36">
                  <c:v>jan 20</c:v>
                </c:pt>
                <c:pt idx="37">
                  <c:v>feb 20</c:v>
                </c:pt>
                <c:pt idx="38">
                  <c:v>mar 20</c:v>
                </c:pt>
                <c:pt idx="39">
                  <c:v>apr 20</c:v>
                </c:pt>
                <c:pt idx="40">
                  <c:v>maj 20</c:v>
                </c:pt>
                <c:pt idx="41">
                  <c:v>jun 20</c:v>
                </c:pt>
                <c:pt idx="42">
                  <c:v>jul 20</c:v>
                </c:pt>
                <c:pt idx="43">
                  <c:v>aug 20</c:v>
                </c:pt>
                <c:pt idx="44">
                  <c:v>sep 20</c:v>
                </c:pt>
                <c:pt idx="45">
                  <c:v>okt 20</c:v>
                </c:pt>
                <c:pt idx="46">
                  <c:v>nov 20</c:v>
                </c:pt>
                <c:pt idx="47">
                  <c:v>dec 20</c:v>
                </c:pt>
                <c:pt idx="48">
                  <c:v>jan 21</c:v>
                </c:pt>
                <c:pt idx="49">
                  <c:v>feb 21</c:v>
                </c:pt>
                <c:pt idx="50">
                  <c:v>mar 21</c:v>
                </c:pt>
                <c:pt idx="51">
                  <c:v>apr 21</c:v>
                </c:pt>
                <c:pt idx="52">
                  <c:v>maj 21</c:v>
                </c:pt>
                <c:pt idx="53">
                  <c:v>jun 21</c:v>
                </c:pt>
                <c:pt idx="54">
                  <c:v>jul 21</c:v>
                </c:pt>
                <c:pt idx="55">
                  <c:v>aug 21</c:v>
                </c:pt>
                <c:pt idx="56">
                  <c:v>sep 21</c:v>
                </c:pt>
                <c:pt idx="57">
                  <c:v>okt 21</c:v>
                </c:pt>
                <c:pt idx="58">
                  <c:v>nov 21</c:v>
                </c:pt>
                <c:pt idx="59">
                  <c:v>dec 21</c:v>
                </c:pt>
                <c:pt idx="60">
                  <c:v>jan 22</c:v>
                </c:pt>
                <c:pt idx="61">
                  <c:v>feb 22</c:v>
                </c:pt>
                <c:pt idx="62">
                  <c:v>mar 22</c:v>
                </c:pt>
                <c:pt idx="63">
                  <c:v>apr 22</c:v>
                </c:pt>
                <c:pt idx="64">
                  <c:v>maj 22</c:v>
                </c:pt>
                <c:pt idx="65">
                  <c:v>jun 22</c:v>
                </c:pt>
                <c:pt idx="66">
                  <c:v>jul 22</c:v>
                </c:pt>
                <c:pt idx="67">
                  <c:v>aug 22</c:v>
                </c:pt>
                <c:pt idx="68">
                  <c:v>sep 22</c:v>
                </c:pt>
                <c:pt idx="69">
                  <c:v>okt 22</c:v>
                </c:pt>
                <c:pt idx="70">
                  <c:v>nov 22</c:v>
                </c:pt>
                <c:pt idx="71">
                  <c:v>dec 22</c:v>
                </c:pt>
                <c:pt idx="72">
                  <c:v>jan 23</c:v>
                </c:pt>
              </c:strCache>
            </c:strRef>
          </c:cat>
          <c:val>
            <c:numRef>
              <c:f>'Tab N, l, r'!$E$2:$E$74</c:f>
              <c:numCache>
                <c:formatCode>0\.0</c:formatCode>
                <c:ptCount val="73"/>
                <c:pt idx="0">
                  <c:v>7.767369098578552</c:v>
                </c:pt>
                <c:pt idx="1">
                  <c:v>7.7593040750935485</c:v>
                </c:pt>
                <c:pt idx="2">
                  <c:v>7.6528310851258272</c:v>
                </c:pt>
                <c:pt idx="3">
                  <c:v>7.5019806567691116</c:v>
                </c:pt>
                <c:pt idx="4">
                  <c:v>7.2804417255787479</c:v>
                </c:pt>
                <c:pt idx="5">
                  <c:v>7.2388902948482574</c:v>
                </c:pt>
                <c:pt idx="6">
                  <c:v>7.3320086131557254</c:v>
                </c:pt>
                <c:pt idx="7">
                  <c:v>7.3696771461988115</c:v>
                </c:pt>
                <c:pt idx="8">
                  <c:v>7.4028505043028732</c:v>
                </c:pt>
                <c:pt idx="9">
                  <c:v>7.4295170147539347</c:v>
                </c:pt>
                <c:pt idx="10">
                  <c:v>7.4427873198040011</c:v>
                </c:pt>
                <c:pt idx="11">
                  <c:v>7.5291038759485742</c:v>
                </c:pt>
                <c:pt idx="12">
                  <c:v>7.4418919141910873</c:v>
                </c:pt>
                <c:pt idx="13">
                  <c:v>7.3704430281217723</c:v>
                </c:pt>
                <c:pt idx="14">
                  <c:v>7.2453988880658766</c:v>
                </c:pt>
                <c:pt idx="15">
                  <c:v>7.0760884673694147</c:v>
                </c:pt>
                <c:pt idx="16">
                  <c:v>6.8439187130978079</c:v>
                </c:pt>
                <c:pt idx="17">
                  <c:v>6.8163073376698495</c:v>
                </c:pt>
                <c:pt idx="18">
                  <c:v>6.8631596170092477</c:v>
                </c:pt>
                <c:pt idx="19">
                  <c:v>6.9206839776518949</c:v>
                </c:pt>
                <c:pt idx="20">
                  <c:v>6.9351481197907985</c:v>
                </c:pt>
                <c:pt idx="21">
                  <c:v>6.8950593592664742</c:v>
                </c:pt>
                <c:pt idx="22">
                  <c:v>6.8697034852795538</c:v>
                </c:pt>
                <c:pt idx="23">
                  <c:v>6.9664528601933826</c:v>
                </c:pt>
                <c:pt idx="24">
                  <c:v>6.9610813042341704</c:v>
                </c:pt>
                <c:pt idx="25">
                  <c:v>6.9425030898924547</c:v>
                </c:pt>
                <c:pt idx="26">
                  <c:v>6.876678033202996</c:v>
                </c:pt>
                <c:pt idx="27">
                  <c:v>6.7376333421277739</c:v>
                </c:pt>
                <c:pt idx="28">
                  <c:v>6.6210343793937607</c:v>
                </c:pt>
                <c:pt idx="29">
                  <c:v>6.7232514059125732</c:v>
                </c:pt>
                <c:pt idx="30">
                  <c:v>6.8629891357463269</c:v>
                </c:pt>
                <c:pt idx="31">
                  <c:v>6.9675504176358372</c:v>
                </c:pt>
                <c:pt idx="32">
                  <c:v>7.0374669029085624</c:v>
                </c:pt>
                <c:pt idx="33">
                  <c:v>7.1136902249393401</c:v>
                </c:pt>
                <c:pt idx="34">
                  <c:v>7.2304820195523991</c:v>
                </c:pt>
                <c:pt idx="35">
                  <c:v>7.4079016560133697</c:v>
                </c:pt>
                <c:pt idx="36">
                  <c:v>7.4414428082753661</c:v>
                </c:pt>
                <c:pt idx="37">
                  <c:v>7.3849466473954086</c:v>
                </c:pt>
                <c:pt idx="38">
                  <c:v>7.6019672770151301</c:v>
                </c:pt>
                <c:pt idx="39">
                  <c:v>8.1438923822366576</c:v>
                </c:pt>
                <c:pt idx="40">
                  <c:v>8.5108943004368189</c:v>
                </c:pt>
                <c:pt idx="41">
                  <c:v>8.9911379572201167</c:v>
                </c:pt>
                <c:pt idx="42">
                  <c:v>9.1938600804653383</c:v>
                </c:pt>
                <c:pt idx="43">
                  <c:v>9.1442563675112041</c:v>
                </c:pt>
                <c:pt idx="44">
                  <c:v>8.9544103177451024</c:v>
                </c:pt>
                <c:pt idx="45">
                  <c:v>8.7893586599965765</c:v>
                </c:pt>
                <c:pt idx="46">
                  <c:v>8.7153003184771247</c:v>
                </c:pt>
                <c:pt idx="47">
                  <c:v>8.8145991744514447</c:v>
                </c:pt>
                <c:pt idx="48">
                  <c:v>8.7910432055252716</c:v>
                </c:pt>
                <c:pt idx="49">
                  <c:v>8.6857978893043448</c:v>
                </c:pt>
                <c:pt idx="50">
                  <c:v>8.440413511455958</c:v>
                </c:pt>
                <c:pt idx="51">
                  <c:v>8.1764438066321201</c:v>
                </c:pt>
                <c:pt idx="52">
                  <c:v>7.9319846810538506</c:v>
                </c:pt>
                <c:pt idx="53">
                  <c:v>7.8705864083513299</c:v>
                </c:pt>
                <c:pt idx="54">
                  <c:v>7.8780146763387586</c:v>
                </c:pt>
                <c:pt idx="55">
                  <c:v>7.7173113877920523</c:v>
                </c:pt>
                <c:pt idx="56">
                  <c:v>7.5088359410252981</c:v>
                </c:pt>
                <c:pt idx="57">
                  <c:v>7.3165430362224297</c:v>
                </c:pt>
                <c:pt idx="58">
                  <c:v>7.1863374812233261</c:v>
                </c:pt>
                <c:pt idx="59">
                  <c:v>7.1988713596831717</c:v>
                </c:pt>
                <c:pt idx="60">
                  <c:v>7.2658779328103815</c:v>
                </c:pt>
                <c:pt idx="61">
                  <c:v>7.1556486177489216</c:v>
                </c:pt>
                <c:pt idx="62">
                  <c:v>6.9922842481864018</c:v>
                </c:pt>
                <c:pt idx="63">
                  <c:v>6.8065972644091675</c:v>
                </c:pt>
                <c:pt idx="64">
                  <c:v>6.6054693849590036</c:v>
                </c:pt>
                <c:pt idx="65">
                  <c:v>6.6273688827903579</c:v>
                </c:pt>
                <c:pt idx="66">
                  <c:v>6.7245800180334365</c:v>
                </c:pt>
                <c:pt idx="67">
                  <c:v>6.6400184779775397</c:v>
                </c:pt>
                <c:pt idx="68">
                  <c:v>6.5886649150330987</c:v>
                </c:pt>
                <c:pt idx="69">
                  <c:v>6.586978022347993</c:v>
                </c:pt>
                <c:pt idx="70">
                  <c:v>6.5591922855598384</c:v>
                </c:pt>
                <c:pt idx="71">
                  <c:v>6.6484124817608263</c:v>
                </c:pt>
                <c:pt idx="72">
                  <c:v>6.5339398299815219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891-4188-9E47-A48D48DD8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201800"/>
        <c:axId val="430202192"/>
      </c:lineChart>
      <c:catAx>
        <c:axId val="4302018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302021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30202192"/>
        <c:scaling>
          <c:orientation val="minMax"/>
          <c:max val="14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1200" dirty="0"/>
                  <a:t>Andel (%)</a:t>
                </a:r>
              </a:p>
            </c:rich>
          </c:tx>
          <c:layout>
            <c:manualLayout>
              <c:xMode val="edge"/>
              <c:yMode val="edge"/>
              <c:x val="8.8469704132521944E-4"/>
              <c:y val="4.7364955806367591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30201800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27797330278998988"/>
          <c:y val="1.8466202168013084E-2"/>
          <c:w val="0.46314325452016691"/>
          <c:h val="7.5314082078652311E-2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58323812514759E-2"/>
          <c:y val="0.10063093726187451"/>
          <c:w val="0.9096978525191205"/>
          <c:h val="0.76007202325515755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Pre high school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9D-4356-B22F-2C143627E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Blad1!$A$2:$A$39</c:f>
              <c:strCache>
                <c:ptCount val="38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</c:strCache>
            </c:strRef>
          </c:cat>
          <c:val>
            <c:numRef>
              <c:f>Blad1!$B$2:$B$39</c:f>
              <c:numCache>
                <c:formatCode>0.0%</c:formatCode>
                <c:ptCount val="38"/>
                <c:pt idx="0">
                  <c:v>0.39331763320576979</c:v>
                </c:pt>
                <c:pt idx="1">
                  <c:v>0.38104108303143197</c:v>
                </c:pt>
                <c:pt idx="2">
                  <c:v>0.36459705512133722</c:v>
                </c:pt>
                <c:pt idx="3">
                  <c:v>0.35286384153556249</c:v>
                </c:pt>
                <c:pt idx="4">
                  <c:v>0.33121186082751991</c:v>
                </c:pt>
                <c:pt idx="5">
                  <c:v>0.3298301640296124</c:v>
                </c:pt>
                <c:pt idx="6">
                  <c:v>0.3189068035572265</c:v>
                </c:pt>
                <c:pt idx="7">
                  <c:v>0.30543914915753878</c:v>
                </c:pt>
                <c:pt idx="8">
                  <c:v>0.29387590304113975</c:v>
                </c:pt>
                <c:pt idx="9">
                  <c:v>0.28502674551536278</c:v>
                </c:pt>
                <c:pt idx="10">
                  <c:v>0.27616938987136008</c:v>
                </c:pt>
                <c:pt idx="11">
                  <c:v>0.26751244894533655</c:v>
                </c:pt>
                <c:pt idx="12">
                  <c:v>0.26125052572550117</c:v>
                </c:pt>
                <c:pt idx="13">
                  <c:v>0.25604563913049588</c:v>
                </c:pt>
                <c:pt idx="14">
                  <c:v>0.25130538251557361</c:v>
                </c:pt>
                <c:pt idx="15">
                  <c:v>0.22350596499052292</c:v>
                </c:pt>
                <c:pt idx="16">
                  <c:v>0.21314708072478558</c:v>
                </c:pt>
                <c:pt idx="17">
                  <c:v>0.20574641706096139</c:v>
                </c:pt>
                <c:pt idx="18">
                  <c:v>0.19895544979749907</c:v>
                </c:pt>
                <c:pt idx="19">
                  <c:v>0.19108115468409587</c:v>
                </c:pt>
                <c:pt idx="20">
                  <c:v>0.18541165599989129</c:v>
                </c:pt>
                <c:pt idx="21">
                  <c:v>0.18074258161239345</c:v>
                </c:pt>
                <c:pt idx="22">
                  <c:v>0.17594428073935173</c:v>
                </c:pt>
                <c:pt idx="23">
                  <c:v>0.17115502084827239</c:v>
                </c:pt>
                <c:pt idx="24">
                  <c:v>0.16625103906899419</c:v>
                </c:pt>
                <c:pt idx="25">
                  <c:v>0.16286029295952117</c:v>
                </c:pt>
                <c:pt idx="26">
                  <c:v>0.15705371889992922</c:v>
                </c:pt>
                <c:pt idx="27">
                  <c:v>0.15216910856593127</c:v>
                </c:pt>
                <c:pt idx="28">
                  <c:v>0.15009029927760578</c:v>
                </c:pt>
                <c:pt idx="29">
                  <c:v>0.14793141338512253</c:v>
                </c:pt>
                <c:pt idx="30">
                  <c:v>0.14512781574284991</c:v>
                </c:pt>
                <c:pt idx="31">
                  <c:v>0.14267374613620501</c:v>
                </c:pt>
                <c:pt idx="32">
                  <c:v>0.14098510485882962</c:v>
                </c:pt>
                <c:pt idx="33">
                  <c:v>0.13761682819165988</c:v>
                </c:pt>
                <c:pt idx="34">
                  <c:v>0.13505578391074574</c:v>
                </c:pt>
                <c:pt idx="35">
                  <c:v>0.13244628159816066</c:v>
                </c:pt>
                <c:pt idx="36">
                  <c:v>0.12873229824262072</c:v>
                </c:pt>
                <c:pt idx="37">
                  <c:v>0.12516980399767125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83-4178-AC1C-876843FF8A6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High school</c:v>
                </c:pt>
              </c:strCache>
            </c:strRef>
          </c:tx>
          <c:spPr>
            <a:ln w="38100" cap="rnd">
              <a:solidFill>
                <a:srgbClr val="00AFD7"/>
              </a:solidFill>
              <a:round/>
            </a:ln>
            <a:effectLst/>
          </c:spPr>
          <c:marker>
            <c:symbol val="none"/>
          </c:marker>
          <c:dLbls>
            <c:dLbl>
              <c:idx val="37"/>
              <c:layout>
                <c:manualLayout>
                  <c:x val="-1.6790750628519706E-16"/>
                  <c:y val="-4.69923725357067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9D-4356-B22F-2C143627E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Blad1!$A$2:$A$39</c:f>
              <c:strCache>
                <c:ptCount val="38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</c:strCache>
            </c:strRef>
          </c:cat>
          <c:val>
            <c:numRef>
              <c:f>Blad1!$C$2:$C$39</c:f>
              <c:numCache>
                <c:formatCode>0.0%</c:formatCode>
                <c:ptCount val="38"/>
                <c:pt idx="0">
                  <c:v>0.40594642331468944</c:v>
                </c:pt>
                <c:pt idx="1">
                  <c:v>0.41630120711656082</c:v>
                </c:pt>
                <c:pt idx="2">
                  <c:v>0.42721231814056965</c:v>
                </c:pt>
                <c:pt idx="3">
                  <c:v>0.43539740274917099</c:v>
                </c:pt>
                <c:pt idx="4">
                  <c:v>0.44751904227895667</c:v>
                </c:pt>
                <c:pt idx="5">
                  <c:v>0.47899550007257946</c:v>
                </c:pt>
                <c:pt idx="6">
                  <c:v>0.48480948593738704</c:v>
                </c:pt>
                <c:pt idx="7">
                  <c:v>0.4894367214820381</c:v>
                </c:pt>
                <c:pt idx="8">
                  <c:v>0.491225540382702</c:v>
                </c:pt>
                <c:pt idx="9">
                  <c:v>0.49972478229573908</c:v>
                </c:pt>
                <c:pt idx="10">
                  <c:v>0.50347523892267598</c:v>
                </c:pt>
                <c:pt idx="11">
                  <c:v>0.50609858445700218</c:v>
                </c:pt>
                <c:pt idx="12">
                  <c:v>0.50605635777372771</c:v>
                </c:pt>
                <c:pt idx="13">
                  <c:v>0.50474236654629256</c:v>
                </c:pt>
                <c:pt idx="14">
                  <c:v>0.50312871841534257</c:v>
                </c:pt>
                <c:pt idx="15">
                  <c:v>0.5174768647563831</c:v>
                </c:pt>
                <c:pt idx="16">
                  <c:v>0.51698888551807831</c:v>
                </c:pt>
                <c:pt idx="17">
                  <c:v>0.51550435438524311</c:v>
                </c:pt>
                <c:pt idx="18">
                  <c:v>0.51248414765521666</c:v>
                </c:pt>
                <c:pt idx="19">
                  <c:v>0.51215958605664491</c:v>
                </c:pt>
                <c:pt idx="20">
                  <c:v>0.5099398040574511</c:v>
                </c:pt>
                <c:pt idx="21">
                  <c:v>0.50720566188090066</c:v>
                </c:pt>
                <c:pt idx="22">
                  <c:v>0.50708545405839811</c:v>
                </c:pt>
                <c:pt idx="23">
                  <c:v>0.50428916686585401</c:v>
                </c:pt>
                <c:pt idx="24">
                  <c:v>0.50178785839633722</c:v>
                </c:pt>
                <c:pt idx="25">
                  <c:v>0.49866120648921092</c:v>
                </c:pt>
                <c:pt idx="26">
                  <c:v>0.49771910966625593</c:v>
                </c:pt>
                <c:pt idx="27">
                  <c:v>0.49686041523121122</c:v>
                </c:pt>
                <c:pt idx="28">
                  <c:v>0.49498194014447883</c:v>
                </c:pt>
                <c:pt idx="29">
                  <c:v>0.49082615695193316</c:v>
                </c:pt>
                <c:pt idx="30">
                  <c:v>0.48710453049860797</c:v>
                </c:pt>
                <c:pt idx="31">
                  <c:v>0.48031957323761093</c:v>
                </c:pt>
                <c:pt idx="32">
                  <c:v>0.47632339500531085</c:v>
                </c:pt>
                <c:pt idx="33">
                  <c:v>0.4717762817193164</c:v>
                </c:pt>
                <c:pt idx="34">
                  <c:v>0.46671315325895479</c:v>
                </c:pt>
                <c:pt idx="35">
                  <c:v>0.4638310362117673</c:v>
                </c:pt>
                <c:pt idx="36">
                  <c:v>0.45967289833524266</c:v>
                </c:pt>
                <c:pt idx="37">
                  <c:v>0.45023529982534444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83-4178-AC1C-876843FF8A6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Post-secundary school</c:v>
                </c:pt>
              </c:strCache>
            </c:strRef>
          </c:tx>
          <c:spPr>
            <a:ln w="38100" cap="rnd">
              <a:solidFill>
                <a:srgbClr val="84BD00"/>
              </a:solidFill>
              <a:round/>
            </a:ln>
            <a:effectLst/>
          </c:spPr>
          <c:marker>
            <c:symbol val="none"/>
          </c:marker>
          <c:dLbls>
            <c:dLbl>
              <c:idx val="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9D-4356-B22F-2C143627E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Blad1!$A$2:$A$39</c:f>
              <c:strCache>
                <c:ptCount val="38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</c:strCache>
            </c:strRef>
          </c:cat>
          <c:val>
            <c:numRef>
              <c:f>Blad1!$D$2:$D$39</c:f>
              <c:numCache>
                <c:formatCode>0.0%</c:formatCode>
                <c:ptCount val="38"/>
                <c:pt idx="0">
                  <c:v>0.14225787459523109</c:v>
                </c:pt>
                <c:pt idx="1">
                  <c:v>0.14885815280364922</c:v>
                </c:pt>
                <c:pt idx="2">
                  <c:v>0.15279119463715934</c:v>
                </c:pt>
                <c:pt idx="3">
                  <c:v>0.15564514950991132</c:v>
                </c:pt>
                <c:pt idx="4">
                  <c:v>0.16176106491123313</c:v>
                </c:pt>
                <c:pt idx="5">
                  <c:v>0.18184061547394398</c:v>
                </c:pt>
                <c:pt idx="6">
                  <c:v>0.1839635601185742</c:v>
                </c:pt>
                <c:pt idx="7">
                  <c:v>0.1889974278200052</c:v>
                </c:pt>
                <c:pt idx="8">
                  <c:v>0.19159612972068812</c:v>
                </c:pt>
                <c:pt idx="9">
                  <c:v>0.19983628075028581</c:v>
                </c:pt>
                <c:pt idx="10">
                  <c:v>0.20604803677026989</c:v>
                </c:pt>
                <c:pt idx="11">
                  <c:v>0.21188384714373637</c:v>
                </c:pt>
                <c:pt idx="12">
                  <c:v>0.21794476377400812</c:v>
                </c:pt>
                <c:pt idx="13">
                  <c:v>0.22385375244144057</c:v>
                </c:pt>
                <c:pt idx="14">
                  <c:v>0.23204311611954925</c:v>
                </c:pt>
                <c:pt idx="15">
                  <c:v>0.24756104359460362</c:v>
                </c:pt>
                <c:pt idx="16">
                  <c:v>0.25778427424915196</c:v>
                </c:pt>
                <c:pt idx="17">
                  <c:v>0.26920386751697184</c:v>
                </c:pt>
                <c:pt idx="18">
                  <c:v>0.27852399329087857</c:v>
                </c:pt>
                <c:pt idx="19">
                  <c:v>0.28741830065359475</c:v>
                </c:pt>
                <c:pt idx="20">
                  <c:v>0.29440300028535321</c:v>
                </c:pt>
                <c:pt idx="21">
                  <c:v>0.30080092923999513</c:v>
                </c:pt>
                <c:pt idx="22">
                  <c:v>0.30579962496651486</c:v>
                </c:pt>
                <c:pt idx="23">
                  <c:v>0.31188749900406343</c:v>
                </c:pt>
                <c:pt idx="24">
                  <c:v>0.31728878861048437</c:v>
                </c:pt>
                <c:pt idx="25">
                  <c:v>0.325129941723106</c:v>
                </c:pt>
                <c:pt idx="26">
                  <c:v>0.33298377159636106</c:v>
                </c:pt>
                <c:pt idx="27">
                  <c:v>0.33889315011505311</c:v>
                </c:pt>
                <c:pt idx="28">
                  <c:v>0.34275025799793601</c:v>
                </c:pt>
                <c:pt idx="29">
                  <c:v>0.3493854291774206</c:v>
                </c:pt>
                <c:pt idx="30">
                  <c:v>0.35507466464186282</c:v>
                </c:pt>
                <c:pt idx="31">
                  <c:v>0.36228686808256055</c:v>
                </c:pt>
                <c:pt idx="32">
                  <c:v>0.36768520119556358</c:v>
                </c:pt>
                <c:pt idx="33">
                  <c:v>0.37324603585608246</c:v>
                </c:pt>
                <c:pt idx="34">
                  <c:v>0.37901252691329029</c:v>
                </c:pt>
                <c:pt idx="35">
                  <c:v>0.38554953588768359</c:v>
                </c:pt>
                <c:pt idx="36">
                  <c:v>0.39352133960562558</c:v>
                </c:pt>
                <c:pt idx="37">
                  <c:v>0.40584368329128662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483-4178-AC1C-876843FF8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057104"/>
        <c:axId val="434057496"/>
      </c:lineChart>
      <c:catAx>
        <c:axId val="43405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057496"/>
        <c:crosses val="autoZero"/>
        <c:auto val="1"/>
        <c:lblAlgn val="ctr"/>
        <c:lblOffset val="100"/>
        <c:noMultiLvlLbl val="0"/>
      </c:catAx>
      <c:valAx>
        <c:axId val="434057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b="1" dirty="0"/>
                  <a:t>Per cent</a:t>
                </a:r>
              </a:p>
            </c:rich>
          </c:tx>
          <c:layout>
            <c:manualLayout>
              <c:xMode val="edge"/>
              <c:yMode val="edge"/>
              <c:x val="8.5819834940413925E-3"/>
              <c:y val="1.12026911230097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05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28739930845769"/>
          <c:y val="2.4411819490305638E-2"/>
          <c:w val="0.51693330419345995"/>
          <c:h val="5.5158072982812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77138626897801E-2"/>
          <c:y val="2.8009432117529678E-2"/>
          <c:w val="0.94356211146443836"/>
          <c:h val="0.88555561866362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61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13-486F-96E7-DE42DF8B3DB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13-486F-96E7-DE42DF8B3DB4}"/>
              </c:ext>
            </c:extLst>
          </c:dPt>
          <c:dPt>
            <c:idx val="2"/>
            <c:invertIfNegative val="0"/>
            <c:bubble3D val="0"/>
            <c:spPr>
              <a:solidFill>
                <a:srgbClr val="DB00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13-486F-96E7-DE42DF8B3DB4}"/>
              </c:ext>
            </c:extLst>
          </c:dPt>
          <c:dPt>
            <c:idx val="3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D13-486F-96E7-DE42DF8B3DB4}"/>
              </c:ext>
            </c:extLst>
          </c:dPt>
          <c:dPt>
            <c:idx val="4"/>
            <c:invertIfNegative val="0"/>
            <c:bubble3D val="0"/>
            <c:spPr>
              <a:solidFill>
                <a:srgbClr val="00AF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D13-486F-96E7-DE42DF8B3DB4}"/>
              </c:ext>
            </c:extLst>
          </c:dPt>
          <c:dPt>
            <c:idx val="5"/>
            <c:invertIfNegative val="0"/>
            <c:bubble3D val="0"/>
            <c:spPr>
              <a:solidFill>
                <a:srgbClr val="23619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D13-486F-96E7-DE42DF8B3DB4}"/>
              </c:ext>
            </c:extLst>
          </c:dPt>
          <c:dPt>
            <c:idx val="6"/>
            <c:invertIfNegative val="0"/>
            <c:bubble3D val="0"/>
            <c:spPr>
              <a:solidFill>
                <a:srgbClr val="5F21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D13-486F-96E7-DE42DF8B3DB4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Blad1!$B$1:$H$1</c:f>
              <c:strCache>
                <c:ptCount val="7"/>
                <c:pt idx="0">
                  <c:v>Norrköping</c:v>
                </c:pt>
                <c:pt idx="1">
                  <c:v>Riket</c:v>
                </c:pt>
                <c:pt idx="2">
                  <c:v>Eskilstuna</c:v>
                </c:pt>
                <c:pt idx="3">
                  <c:v>Jönköping</c:v>
                </c:pt>
                <c:pt idx="4">
                  <c:v>Linköping</c:v>
                </c:pt>
                <c:pt idx="5">
                  <c:v>Västerås</c:v>
                </c:pt>
                <c:pt idx="6">
                  <c:v>Örebro</c:v>
                </c:pt>
              </c:strCache>
            </c:strRef>
          </c:cat>
          <c:val>
            <c:numRef>
              <c:f>Blad1!$B$2:$H$2</c:f>
              <c:numCache>
                <c:formatCode>0.00</c:formatCode>
                <c:ptCount val="7"/>
                <c:pt idx="0">
                  <c:v>42.3</c:v>
                </c:pt>
                <c:pt idx="1">
                  <c:v>46.2</c:v>
                </c:pt>
                <c:pt idx="2">
                  <c:v>38.200000000000003</c:v>
                </c:pt>
                <c:pt idx="3">
                  <c:v>47.8</c:v>
                </c:pt>
                <c:pt idx="4">
                  <c:v>56.3</c:v>
                </c:pt>
                <c:pt idx="5">
                  <c:v>47.2</c:v>
                </c:pt>
                <c:pt idx="6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13-486F-96E7-DE42DF8B3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4058280"/>
        <c:axId val="434058672"/>
      </c:barChart>
      <c:catAx>
        <c:axId val="43405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058672"/>
        <c:crosses val="autoZero"/>
        <c:auto val="1"/>
        <c:lblAlgn val="ctr"/>
        <c:lblOffset val="100"/>
        <c:noMultiLvlLbl val="0"/>
      </c:catAx>
      <c:valAx>
        <c:axId val="4340586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4058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351628918517117E-2"/>
          <c:y val="0.15771060875455084"/>
          <c:w val="0.88075828460725814"/>
          <c:h val="0.708693977173307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'Nybyggda bostäder'!$C$7</c:f>
              <c:strCache>
                <c:ptCount val="1"/>
                <c:pt idx="0">
                  <c:v>One- or two dwelling buildings</c:v>
                </c:pt>
              </c:strCache>
            </c:strRef>
          </c:tx>
          <c:invertIfNegative val="0"/>
          <c:cat>
            <c:numRef>
              <c:f>'Nybyggda bostäder'!$A$8:$A$69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'Nybyggda bostäder'!$C$8:$C$69</c:f>
              <c:numCache>
                <c:formatCode>#,##0</c:formatCode>
                <c:ptCount val="62"/>
                <c:pt idx="0">
                  <c:v>351</c:v>
                </c:pt>
                <c:pt idx="1">
                  <c:v>246</c:v>
                </c:pt>
                <c:pt idx="2">
                  <c:v>210</c:v>
                </c:pt>
                <c:pt idx="3">
                  <c:v>249</c:v>
                </c:pt>
                <c:pt idx="4">
                  <c:v>299</c:v>
                </c:pt>
                <c:pt idx="5">
                  <c:v>264</c:v>
                </c:pt>
                <c:pt idx="6">
                  <c:v>442</c:v>
                </c:pt>
                <c:pt idx="7">
                  <c:v>303</c:v>
                </c:pt>
                <c:pt idx="8">
                  <c:v>549</c:v>
                </c:pt>
                <c:pt idx="9">
                  <c:v>398</c:v>
                </c:pt>
                <c:pt idx="10">
                  <c:v>463</c:v>
                </c:pt>
                <c:pt idx="11">
                  <c:v>528</c:v>
                </c:pt>
                <c:pt idx="12">
                  <c:v>663</c:v>
                </c:pt>
                <c:pt idx="13">
                  <c:v>333</c:v>
                </c:pt>
                <c:pt idx="14">
                  <c:v>716</c:v>
                </c:pt>
                <c:pt idx="15">
                  <c:v>625</c:v>
                </c:pt>
                <c:pt idx="16">
                  <c:v>500</c:v>
                </c:pt>
                <c:pt idx="17">
                  <c:v>377</c:v>
                </c:pt>
                <c:pt idx="18">
                  <c:v>382</c:v>
                </c:pt>
                <c:pt idx="19">
                  <c:v>414</c:v>
                </c:pt>
                <c:pt idx="20">
                  <c:v>400</c:v>
                </c:pt>
                <c:pt idx="21">
                  <c:v>395</c:v>
                </c:pt>
                <c:pt idx="22">
                  <c:v>203</c:v>
                </c:pt>
                <c:pt idx="23">
                  <c:v>200</c:v>
                </c:pt>
                <c:pt idx="24">
                  <c:v>210</c:v>
                </c:pt>
                <c:pt idx="25">
                  <c:v>268</c:v>
                </c:pt>
                <c:pt idx="26">
                  <c:v>154</c:v>
                </c:pt>
                <c:pt idx="27">
                  <c:v>287</c:v>
                </c:pt>
                <c:pt idx="28">
                  <c:v>295</c:v>
                </c:pt>
                <c:pt idx="29">
                  <c:v>246</c:v>
                </c:pt>
                <c:pt idx="30">
                  <c:v>372</c:v>
                </c:pt>
                <c:pt idx="31">
                  <c:v>207</c:v>
                </c:pt>
                <c:pt idx="32">
                  <c:v>60</c:v>
                </c:pt>
                <c:pt idx="33">
                  <c:v>38</c:v>
                </c:pt>
                <c:pt idx="34">
                  <c:v>18</c:v>
                </c:pt>
                <c:pt idx="35">
                  <c:v>25</c:v>
                </c:pt>
                <c:pt idx="36">
                  <c:v>32</c:v>
                </c:pt>
                <c:pt idx="37">
                  <c:v>42</c:v>
                </c:pt>
                <c:pt idx="38">
                  <c:v>40</c:v>
                </c:pt>
                <c:pt idx="39">
                  <c:v>44</c:v>
                </c:pt>
                <c:pt idx="40">
                  <c:v>146</c:v>
                </c:pt>
                <c:pt idx="41">
                  <c:v>66</c:v>
                </c:pt>
                <c:pt idx="42">
                  <c:v>103</c:v>
                </c:pt>
                <c:pt idx="43">
                  <c:v>97</c:v>
                </c:pt>
                <c:pt idx="44">
                  <c:v>109</c:v>
                </c:pt>
                <c:pt idx="45">
                  <c:v>195</c:v>
                </c:pt>
                <c:pt idx="46">
                  <c:v>194</c:v>
                </c:pt>
                <c:pt idx="47">
                  <c:v>133</c:v>
                </c:pt>
                <c:pt idx="48">
                  <c:v>54</c:v>
                </c:pt>
                <c:pt idx="49">
                  <c:v>165</c:v>
                </c:pt>
                <c:pt idx="50">
                  <c:v>59</c:v>
                </c:pt>
                <c:pt idx="51">
                  <c:v>141</c:v>
                </c:pt>
                <c:pt idx="52">
                  <c:v>78</c:v>
                </c:pt>
                <c:pt idx="53">
                  <c:v>108</c:v>
                </c:pt>
                <c:pt idx="54">
                  <c:v>143</c:v>
                </c:pt>
                <c:pt idx="55">
                  <c:v>141</c:v>
                </c:pt>
                <c:pt idx="56">
                  <c:v>99</c:v>
                </c:pt>
                <c:pt idx="57">
                  <c:v>187</c:v>
                </c:pt>
                <c:pt idx="58" formatCode="General">
                  <c:v>153</c:v>
                </c:pt>
                <c:pt idx="59">
                  <c:v>101</c:v>
                </c:pt>
                <c:pt idx="60">
                  <c:v>141</c:v>
                </c:pt>
                <c:pt idx="61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77-4736-8301-BD5A6EBF432B}"/>
            </c:ext>
          </c:extLst>
        </c:ser>
        <c:ser>
          <c:idx val="1"/>
          <c:order val="1"/>
          <c:tx>
            <c:strRef>
              <c:f>'Nybyggda bostäder'!$D$7</c:f>
              <c:strCache>
                <c:ptCount val="1"/>
                <c:pt idx="0">
                  <c:v>Dwellings in multi-dwelling buidlings</c:v>
                </c:pt>
              </c:strCache>
            </c:strRef>
          </c:tx>
          <c:invertIfNegative val="0"/>
          <c:cat>
            <c:numRef>
              <c:f>'Nybyggda bostäder'!$A$8:$A$69</c:f>
              <c:numCache>
                <c:formatCode>General</c:formatCode>
                <c:ptCount val="6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</c:numCache>
            </c:numRef>
          </c:cat>
          <c:val>
            <c:numRef>
              <c:f>'Nybyggda bostäder'!$D$8:$D$69</c:f>
              <c:numCache>
                <c:formatCode>#,##0</c:formatCode>
                <c:ptCount val="62"/>
                <c:pt idx="0">
                  <c:v>960</c:v>
                </c:pt>
                <c:pt idx="1">
                  <c:v>1028</c:v>
                </c:pt>
                <c:pt idx="2">
                  <c:v>1261</c:v>
                </c:pt>
                <c:pt idx="3">
                  <c:v>1139</c:v>
                </c:pt>
                <c:pt idx="4">
                  <c:v>1250</c:v>
                </c:pt>
                <c:pt idx="5">
                  <c:v>1272</c:v>
                </c:pt>
                <c:pt idx="6">
                  <c:v>1225</c:v>
                </c:pt>
                <c:pt idx="7">
                  <c:v>1972</c:v>
                </c:pt>
                <c:pt idx="8">
                  <c:v>1490</c:v>
                </c:pt>
                <c:pt idx="9">
                  <c:v>1469</c:v>
                </c:pt>
                <c:pt idx="10">
                  <c:v>1320</c:v>
                </c:pt>
                <c:pt idx="11">
                  <c:v>656</c:v>
                </c:pt>
                <c:pt idx="12">
                  <c:v>568</c:v>
                </c:pt>
                <c:pt idx="13">
                  <c:v>234</c:v>
                </c:pt>
                <c:pt idx="14">
                  <c:v>279</c:v>
                </c:pt>
                <c:pt idx="15">
                  <c:v>115</c:v>
                </c:pt>
                <c:pt idx="16">
                  <c:v>47</c:v>
                </c:pt>
                <c:pt idx="17">
                  <c:v>0</c:v>
                </c:pt>
                <c:pt idx="18">
                  <c:v>251</c:v>
                </c:pt>
                <c:pt idx="19">
                  <c:v>177</c:v>
                </c:pt>
                <c:pt idx="20">
                  <c:v>291</c:v>
                </c:pt>
                <c:pt idx="21">
                  <c:v>99</c:v>
                </c:pt>
                <c:pt idx="22">
                  <c:v>486</c:v>
                </c:pt>
                <c:pt idx="23">
                  <c:v>144</c:v>
                </c:pt>
                <c:pt idx="24">
                  <c:v>478</c:v>
                </c:pt>
                <c:pt idx="25">
                  <c:v>90</c:v>
                </c:pt>
                <c:pt idx="26">
                  <c:v>363</c:v>
                </c:pt>
                <c:pt idx="27">
                  <c:v>149</c:v>
                </c:pt>
                <c:pt idx="28">
                  <c:v>382</c:v>
                </c:pt>
                <c:pt idx="29">
                  <c:v>296</c:v>
                </c:pt>
                <c:pt idx="30">
                  <c:v>373</c:v>
                </c:pt>
                <c:pt idx="31">
                  <c:v>351</c:v>
                </c:pt>
                <c:pt idx="32">
                  <c:v>211</c:v>
                </c:pt>
                <c:pt idx="33">
                  <c:v>54</c:v>
                </c:pt>
                <c:pt idx="34">
                  <c:v>30</c:v>
                </c:pt>
                <c:pt idx="35">
                  <c:v>30</c:v>
                </c:pt>
                <c:pt idx="36">
                  <c:v>83</c:v>
                </c:pt>
                <c:pt idx="37">
                  <c:v>95</c:v>
                </c:pt>
                <c:pt idx="38">
                  <c:v>164</c:v>
                </c:pt>
                <c:pt idx="39">
                  <c:v>89</c:v>
                </c:pt>
                <c:pt idx="40">
                  <c:v>38</c:v>
                </c:pt>
                <c:pt idx="41">
                  <c:v>79</c:v>
                </c:pt>
                <c:pt idx="42">
                  <c:v>191</c:v>
                </c:pt>
                <c:pt idx="43">
                  <c:v>5</c:v>
                </c:pt>
                <c:pt idx="44">
                  <c:v>90</c:v>
                </c:pt>
                <c:pt idx="45">
                  <c:v>10</c:v>
                </c:pt>
                <c:pt idx="46">
                  <c:v>144</c:v>
                </c:pt>
                <c:pt idx="47">
                  <c:v>101</c:v>
                </c:pt>
                <c:pt idx="48">
                  <c:v>60</c:v>
                </c:pt>
                <c:pt idx="49">
                  <c:v>0</c:v>
                </c:pt>
                <c:pt idx="50">
                  <c:v>10</c:v>
                </c:pt>
                <c:pt idx="51">
                  <c:v>0</c:v>
                </c:pt>
                <c:pt idx="52">
                  <c:v>62</c:v>
                </c:pt>
                <c:pt idx="53">
                  <c:v>41</c:v>
                </c:pt>
                <c:pt idx="54">
                  <c:v>854</c:v>
                </c:pt>
                <c:pt idx="55">
                  <c:v>780</c:v>
                </c:pt>
                <c:pt idx="56">
                  <c:v>342</c:v>
                </c:pt>
                <c:pt idx="57">
                  <c:v>667</c:v>
                </c:pt>
                <c:pt idx="58" formatCode="General">
                  <c:v>749</c:v>
                </c:pt>
                <c:pt idx="59">
                  <c:v>156</c:v>
                </c:pt>
                <c:pt idx="60">
                  <c:v>620</c:v>
                </c:pt>
                <c:pt idx="61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77-4736-8301-BD5A6EBF4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4470048"/>
        <c:axId val="424470440"/>
      </c:barChart>
      <c:catAx>
        <c:axId val="42447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300000"/>
          <a:lstStyle/>
          <a:p>
            <a:pPr>
              <a:defRPr sz="1200"/>
            </a:pPr>
            <a:endParaRPr lang="sv-SE"/>
          </a:p>
        </c:txPr>
        <c:crossAx val="424470440"/>
        <c:crosses val="autoZero"/>
        <c:auto val="1"/>
        <c:lblAlgn val="ctr"/>
        <c:lblOffset val="100"/>
        <c:noMultiLvlLbl val="0"/>
      </c:catAx>
      <c:valAx>
        <c:axId val="424470440"/>
        <c:scaling>
          <c:orientation val="minMax"/>
        </c:scaling>
        <c:delete val="0"/>
        <c:axPos val="l"/>
        <c:majorGridlines>
          <c:spPr>
            <a:ln>
              <a:solidFill>
                <a:srgbClr val="FFFFFF">
                  <a:lumMod val="75000"/>
                </a:srgb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sv-SE"/>
          </a:p>
        </c:txPr>
        <c:crossAx val="424470048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/>
            </a:pPr>
            <a:endParaRPr lang="sv-SE"/>
          </a:p>
        </c:txPr>
      </c:legendEntry>
      <c:layout>
        <c:manualLayout>
          <c:xMode val="edge"/>
          <c:yMode val="edge"/>
          <c:x val="0.17025219871685437"/>
          <c:y val="1.6692461829368104E-2"/>
          <c:w val="0.70044464345876656"/>
          <c:h val="0.20330245816047188"/>
        </c:manualLayout>
      </c:layout>
      <c:overlay val="0"/>
      <c:txPr>
        <a:bodyPr/>
        <a:lstStyle/>
        <a:p>
          <a:pPr>
            <a:defRPr sz="1400" b="0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5936474982502E-2"/>
          <c:y val="0.1032743202320961"/>
          <c:w val="0.91375081342931508"/>
          <c:h val="0.778808426333031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Befolkningsförändring</c:v>
                </c:pt>
              </c:strCache>
            </c:strRef>
          </c:tx>
          <c:spPr>
            <a:solidFill>
              <a:srgbClr val="FFC000"/>
            </a:solidFill>
            <a:ln w="38100">
              <a:solidFill>
                <a:srgbClr val="FFC000"/>
              </a:solidFill>
            </a:ln>
            <a:effectLst/>
          </c:spPr>
          <c:invertIfNegative val="0"/>
          <c:cat>
            <c:numRef>
              <c:f>Blad1!$A$2:$A$73</c:f>
              <c:numCache>
                <c:formatCode>General</c:formatCode>
                <c:ptCount val="72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  <c:pt idx="63">
                  <c:v>2014</c:v>
                </c:pt>
                <c:pt idx="64">
                  <c:v>2015</c:v>
                </c:pt>
                <c:pt idx="65">
                  <c:v>2016</c:v>
                </c:pt>
                <c:pt idx="66">
                  <c:v>2017</c:v>
                </c:pt>
                <c:pt idx="67">
                  <c:v>2018</c:v>
                </c:pt>
                <c:pt idx="68">
                  <c:v>2019</c:v>
                </c:pt>
                <c:pt idx="69">
                  <c:v>2020</c:v>
                </c:pt>
                <c:pt idx="70">
                  <c:v>2021</c:v>
                </c:pt>
                <c:pt idx="71">
                  <c:v>2022</c:v>
                </c:pt>
              </c:numCache>
            </c:numRef>
          </c:cat>
          <c:val>
            <c:numRef>
              <c:f>Blad1!$B$2:$B$73</c:f>
              <c:numCache>
                <c:formatCode>#,##0</c:formatCode>
                <c:ptCount val="72"/>
                <c:pt idx="0">
                  <c:v>927</c:v>
                </c:pt>
                <c:pt idx="1">
                  <c:v>280</c:v>
                </c:pt>
                <c:pt idx="2">
                  <c:v>616</c:v>
                </c:pt>
                <c:pt idx="3">
                  <c:v>49</c:v>
                </c:pt>
                <c:pt idx="4">
                  <c:v>355</c:v>
                </c:pt>
                <c:pt idx="5">
                  <c:v>531</c:v>
                </c:pt>
                <c:pt idx="6">
                  <c:v>112</c:v>
                </c:pt>
                <c:pt idx="7">
                  <c:v>20</c:v>
                </c:pt>
                <c:pt idx="8">
                  <c:v>82</c:v>
                </c:pt>
                <c:pt idx="9">
                  <c:v>-135</c:v>
                </c:pt>
                <c:pt idx="10">
                  <c:v>233</c:v>
                </c:pt>
                <c:pt idx="11">
                  <c:v>695</c:v>
                </c:pt>
                <c:pt idx="12">
                  <c:v>290</c:v>
                </c:pt>
                <c:pt idx="13">
                  <c:v>718</c:v>
                </c:pt>
                <c:pt idx="14">
                  <c:v>1094</c:v>
                </c:pt>
                <c:pt idx="15">
                  <c:v>767</c:v>
                </c:pt>
                <c:pt idx="16">
                  <c:v>750</c:v>
                </c:pt>
                <c:pt idx="17">
                  <c:v>186</c:v>
                </c:pt>
                <c:pt idx="18">
                  <c:v>1423</c:v>
                </c:pt>
                <c:pt idx="19">
                  <c:v>1744</c:v>
                </c:pt>
                <c:pt idx="20">
                  <c:v>303</c:v>
                </c:pt>
                <c:pt idx="21">
                  <c:v>-484</c:v>
                </c:pt>
                <c:pt idx="22">
                  <c:v>-437</c:v>
                </c:pt>
                <c:pt idx="23">
                  <c:v>-871</c:v>
                </c:pt>
                <c:pt idx="24">
                  <c:v>-301</c:v>
                </c:pt>
                <c:pt idx="25">
                  <c:v>798</c:v>
                </c:pt>
                <c:pt idx="26">
                  <c:v>680</c:v>
                </c:pt>
                <c:pt idx="27">
                  <c:v>-396</c:v>
                </c:pt>
                <c:pt idx="28">
                  <c:v>-258</c:v>
                </c:pt>
                <c:pt idx="29">
                  <c:v>-755</c:v>
                </c:pt>
                <c:pt idx="30">
                  <c:v>-612</c:v>
                </c:pt>
                <c:pt idx="31">
                  <c:v>-390</c:v>
                </c:pt>
                <c:pt idx="32">
                  <c:v>-172</c:v>
                </c:pt>
                <c:pt idx="33">
                  <c:v>387</c:v>
                </c:pt>
                <c:pt idx="34">
                  <c:v>116</c:v>
                </c:pt>
                <c:pt idx="35">
                  <c:v>234</c:v>
                </c:pt>
                <c:pt idx="36">
                  <c:v>200</c:v>
                </c:pt>
                <c:pt idx="37">
                  <c:v>369</c:v>
                </c:pt>
                <c:pt idx="38">
                  <c:v>551</c:v>
                </c:pt>
                <c:pt idx="39">
                  <c:v>601</c:v>
                </c:pt>
                <c:pt idx="40">
                  <c:v>234</c:v>
                </c:pt>
                <c:pt idx="41">
                  <c:v>42</c:v>
                </c:pt>
                <c:pt idx="42">
                  <c:v>230</c:v>
                </c:pt>
                <c:pt idx="43">
                  <c:v>2212</c:v>
                </c:pt>
                <c:pt idx="44">
                  <c:v>555</c:v>
                </c:pt>
                <c:pt idx="45">
                  <c:v>-264</c:v>
                </c:pt>
                <c:pt idx="46">
                  <c:v>-482</c:v>
                </c:pt>
                <c:pt idx="47">
                  <c:v>-634</c:v>
                </c:pt>
                <c:pt idx="48">
                  <c:v>-203</c:v>
                </c:pt>
                <c:pt idx="49">
                  <c:v>-13</c:v>
                </c:pt>
                <c:pt idx="50">
                  <c:v>697</c:v>
                </c:pt>
                <c:pt idx="51">
                  <c:v>407</c:v>
                </c:pt>
                <c:pt idx="52">
                  <c:v>668</c:v>
                </c:pt>
                <c:pt idx="53">
                  <c:v>439</c:v>
                </c:pt>
                <c:pt idx="54">
                  <c:v>232</c:v>
                </c:pt>
                <c:pt idx="55">
                  <c:v>821</c:v>
                </c:pt>
                <c:pt idx="56">
                  <c:v>1217</c:v>
                </c:pt>
                <c:pt idx="57">
                  <c:v>1380</c:v>
                </c:pt>
                <c:pt idx="58">
                  <c:v>1194</c:v>
                </c:pt>
                <c:pt idx="59">
                  <c:v>796</c:v>
                </c:pt>
                <c:pt idx="60">
                  <c:v>573</c:v>
                </c:pt>
                <c:pt idx="61">
                  <c:v>1501</c:v>
                </c:pt>
                <c:pt idx="62">
                  <c:v>1625</c:v>
                </c:pt>
                <c:pt idx="63">
                  <c:v>1534</c:v>
                </c:pt>
                <c:pt idx="64">
                  <c:v>1752</c:v>
                </c:pt>
                <c:pt idx="65">
                  <c:v>2328</c:v>
                </c:pt>
                <c:pt idx="66">
                  <c:v>1564</c:v>
                </c:pt>
                <c:pt idx="67" formatCode="General">
                  <c:v>749</c:v>
                </c:pt>
                <c:pt idx="68">
                  <c:v>1495</c:v>
                </c:pt>
                <c:pt idx="69" formatCode="General">
                  <c:v>307</c:v>
                </c:pt>
                <c:pt idx="70" formatCode="General">
                  <c:v>980</c:v>
                </c:pt>
                <c:pt idx="71" formatCode="General">
                  <c:v>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2-40B9-A616-A5014B7D2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845192"/>
        <c:axId val="430845584"/>
      </c:barChart>
      <c:catAx>
        <c:axId val="4308451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845584"/>
        <c:crosses val="autoZero"/>
        <c:auto val="1"/>
        <c:lblAlgn val="ctr"/>
        <c:lblOffset val="100"/>
        <c:tickLblSkip val="3"/>
        <c:noMultiLvlLbl val="0"/>
      </c:catAx>
      <c:valAx>
        <c:axId val="43084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845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In-migration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Blad1!$A$2:$A$56</c:f>
              <c:numCache>
                <c:formatCode>General</c:formatCode>
                <c:ptCount val="55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</c:numCache>
            </c:numRef>
          </c:cat>
          <c:val>
            <c:numRef>
              <c:f>Blad1!$B$2:$B$56</c:f>
              <c:numCache>
                <c:formatCode>General</c:formatCode>
                <c:ptCount val="55"/>
                <c:pt idx="0">
                  <c:v>4585</c:v>
                </c:pt>
                <c:pt idx="1">
                  <c:v>5768</c:v>
                </c:pt>
                <c:pt idx="2">
                  <c:v>5959</c:v>
                </c:pt>
                <c:pt idx="3">
                  <c:v>4937</c:v>
                </c:pt>
                <c:pt idx="4">
                  <c:v>3960</c:v>
                </c:pt>
                <c:pt idx="5">
                  <c:v>4070</c:v>
                </c:pt>
                <c:pt idx="6">
                  <c:v>3605</c:v>
                </c:pt>
                <c:pt idx="7">
                  <c:v>4262</c:v>
                </c:pt>
                <c:pt idx="8">
                  <c:v>4587</c:v>
                </c:pt>
                <c:pt idx="9">
                  <c:v>4098</c:v>
                </c:pt>
                <c:pt idx="10">
                  <c:v>3060</c:v>
                </c:pt>
                <c:pt idx="11">
                  <c:v>3342</c:v>
                </c:pt>
                <c:pt idx="12">
                  <c:v>3262</c:v>
                </c:pt>
                <c:pt idx="13">
                  <c:v>2820</c:v>
                </c:pt>
                <c:pt idx="14">
                  <c:v>2819</c:v>
                </c:pt>
                <c:pt idx="15">
                  <c:v>2893</c:v>
                </c:pt>
                <c:pt idx="16">
                  <c:v>3321</c:v>
                </c:pt>
                <c:pt idx="17">
                  <c:v>3509</c:v>
                </c:pt>
                <c:pt idx="18">
                  <c:v>3517</c:v>
                </c:pt>
                <c:pt idx="19">
                  <c:v>3460</c:v>
                </c:pt>
                <c:pt idx="20">
                  <c:v>3691</c:v>
                </c:pt>
                <c:pt idx="21">
                  <c:v>3798</c:v>
                </c:pt>
                <c:pt idx="22">
                  <c:v>3542</c:v>
                </c:pt>
                <c:pt idx="23">
                  <c:v>3423</c:v>
                </c:pt>
                <c:pt idx="24">
                  <c:v>2956</c:v>
                </c:pt>
                <c:pt idx="25">
                  <c:v>3728</c:v>
                </c:pt>
                <c:pt idx="26">
                  <c:v>5910</c:v>
                </c:pt>
                <c:pt idx="27">
                  <c:v>4217</c:v>
                </c:pt>
                <c:pt idx="28">
                  <c:v>3713</c:v>
                </c:pt>
                <c:pt idx="29">
                  <c:v>3976</c:v>
                </c:pt>
                <c:pt idx="30">
                  <c:v>4066</c:v>
                </c:pt>
                <c:pt idx="31">
                  <c:v>4297</c:v>
                </c:pt>
                <c:pt idx="32">
                  <c:v>4604</c:v>
                </c:pt>
                <c:pt idx="33">
                  <c:v>4870</c:v>
                </c:pt>
                <c:pt idx="34">
                  <c:v>4760</c:v>
                </c:pt>
                <c:pt idx="35">
                  <c:v>4789</c:v>
                </c:pt>
                <c:pt idx="36">
                  <c:v>4687</c:v>
                </c:pt>
                <c:pt idx="37">
                  <c:v>4770</c:v>
                </c:pt>
                <c:pt idx="38">
                  <c:v>5342</c:v>
                </c:pt>
                <c:pt idx="39">
                  <c:v>5752</c:v>
                </c:pt>
                <c:pt idx="40">
                  <c:v>6008</c:v>
                </c:pt>
                <c:pt idx="41">
                  <c:v>5649</c:v>
                </c:pt>
                <c:pt idx="42">
                  <c:v>5374</c:v>
                </c:pt>
                <c:pt idx="43">
                  <c:v>5588</c:v>
                </c:pt>
                <c:pt idx="44">
                  <c:v>6175</c:v>
                </c:pt>
                <c:pt idx="45">
                  <c:v>6236</c:v>
                </c:pt>
                <c:pt idx="46">
                  <c:v>6424</c:v>
                </c:pt>
                <c:pt idx="47">
                  <c:v>6718</c:v>
                </c:pt>
                <c:pt idx="48">
                  <c:v>7269</c:v>
                </c:pt>
                <c:pt idx="49" formatCode="#,##0">
                  <c:v>6803</c:v>
                </c:pt>
                <c:pt idx="50" formatCode="#,##0">
                  <c:v>6203</c:v>
                </c:pt>
                <c:pt idx="51" formatCode="#,##0">
                  <c:v>6432</c:v>
                </c:pt>
                <c:pt idx="52" formatCode="0">
                  <c:v>6246</c:v>
                </c:pt>
                <c:pt idx="53" formatCode="#,##0">
                  <c:v>6540</c:v>
                </c:pt>
                <c:pt idx="54" formatCode="#,##0">
                  <c:v>6630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0F-4CE4-998D-0F5D3F9A7FE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Out-migration</c:v>
                </c:pt>
              </c:strCache>
            </c:strRef>
          </c:tx>
          <c:spPr>
            <a:ln w="38100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Blad1!$A$2:$A$56</c:f>
              <c:numCache>
                <c:formatCode>General</c:formatCode>
                <c:ptCount val="55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</c:numCache>
            </c:numRef>
          </c:cat>
          <c:val>
            <c:numRef>
              <c:f>Blad1!$C$2:$C$56</c:f>
              <c:numCache>
                <c:formatCode>General</c:formatCode>
                <c:ptCount val="55"/>
                <c:pt idx="0">
                  <c:v>4204</c:v>
                </c:pt>
                <c:pt idx="1">
                  <c:v>4617</c:v>
                </c:pt>
                <c:pt idx="2">
                  <c:v>4523</c:v>
                </c:pt>
                <c:pt idx="3">
                  <c:v>4887</c:v>
                </c:pt>
                <c:pt idx="4">
                  <c:v>4627</c:v>
                </c:pt>
                <c:pt idx="5">
                  <c:v>4807</c:v>
                </c:pt>
                <c:pt idx="6">
                  <c:v>4785</c:v>
                </c:pt>
                <c:pt idx="7">
                  <c:v>4593</c:v>
                </c:pt>
                <c:pt idx="8">
                  <c:v>3803</c:v>
                </c:pt>
                <c:pt idx="9">
                  <c:v>3497</c:v>
                </c:pt>
                <c:pt idx="10">
                  <c:v>3431</c:v>
                </c:pt>
                <c:pt idx="11">
                  <c:v>3544</c:v>
                </c:pt>
                <c:pt idx="12">
                  <c:v>3921</c:v>
                </c:pt>
                <c:pt idx="13">
                  <c:v>3303</c:v>
                </c:pt>
                <c:pt idx="14">
                  <c:v>2997</c:v>
                </c:pt>
                <c:pt idx="15">
                  <c:v>2948</c:v>
                </c:pt>
                <c:pt idx="16">
                  <c:v>2783</c:v>
                </c:pt>
                <c:pt idx="17">
                  <c:v>3211</c:v>
                </c:pt>
                <c:pt idx="18">
                  <c:v>3367</c:v>
                </c:pt>
                <c:pt idx="19">
                  <c:v>3396</c:v>
                </c:pt>
                <c:pt idx="20">
                  <c:v>3413</c:v>
                </c:pt>
                <c:pt idx="21">
                  <c:v>3472</c:v>
                </c:pt>
                <c:pt idx="22">
                  <c:v>3345</c:v>
                </c:pt>
                <c:pt idx="23">
                  <c:v>3393</c:v>
                </c:pt>
                <c:pt idx="24">
                  <c:v>3122</c:v>
                </c:pt>
                <c:pt idx="25">
                  <c:v>3647</c:v>
                </c:pt>
                <c:pt idx="26">
                  <c:v>3824</c:v>
                </c:pt>
                <c:pt idx="27">
                  <c:v>3815</c:v>
                </c:pt>
                <c:pt idx="28">
                  <c:v>3844</c:v>
                </c:pt>
                <c:pt idx="29">
                  <c:v>4415</c:v>
                </c:pt>
                <c:pt idx="30">
                  <c:v>4576</c:v>
                </c:pt>
                <c:pt idx="31">
                  <c:v>4318</c:v>
                </c:pt>
                <c:pt idx="32">
                  <c:v>4401</c:v>
                </c:pt>
                <c:pt idx="33">
                  <c:v>4004</c:v>
                </c:pt>
                <c:pt idx="34">
                  <c:v>4237</c:v>
                </c:pt>
                <c:pt idx="35">
                  <c:v>4123</c:v>
                </c:pt>
                <c:pt idx="36">
                  <c:v>4323</c:v>
                </c:pt>
                <c:pt idx="37">
                  <c:v>4595</c:v>
                </c:pt>
                <c:pt idx="38">
                  <c:v>4631</c:v>
                </c:pt>
                <c:pt idx="39">
                  <c:v>4705</c:v>
                </c:pt>
                <c:pt idx="40">
                  <c:v>4866</c:v>
                </c:pt>
                <c:pt idx="41">
                  <c:v>4720</c:v>
                </c:pt>
                <c:pt idx="42">
                  <c:v>4977</c:v>
                </c:pt>
                <c:pt idx="43">
                  <c:v>5261</c:v>
                </c:pt>
                <c:pt idx="44">
                  <c:v>5077</c:v>
                </c:pt>
                <c:pt idx="45">
                  <c:v>5049</c:v>
                </c:pt>
                <c:pt idx="46">
                  <c:v>5288</c:v>
                </c:pt>
                <c:pt idx="47">
                  <c:v>5447</c:v>
                </c:pt>
                <c:pt idx="48">
                  <c:v>5406</c:v>
                </c:pt>
                <c:pt idx="49">
                  <c:v>5609</c:v>
                </c:pt>
                <c:pt idx="50">
                  <c:v>5744</c:v>
                </c:pt>
                <c:pt idx="51">
                  <c:v>5374</c:v>
                </c:pt>
                <c:pt idx="52" formatCode="0">
                  <c:v>6130</c:v>
                </c:pt>
                <c:pt idx="53" formatCode="#,##0">
                  <c:v>5957</c:v>
                </c:pt>
                <c:pt idx="54">
                  <c:v>6154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0F-4CE4-998D-0F5D3F9A7FE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Births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Blad1!$A$2:$A$56</c:f>
              <c:numCache>
                <c:formatCode>General</c:formatCode>
                <c:ptCount val="55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</c:numCache>
            </c:numRef>
          </c:cat>
          <c:val>
            <c:numRef>
              <c:f>Blad1!$D$2:$D$56</c:f>
              <c:numCache>
                <c:formatCode>General</c:formatCode>
                <c:ptCount val="55"/>
                <c:pt idx="0">
                  <c:v>1554</c:v>
                </c:pt>
                <c:pt idx="1">
                  <c:v>1474</c:v>
                </c:pt>
                <c:pt idx="2">
                  <c:v>1645</c:v>
                </c:pt>
                <c:pt idx="3">
                  <c:v>1640</c:v>
                </c:pt>
                <c:pt idx="4">
                  <c:v>1613</c:v>
                </c:pt>
                <c:pt idx="5">
                  <c:v>1645</c:v>
                </c:pt>
                <c:pt idx="6">
                  <c:v>1667</c:v>
                </c:pt>
                <c:pt idx="7">
                  <c:v>1465</c:v>
                </c:pt>
                <c:pt idx="8">
                  <c:v>1408</c:v>
                </c:pt>
                <c:pt idx="9">
                  <c:v>1444</c:v>
                </c:pt>
                <c:pt idx="10">
                  <c:v>1375</c:v>
                </c:pt>
                <c:pt idx="11">
                  <c:v>1344</c:v>
                </c:pt>
                <c:pt idx="12">
                  <c:v>1358</c:v>
                </c:pt>
                <c:pt idx="13">
                  <c:v>1312</c:v>
                </c:pt>
                <c:pt idx="14">
                  <c:v>1217</c:v>
                </c:pt>
                <c:pt idx="15">
                  <c:v>1183</c:v>
                </c:pt>
                <c:pt idx="16">
                  <c:v>1249</c:v>
                </c:pt>
                <c:pt idx="17">
                  <c:v>1291</c:v>
                </c:pt>
                <c:pt idx="18">
                  <c:v>1417</c:v>
                </c:pt>
                <c:pt idx="19">
                  <c:v>1490</c:v>
                </c:pt>
                <c:pt idx="20">
                  <c:v>1545</c:v>
                </c:pt>
                <c:pt idx="21">
                  <c:v>1667</c:v>
                </c:pt>
                <c:pt idx="22">
                  <c:v>1803</c:v>
                </c:pt>
                <c:pt idx="23">
                  <c:v>1668</c:v>
                </c:pt>
                <c:pt idx="24">
                  <c:v>1658</c:v>
                </c:pt>
                <c:pt idx="25">
                  <c:v>1646</c:v>
                </c:pt>
                <c:pt idx="26">
                  <c:v>1583</c:v>
                </c:pt>
                <c:pt idx="27">
                  <c:v>1534</c:v>
                </c:pt>
                <c:pt idx="28">
                  <c:v>1397</c:v>
                </c:pt>
                <c:pt idx="29">
                  <c:v>1315</c:v>
                </c:pt>
                <c:pt idx="30">
                  <c:v>1272</c:v>
                </c:pt>
                <c:pt idx="31">
                  <c:v>1237</c:v>
                </c:pt>
                <c:pt idx="32">
                  <c:v>1216</c:v>
                </c:pt>
                <c:pt idx="33">
                  <c:v>1225</c:v>
                </c:pt>
                <c:pt idx="34">
                  <c:v>1283</c:v>
                </c:pt>
                <c:pt idx="35">
                  <c:v>1318</c:v>
                </c:pt>
                <c:pt idx="36">
                  <c:v>1373</c:v>
                </c:pt>
                <c:pt idx="37">
                  <c:v>1404</c:v>
                </c:pt>
                <c:pt idx="38">
                  <c:v>1423</c:v>
                </c:pt>
                <c:pt idx="39">
                  <c:v>1478</c:v>
                </c:pt>
                <c:pt idx="40">
                  <c:v>1554</c:v>
                </c:pt>
                <c:pt idx="41">
                  <c:v>1637</c:v>
                </c:pt>
                <c:pt idx="42">
                  <c:v>1668</c:v>
                </c:pt>
                <c:pt idx="43">
                  <c:v>1519</c:v>
                </c:pt>
                <c:pt idx="44">
                  <c:v>1687</c:v>
                </c:pt>
                <c:pt idx="45">
                  <c:v>1729</c:v>
                </c:pt>
                <c:pt idx="46">
                  <c:v>1636</c:v>
                </c:pt>
                <c:pt idx="47">
                  <c:v>1688</c:v>
                </c:pt>
                <c:pt idx="48">
                  <c:v>1721</c:v>
                </c:pt>
                <c:pt idx="49">
                  <c:v>1637</c:v>
                </c:pt>
                <c:pt idx="50">
                  <c:v>1606</c:v>
                </c:pt>
                <c:pt idx="51">
                  <c:v>1618</c:v>
                </c:pt>
                <c:pt idx="52" formatCode="0">
                  <c:v>1571</c:v>
                </c:pt>
                <c:pt idx="53" formatCode="#,##0">
                  <c:v>1665</c:v>
                </c:pt>
                <c:pt idx="54">
                  <c:v>1505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0F-4CE4-998D-0F5D3F9A7FE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Deaths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Blad1!$A$2:$A$56</c:f>
              <c:numCache>
                <c:formatCode>General</c:formatCode>
                <c:ptCount val="55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</c:numCache>
            </c:numRef>
          </c:cat>
          <c:val>
            <c:numRef>
              <c:f>Blad1!$E$2:$E$56</c:f>
              <c:numCache>
                <c:formatCode>General</c:formatCode>
                <c:ptCount val="55"/>
                <c:pt idx="0">
                  <c:v>1330</c:v>
                </c:pt>
                <c:pt idx="1">
                  <c:v>1420</c:v>
                </c:pt>
                <c:pt idx="2">
                  <c:v>1278</c:v>
                </c:pt>
                <c:pt idx="3">
                  <c:v>1349</c:v>
                </c:pt>
                <c:pt idx="4">
                  <c:v>1324</c:v>
                </c:pt>
                <c:pt idx="5">
                  <c:v>1426</c:v>
                </c:pt>
                <c:pt idx="6">
                  <c:v>1355</c:v>
                </c:pt>
                <c:pt idx="7">
                  <c:v>1429</c:v>
                </c:pt>
                <c:pt idx="8">
                  <c:v>1397</c:v>
                </c:pt>
                <c:pt idx="9">
                  <c:v>1378</c:v>
                </c:pt>
                <c:pt idx="10">
                  <c:v>1403</c:v>
                </c:pt>
                <c:pt idx="11">
                  <c:v>1400</c:v>
                </c:pt>
                <c:pt idx="12">
                  <c:v>1457</c:v>
                </c:pt>
                <c:pt idx="13">
                  <c:v>1443</c:v>
                </c:pt>
                <c:pt idx="14">
                  <c:v>1428</c:v>
                </c:pt>
                <c:pt idx="15">
                  <c:v>1306</c:v>
                </c:pt>
                <c:pt idx="16">
                  <c:v>1395</c:v>
                </c:pt>
                <c:pt idx="17">
                  <c:v>1475</c:v>
                </c:pt>
                <c:pt idx="18">
                  <c:v>1351</c:v>
                </c:pt>
                <c:pt idx="19">
                  <c:v>1339</c:v>
                </c:pt>
                <c:pt idx="20">
                  <c:v>1460</c:v>
                </c:pt>
                <c:pt idx="21">
                  <c:v>1447</c:v>
                </c:pt>
                <c:pt idx="22">
                  <c:v>1395</c:v>
                </c:pt>
                <c:pt idx="23">
                  <c:v>1459</c:v>
                </c:pt>
                <c:pt idx="24">
                  <c:v>1463</c:v>
                </c:pt>
                <c:pt idx="25">
                  <c:v>1493</c:v>
                </c:pt>
                <c:pt idx="26">
                  <c:v>1465</c:v>
                </c:pt>
                <c:pt idx="27">
                  <c:v>1386</c:v>
                </c:pt>
                <c:pt idx="28">
                  <c:v>1531</c:v>
                </c:pt>
                <c:pt idx="29">
                  <c:v>1360</c:v>
                </c:pt>
                <c:pt idx="30">
                  <c:v>1316</c:v>
                </c:pt>
                <c:pt idx="31">
                  <c:v>1417</c:v>
                </c:pt>
                <c:pt idx="32">
                  <c:v>1418</c:v>
                </c:pt>
                <c:pt idx="33">
                  <c:v>1393</c:v>
                </c:pt>
                <c:pt idx="34">
                  <c:v>1389</c:v>
                </c:pt>
                <c:pt idx="35">
                  <c:v>1313</c:v>
                </c:pt>
                <c:pt idx="36">
                  <c:v>1297</c:v>
                </c:pt>
                <c:pt idx="37">
                  <c:v>1340</c:v>
                </c:pt>
                <c:pt idx="38">
                  <c:v>1308</c:v>
                </c:pt>
                <c:pt idx="39">
                  <c:v>1317</c:v>
                </c:pt>
                <c:pt idx="40">
                  <c:v>1321</c:v>
                </c:pt>
                <c:pt idx="41">
                  <c:v>1360</c:v>
                </c:pt>
                <c:pt idx="42">
                  <c:v>1266</c:v>
                </c:pt>
                <c:pt idx="43">
                  <c:v>1281</c:v>
                </c:pt>
                <c:pt idx="44">
                  <c:v>1299</c:v>
                </c:pt>
                <c:pt idx="45">
                  <c:v>1318</c:v>
                </c:pt>
                <c:pt idx="46">
                  <c:v>1238</c:v>
                </c:pt>
                <c:pt idx="47">
                  <c:v>1231</c:v>
                </c:pt>
                <c:pt idx="48">
                  <c:v>1259</c:v>
                </c:pt>
                <c:pt idx="49">
                  <c:v>1330</c:v>
                </c:pt>
                <c:pt idx="50">
                  <c:v>1331</c:v>
                </c:pt>
                <c:pt idx="51">
                  <c:v>1200</c:v>
                </c:pt>
                <c:pt idx="52" formatCode="0">
                  <c:v>1396</c:v>
                </c:pt>
                <c:pt idx="53" formatCode="#,##0">
                  <c:v>1337</c:v>
                </c:pt>
                <c:pt idx="54">
                  <c:v>1349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0F-4CE4-998D-0F5D3F9A7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833080"/>
        <c:axId val="430833472"/>
      </c:lineChart>
      <c:catAx>
        <c:axId val="43083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833472"/>
        <c:crosses val="autoZero"/>
        <c:auto val="1"/>
        <c:lblAlgn val="ctr"/>
        <c:lblOffset val="100"/>
        <c:tickLblSkip val="2"/>
        <c:noMultiLvlLbl val="0"/>
      </c:catAx>
      <c:valAx>
        <c:axId val="4308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83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0963616861793"/>
          <c:y val="0.14247622273022323"/>
          <c:w val="0.14982138074703005"/>
          <c:h val="0.45440216747100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503221741463248E-2"/>
          <c:y val="8.5390620315797902E-2"/>
          <c:w val="0.78554211517374495"/>
          <c:h val="0.80121720346484804"/>
        </c:manualLayout>
      </c:layout>
      <c:lineChart>
        <c:grouping val="standard"/>
        <c:varyColors val="0"/>
        <c:ser>
          <c:idx val="0"/>
          <c:order val="0"/>
          <c:tx>
            <c:strRef>
              <c:f>Blad1!$A$3</c:f>
              <c:strCache>
                <c:ptCount val="1"/>
                <c:pt idx="0">
                  <c:v>Eskilstuna</c:v>
                </c:pt>
              </c:strCache>
            </c:strRef>
          </c:tx>
          <c:spPr>
            <a:ln w="31750">
              <a:solidFill>
                <a:srgbClr val="DB0029"/>
              </a:solidFill>
            </a:ln>
          </c:spPr>
          <c:marker>
            <c:symbol val="none"/>
          </c:marker>
          <c:cat>
            <c:numRef>
              <c:f>Blad1!$B$2:$X$2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Blad1!$B$3:$X$3</c:f>
              <c:numCache>
                <c:formatCode>0.00</c:formatCode>
                <c:ptCount val="23"/>
                <c:pt idx="0">
                  <c:v>15.6</c:v>
                </c:pt>
                <c:pt idx="1">
                  <c:v>15.93</c:v>
                </c:pt>
                <c:pt idx="2">
                  <c:v>16.27</c:v>
                </c:pt>
                <c:pt idx="3">
                  <c:v>16.510000000000002</c:v>
                </c:pt>
                <c:pt idx="4">
                  <c:v>16.61</c:v>
                </c:pt>
                <c:pt idx="5">
                  <c:v>16.809999999999999</c:v>
                </c:pt>
                <c:pt idx="6">
                  <c:v>17.149999999999999</c:v>
                </c:pt>
                <c:pt idx="7">
                  <c:v>17.89</c:v>
                </c:pt>
                <c:pt idx="8">
                  <c:v>18.73</c:v>
                </c:pt>
                <c:pt idx="9">
                  <c:v>19.309999999999999</c:v>
                </c:pt>
                <c:pt idx="10">
                  <c:v>19.75</c:v>
                </c:pt>
                <c:pt idx="11">
                  <c:v>20.38</c:v>
                </c:pt>
                <c:pt idx="12">
                  <c:v>21.01</c:v>
                </c:pt>
                <c:pt idx="13">
                  <c:v>21.71</c:v>
                </c:pt>
                <c:pt idx="14">
                  <c:v>22.6</c:v>
                </c:pt>
                <c:pt idx="15">
                  <c:v>23.36</c:v>
                </c:pt>
                <c:pt idx="16">
                  <c:v>24.34</c:v>
                </c:pt>
                <c:pt idx="17">
                  <c:v>25.01</c:v>
                </c:pt>
                <c:pt idx="18">
                  <c:v>25.67</c:v>
                </c:pt>
                <c:pt idx="19">
                  <c:v>26.16</c:v>
                </c:pt>
                <c:pt idx="20">
                  <c:v>26.29</c:v>
                </c:pt>
                <c:pt idx="21" formatCode="General">
                  <c:v>26.49</c:v>
                </c:pt>
                <c:pt idx="22" formatCode="General">
                  <c:v>26.7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80-4AB4-87AD-CD7B0C088053}"/>
            </c:ext>
          </c:extLst>
        </c:ser>
        <c:ser>
          <c:idx val="1"/>
          <c:order val="1"/>
          <c:tx>
            <c:strRef>
              <c:f>Blad1!$A$4</c:f>
              <c:strCache>
                <c:ptCount val="1"/>
                <c:pt idx="0">
                  <c:v>Västerås</c:v>
                </c:pt>
              </c:strCache>
            </c:strRef>
          </c:tx>
          <c:spPr>
            <a:ln w="31750">
              <a:solidFill>
                <a:srgbClr val="236192"/>
              </a:solidFill>
            </a:ln>
          </c:spPr>
          <c:marker>
            <c:symbol val="none"/>
          </c:marker>
          <c:cat>
            <c:numRef>
              <c:f>Blad1!$B$2:$X$2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Blad1!$B$4:$X$4</c:f>
              <c:numCache>
                <c:formatCode>0.00</c:formatCode>
                <c:ptCount val="23"/>
                <c:pt idx="0">
                  <c:v>14.85</c:v>
                </c:pt>
                <c:pt idx="1">
                  <c:v>15.07</c:v>
                </c:pt>
                <c:pt idx="2">
                  <c:v>15.29</c:v>
                </c:pt>
                <c:pt idx="3">
                  <c:v>15.46</c:v>
                </c:pt>
                <c:pt idx="4">
                  <c:v>15.67</c:v>
                </c:pt>
                <c:pt idx="5">
                  <c:v>15.93</c:v>
                </c:pt>
                <c:pt idx="6">
                  <c:v>16.38</c:v>
                </c:pt>
                <c:pt idx="7">
                  <c:v>16.829999999999998</c:v>
                </c:pt>
                <c:pt idx="8">
                  <c:v>17.25</c:v>
                </c:pt>
                <c:pt idx="9">
                  <c:v>17.760000000000002</c:v>
                </c:pt>
                <c:pt idx="10">
                  <c:v>18.02</c:v>
                </c:pt>
                <c:pt idx="11">
                  <c:v>18.25</c:v>
                </c:pt>
                <c:pt idx="12">
                  <c:v>18.489999999999998</c:v>
                </c:pt>
                <c:pt idx="13">
                  <c:v>18.95</c:v>
                </c:pt>
                <c:pt idx="14">
                  <c:v>19.45</c:v>
                </c:pt>
                <c:pt idx="15">
                  <c:v>19.760000000000002</c:v>
                </c:pt>
                <c:pt idx="16">
                  <c:v>20.67</c:v>
                </c:pt>
                <c:pt idx="17">
                  <c:v>21.49</c:v>
                </c:pt>
                <c:pt idx="18">
                  <c:v>22.15</c:v>
                </c:pt>
                <c:pt idx="19">
                  <c:v>22.8</c:v>
                </c:pt>
                <c:pt idx="20">
                  <c:v>23.23</c:v>
                </c:pt>
                <c:pt idx="21" formatCode="General">
                  <c:v>23.74</c:v>
                </c:pt>
                <c:pt idx="22" formatCode="General">
                  <c:v>24.3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80-4AB4-87AD-CD7B0C088053}"/>
            </c:ext>
          </c:extLst>
        </c:ser>
        <c:ser>
          <c:idx val="2"/>
          <c:order val="2"/>
          <c:tx>
            <c:strRef>
              <c:f>Blad1!$A$5</c:f>
              <c:strCache>
                <c:ptCount val="1"/>
                <c:pt idx="0">
                  <c:v>Norrköping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2.540734603700635E-2"/>
                  <c:y val="-3.698065806308259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C000"/>
                      </a:solidFill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80-4AB4-87AD-CD7B0C088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Blad1!$B$2:$X$2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Blad1!$B$5:$X$5</c:f>
              <c:numCache>
                <c:formatCode>0.00</c:formatCode>
                <c:ptCount val="23"/>
                <c:pt idx="0">
                  <c:v>12.21</c:v>
                </c:pt>
                <c:pt idx="1">
                  <c:v>12.33</c:v>
                </c:pt>
                <c:pt idx="2">
                  <c:v>12.48</c:v>
                </c:pt>
                <c:pt idx="3">
                  <c:v>12.62</c:v>
                </c:pt>
                <c:pt idx="4">
                  <c:v>12.72</c:v>
                </c:pt>
                <c:pt idx="5">
                  <c:v>12.86</c:v>
                </c:pt>
                <c:pt idx="6">
                  <c:v>13.29</c:v>
                </c:pt>
                <c:pt idx="7">
                  <c:v>13.74</c:v>
                </c:pt>
                <c:pt idx="8">
                  <c:v>14.43</c:v>
                </c:pt>
                <c:pt idx="9">
                  <c:v>14.92</c:v>
                </c:pt>
                <c:pt idx="10">
                  <c:v>15.09</c:v>
                </c:pt>
                <c:pt idx="11">
                  <c:v>15.27</c:v>
                </c:pt>
                <c:pt idx="12">
                  <c:v>15.67</c:v>
                </c:pt>
                <c:pt idx="13">
                  <c:v>16.38</c:v>
                </c:pt>
                <c:pt idx="14">
                  <c:v>17.100000000000001</c:v>
                </c:pt>
                <c:pt idx="15">
                  <c:v>17.8</c:v>
                </c:pt>
                <c:pt idx="16">
                  <c:v>18.829999999999998</c:v>
                </c:pt>
                <c:pt idx="17">
                  <c:v>19.489999999999998</c:v>
                </c:pt>
                <c:pt idx="18">
                  <c:v>19.93</c:v>
                </c:pt>
                <c:pt idx="19">
                  <c:v>20.350000000000001</c:v>
                </c:pt>
                <c:pt idx="20">
                  <c:v>20.51</c:v>
                </c:pt>
                <c:pt idx="21" formatCode="General">
                  <c:v>20.73</c:v>
                </c:pt>
                <c:pt idx="22" formatCode="General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80-4AB4-87AD-CD7B0C088053}"/>
            </c:ext>
          </c:extLst>
        </c:ser>
        <c:ser>
          <c:idx val="3"/>
          <c:order val="3"/>
          <c:tx>
            <c:strRef>
              <c:f>Blad1!$A$6</c:f>
              <c:strCache>
                <c:ptCount val="1"/>
                <c:pt idx="0">
                  <c:v>Riket</c:v>
                </c:pt>
              </c:strCache>
            </c:strRef>
          </c:tx>
          <c:spPr>
            <a:ln w="3175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Blad1!$B$2:$X$2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Blad1!$B$6:$X$6</c:f>
              <c:numCache>
                <c:formatCode>General</c:formatCode>
                <c:ptCount val="23"/>
                <c:pt idx="0">
                  <c:v>11.3</c:v>
                </c:pt>
                <c:pt idx="1">
                  <c:v>11.54</c:v>
                </c:pt>
                <c:pt idx="2">
                  <c:v>11.78</c:v>
                </c:pt>
                <c:pt idx="3">
                  <c:v>12.01</c:v>
                </c:pt>
                <c:pt idx="4">
                  <c:v>12.21</c:v>
                </c:pt>
                <c:pt idx="5">
                  <c:v>12.44</c:v>
                </c:pt>
                <c:pt idx="6">
                  <c:v>12.9</c:v>
                </c:pt>
                <c:pt idx="7">
                  <c:v>13.37</c:v>
                </c:pt>
                <c:pt idx="8">
                  <c:v>13.85</c:v>
                </c:pt>
                <c:pt idx="9">
                  <c:v>14.32</c:v>
                </c:pt>
                <c:pt idx="10">
                  <c:v>14.71</c:v>
                </c:pt>
                <c:pt idx="11">
                  <c:v>15.05</c:v>
                </c:pt>
                <c:pt idx="12">
                  <c:v>15.42</c:v>
                </c:pt>
                <c:pt idx="13">
                  <c:v>15.9</c:v>
                </c:pt>
                <c:pt idx="14">
                  <c:v>16.45</c:v>
                </c:pt>
                <c:pt idx="15">
                  <c:v>17.02</c:v>
                </c:pt>
                <c:pt idx="16">
                  <c:v>17.850000000000001</c:v>
                </c:pt>
                <c:pt idx="17">
                  <c:v>18.55</c:v>
                </c:pt>
                <c:pt idx="18">
                  <c:v>19.12</c:v>
                </c:pt>
                <c:pt idx="19">
                  <c:v>19.559999999999999</c:v>
                </c:pt>
                <c:pt idx="20">
                  <c:v>19.72</c:v>
                </c:pt>
                <c:pt idx="21">
                  <c:v>20</c:v>
                </c:pt>
                <c:pt idx="22">
                  <c:v>20.399999999999999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C80-4AB4-87AD-CD7B0C088053}"/>
            </c:ext>
          </c:extLst>
        </c:ser>
        <c:ser>
          <c:idx val="4"/>
          <c:order val="4"/>
          <c:tx>
            <c:strRef>
              <c:f>Blad1!$A$7</c:f>
              <c:strCache>
                <c:ptCount val="1"/>
                <c:pt idx="0">
                  <c:v>Örebro</c:v>
                </c:pt>
              </c:strCache>
            </c:strRef>
          </c:tx>
          <c:spPr>
            <a:ln w="3175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Blad1!$B$2:$X$2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Blad1!$B$7:$X$7</c:f>
              <c:numCache>
                <c:formatCode>0.00</c:formatCode>
                <c:ptCount val="23"/>
                <c:pt idx="0">
                  <c:v>11.54</c:v>
                </c:pt>
                <c:pt idx="1">
                  <c:v>11.81</c:v>
                </c:pt>
                <c:pt idx="2">
                  <c:v>12.09</c:v>
                </c:pt>
                <c:pt idx="3">
                  <c:v>12.28</c:v>
                </c:pt>
                <c:pt idx="4">
                  <c:v>12.41</c:v>
                </c:pt>
                <c:pt idx="5">
                  <c:v>12.6</c:v>
                </c:pt>
                <c:pt idx="6">
                  <c:v>13.09</c:v>
                </c:pt>
                <c:pt idx="7">
                  <c:v>13.56</c:v>
                </c:pt>
                <c:pt idx="8">
                  <c:v>14.05</c:v>
                </c:pt>
                <c:pt idx="9">
                  <c:v>14.47</c:v>
                </c:pt>
                <c:pt idx="10">
                  <c:v>14.83</c:v>
                </c:pt>
                <c:pt idx="11">
                  <c:v>14.95</c:v>
                </c:pt>
                <c:pt idx="12">
                  <c:v>15.31</c:v>
                </c:pt>
                <c:pt idx="13">
                  <c:v>15.63</c:v>
                </c:pt>
                <c:pt idx="14">
                  <c:v>15.99</c:v>
                </c:pt>
                <c:pt idx="15">
                  <c:v>16.32</c:v>
                </c:pt>
                <c:pt idx="16">
                  <c:v>16.86</c:v>
                </c:pt>
                <c:pt idx="17">
                  <c:v>17.61</c:v>
                </c:pt>
                <c:pt idx="18">
                  <c:v>18.27</c:v>
                </c:pt>
                <c:pt idx="19">
                  <c:v>18.829999999999998</c:v>
                </c:pt>
                <c:pt idx="20">
                  <c:v>19.05</c:v>
                </c:pt>
                <c:pt idx="21" formatCode="General">
                  <c:v>19.27</c:v>
                </c:pt>
                <c:pt idx="22" formatCode="General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80-4AB4-87AD-CD7B0C088053}"/>
            </c:ext>
          </c:extLst>
        </c:ser>
        <c:ser>
          <c:idx val="5"/>
          <c:order val="5"/>
          <c:tx>
            <c:strRef>
              <c:f>Blad1!$A$8</c:f>
              <c:strCache>
                <c:ptCount val="1"/>
                <c:pt idx="0">
                  <c:v>Jönköping</c:v>
                </c:pt>
              </c:strCache>
            </c:strRef>
          </c:tx>
          <c:spPr>
            <a:ln w="31750">
              <a:solidFill>
                <a:srgbClr val="84BD00"/>
              </a:solidFill>
            </a:ln>
          </c:spPr>
          <c:marker>
            <c:symbol val="none"/>
          </c:marker>
          <c:cat>
            <c:numRef>
              <c:f>Blad1!$B$2:$X$2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Blad1!$B$8:$X$8</c:f>
              <c:numCache>
                <c:formatCode>0.00</c:formatCode>
                <c:ptCount val="23"/>
                <c:pt idx="0">
                  <c:v>10.34</c:v>
                </c:pt>
                <c:pt idx="1">
                  <c:v>10.66</c:v>
                </c:pt>
                <c:pt idx="2">
                  <c:v>10.91</c:v>
                </c:pt>
                <c:pt idx="3">
                  <c:v>11.12</c:v>
                </c:pt>
                <c:pt idx="4">
                  <c:v>11.26</c:v>
                </c:pt>
                <c:pt idx="5">
                  <c:v>11.47</c:v>
                </c:pt>
                <c:pt idx="6">
                  <c:v>11.97</c:v>
                </c:pt>
                <c:pt idx="7">
                  <c:v>12.53</c:v>
                </c:pt>
                <c:pt idx="8">
                  <c:v>13.1</c:v>
                </c:pt>
                <c:pt idx="9">
                  <c:v>13.44</c:v>
                </c:pt>
                <c:pt idx="10">
                  <c:v>13.7</c:v>
                </c:pt>
                <c:pt idx="11">
                  <c:v>13.75</c:v>
                </c:pt>
                <c:pt idx="12">
                  <c:v>13.94</c:v>
                </c:pt>
                <c:pt idx="13">
                  <c:v>14.41</c:v>
                </c:pt>
                <c:pt idx="14">
                  <c:v>15.01</c:v>
                </c:pt>
                <c:pt idx="15">
                  <c:v>15.4</c:v>
                </c:pt>
                <c:pt idx="16">
                  <c:v>16.16</c:v>
                </c:pt>
                <c:pt idx="17">
                  <c:v>16.940000000000001</c:v>
                </c:pt>
                <c:pt idx="18">
                  <c:v>17.690000000000001</c:v>
                </c:pt>
                <c:pt idx="19">
                  <c:v>18.41</c:v>
                </c:pt>
                <c:pt idx="20">
                  <c:v>18.739999999999998</c:v>
                </c:pt>
                <c:pt idx="21" formatCode="General">
                  <c:v>19.170000000000002</c:v>
                </c:pt>
                <c:pt idx="22" formatCode="General">
                  <c:v>19.7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80-4AB4-87AD-CD7B0C088053}"/>
            </c:ext>
          </c:extLst>
        </c:ser>
        <c:ser>
          <c:idx val="6"/>
          <c:order val="6"/>
          <c:tx>
            <c:strRef>
              <c:f>Blad1!$A$9</c:f>
              <c:strCache>
                <c:ptCount val="1"/>
                <c:pt idx="0">
                  <c:v>Linköping</c:v>
                </c:pt>
              </c:strCache>
            </c:strRef>
          </c:tx>
          <c:spPr>
            <a:ln w="31750">
              <a:solidFill>
                <a:srgbClr val="00AFD7"/>
              </a:solidFill>
              <a:prstDash val="solid"/>
            </a:ln>
          </c:spPr>
          <c:marker>
            <c:symbol val="none"/>
          </c:marker>
          <c:cat>
            <c:numRef>
              <c:f>Blad1!$B$2:$X$2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Blad1!$B$9:$X$9</c:f>
              <c:numCache>
                <c:formatCode>0.00</c:formatCode>
                <c:ptCount val="23"/>
                <c:pt idx="0">
                  <c:v>8.75</c:v>
                </c:pt>
                <c:pt idx="1">
                  <c:v>9.02</c:v>
                </c:pt>
                <c:pt idx="2">
                  <c:v>9.35</c:v>
                </c:pt>
                <c:pt idx="3">
                  <c:v>9.7100000000000009</c:v>
                </c:pt>
                <c:pt idx="4">
                  <c:v>9.9</c:v>
                </c:pt>
                <c:pt idx="5">
                  <c:v>10.18</c:v>
                </c:pt>
                <c:pt idx="6">
                  <c:v>10.69</c:v>
                </c:pt>
                <c:pt idx="7">
                  <c:v>11.38</c:v>
                </c:pt>
                <c:pt idx="8">
                  <c:v>12.09</c:v>
                </c:pt>
                <c:pt idx="9">
                  <c:v>13.09</c:v>
                </c:pt>
                <c:pt idx="10">
                  <c:v>13.64</c:v>
                </c:pt>
                <c:pt idx="11">
                  <c:v>13.87</c:v>
                </c:pt>
                <c:pt idx="12">
                  <c:v>14.1</c:v>
                </c:pt>
                <c:pt idx="13">
                  <c:v>14.42</c:v>
                </c:pt>
                <c:pt idx="14">
                  <c:v>14.8</c:v>
                </c:pt>
                <c:pt idx="15">
                  <c:v>15</c:v>
                </c:pt>
                <c:pt idx="16">
                  <c:v>15.77</c:v>
                </c:pt>
                <c:pt idx="17">
                  <c:v>16.52</c:v>
                </c:pt>
                <c:pt idx="18">
                  <c:v>17.170000000000002</c:v>
                </c:pt>
                <c:pt idx="19">
                  <c:v>17.670000000000002</c:v>
                </c:pt>
                <c:pt idx="20">
                  <c:v>17.920000000000002</c:v>
                </c:pt>
                <c:pt idx="21" formatCode="General">
                  <c:v>18.309999999999999</c:v>
                </c:pt>
                <c:pt idx="22" formatCode="General">
                  <c:v>18.7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C80-4AB4-87AD-CD7B0C088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460256"/>
        <c:axId val="433517024"/>
      </c:lineChart>
      <c:catAx>
        <c:axId val="43046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/>
            </a:pPr>
            <a:endParaRPr lang="sv-SE"/>
          </a:p>
        </c:txPr>
        <c:crossAx val="433517024"/>
        <c:crosses val="autoZero"/>
        <c:auto val="1"/>
        <c:lblAlgn val="ctr"/>
        <c:lblOffset val="100"/>
        <c:noMultiLvlLbl val="0"/>
      </c:catAx>
      <c:valAx>
        <c:axId val="4335170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sv-SE" sz="1400" dirty="0"/>
                  <a:t>Andel (%)</a:t>
                </a:r>
              </a:p>
            </c:rich>
          </c:tx>
          <c:layout>
            <c:manualLayout>
              <c:xMode val="edge"/>
              <c:yMode val="edge"/>
              <c:x val="0"/>
              <c:y val="2.73029564321524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430460256"/>
        <c:crosses val="autoZero"/>
        <c:crossBetween val="between"/>
      </c:valAx>
      <c:spPr>
        <a:noFill/>
        <a:ln w="25406">
          <a:noFill/>
        </a:ln>
      </c:spPr>
    </c:plotArea>
    <c:legend>
      <c:legendPos val="r"/>
      <c:layout>
        <c:manualLayout>
          <c:xMode val="edge"/>
          <c:yMode val="edge"/>
          <c:x val="0.84611928288308946"/>
          <c:y val="0.14584513011099129"/>
          <c:w val="0.14708628766323564"/>
          <c:h val="0.38383459185538527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8206273420477E-2"/>
          <c:y val="4.0903835230323718E-2"/>
          <c:w val="0.76356154442517055"/>
          <c:h val="0.79966709716768891"/>
        </c:manualLayout>
      </c:layout>
      <c:lineChart>
        <c:grouping val="standard"/>
        <c:varyColors val="0"/>
        <c:ser>
          <c:idx val="0"/>
          <c:order val="0"/>
          <c:tx>
            <c:strRef>
              <c:f>Blad1!$A$3</c:f>
              <c:strCache>
                <c:ptCount val="1"/>
                <c:pt idx="0">
                  <c:v>Syria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Blad1!$B$2:$X$2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Blad1!$B$3:$X$3</c:f>
              <c:numCache>
                <c:formatCode>0</c:formatCode>
                <c:ptCount val="23"/>
                <c:pt idx="0">
                  <c:v>942</c:v>
                </c:pt>
                <c:pt idx="1">
                  <c:v>978</c:v>
                </c:pt>
                <c:pt idx="2">
                  <c:v>1024</c:v>
                </c:pt>
                <c:pt idx="3">
                  <c:v>1072</c:v>
                </c:pt>
                <c:pt idx="4">
                  <c:v>1095</c:v>
                </c:pt>
                <c:pt idx="5">
                  <c:v>1147</c:v>
                </c:pt>
                <c:pt idx="6">
                  <c:v>1245</c:v>
                </c:pt>
                <c:pt idx="7">
                  <c:v>1285</c:v>
                </c:pt>
                <c:pt idx="8">
                  <c:v>1312</c:v>
                </c:pt>
                <c:pt idx="9">
                  <c:v>1358</c:v>
                </c:pt>
                <c:pt idx="10">
                  <c:v>1420</c:v>
                </c:pt>
                <c:pt idx="11">
                  <c:v>1526</c:v>
                </c:pt>
                <c:pt idx="12">
                  <c:v>1754</c:v>
                </c:pt>
                <c:pt idx="13">
                  <c:v>2248</c:v>
                </c:pt>
                <c:pt idx="14">
                  <c:v>3121</c:v>
                </c:pt>
                <c:pt idx="15">
                  <c:v>3835</c:v>
                </c:pt>
                <c:pt idx="16">
                  <c:v>4968</c:v>
                </c:pt>
                <c:pt idx="17">
                  <c:v>5597</c:v>
                </c:pt>
                <c:pt idx="18">
                  <c:v>5977</c:v>
                </c:pt>
                <c:pt idx="19">
                  <c:v>6280</c:v>
                </c:pt>
                <c:pt idx="20">
                  <c:v>6551</c:v>
                </c:pt>
                <c:pt idx="21">
                  <c:v>6798</c:v>
                </c:pt>
                <c:pt idx="22">
                  <c:v>6907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D2-4876-91E3-E80C2FD481B5}"/>
            </c:ext>
          </c:extLst>
        </c:ser>
        <c:ser>
          <c:idx val="1"/>
          <c:order val="1"/>
          <c:tx>
            <c:strRef>
              <c:f>Blad1!$A$4</c:f>
              <c:strCache>
                <c:ptCount val="1"/>
                <c:pt idx="0">
                  <c:v>Iraq</c:v>
                </c:pt>
              </c:strCache>
            </c:strRef>
          </c:tx>
          <c:spPr>
            <a:ln w="31750">
              <a:solidFill>
                <a:srgbClr val="00AFD7"/>
              </a:solidFill>
            </a:ln>
          </c:spPr>
          <c:marker>
            <c:symbol val="none"/>
          </c:marker>
          <c:cat>
            <c:strRef>
              <c:f>Blad1!$B$2:$X$2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Blad1!$B$4:$X$4</c:f>
              <c:numCache>
                <c:formatCode>0</c:formatCode>
                <c:ptCount val="23"/>
                <c:pt idx="0">
                  <c:v>343</c:v>
                </c:pt>
                <c:pt idx="1">
                  <c:v>411</c:v>
                </c:pt>
                <c:pt idx="2">
                  <c:v>498</c:v>
                </c:pt>
                <c:pt idx="3">
                  <c:v>588</c:v>
                </c:pt>
                <c:pt idx="4">
                  <c:v>628</c:v>
                </c:pt>
                <c:pt idx="5">
                  <c:v>660</c:v>
                </c:pt>
                <c:pt idx="6">
                  <c:v>829</c:v>
                </c:pt>
                <c:pt idx="7">
                  <c:v>1247</c:v>
                </c:pt>
                <c:pt idx="8">
                  <c:v>1956</c:v>
                </c:pt>
                <c:pt idx="9">
                  <c:v>2216</c:v>
                </c:pt>
                <c:pt idx="10">
                  <c:v>2281</c:v>
                </c:pt>
                <c:pt idx="11">
                  <c:v>2302</c:v>
                </c:pt>
                <c:pt idx="12">
                  <c:v>2386</c:v>
                </c:pt>
                <c:pt idx="13">
                  <c:v>2445</c:v>
                </c:pt>
                <c:pt idx="14">
                  <c:v>2406</c:v>
                </c:pt>
                <c:pt idx="15">
                  <c:v>2492</c:v>
                </c:pt>
                <c:pt idx="16">
                  <c:v>2550</c:v>
                </c:pt>
                <c:pt idx="17">
                  <c:v>2617</c:v>
                </c:pt>
                <c:pt idx="18">
                  <c:v>2631</c:v>
                </c:pt>
                <c:pt idx="19">
                  <c:v>2666</c:v>
                </c:pt>
                <c:pt idx="20">
                  <c:v>2682</c:v>
                </c:pt>
                <c:pt idx="21">
                  <c:v>2700</c:v>
                </c:pt>
                <c:pt idx="22">
                  <c:v>2690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D2-4876-91E3-E80C2FD481B5}"/>
            </c:ext>
          </c:extLst>
        </c:ser>
        <c:ser>
          <c:idx val="2"/>
          <c:order val="2"/>
          <c:tx>
            <c:strRef>
              <c:f>Blad1!$A$5</c:f>
              <c:strCache>
                <c:ptCount val="1"/>
                <c:pt idx="0">
                  <c:v>Bosnia &amp; Herzegovina</c:v>
                </c:pt>
              </c:strCache>
            </c:strRef>
          </c:tx>
          <c:spPr>
            <a:ln w="31750">
              <a:solidFill>
                <a:srgbClr val="002060"/>
              </a:solidFill>
            </a:ln>
          </c:spPr>
          <c:marker>
            <c:symbol val="none"/>
          </c:marker>
          <c:cat>
            <c:strRef>
              <c:f>Blad1!$B$2:$X$2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Blad1!$B$5:$X$5</c:f>
              <c:numCache>
                <c:formatCode>0</c:formatCode>
                <c:ptCount val="23"/>
                <c:pt idx="0">
                  <c:v>2107</c:v>
                </c:pt>
                <c:pt idx="1">
                  <c:v>2088</c:v>
                </c:pt>
                <c:pt idx="2">
                  <c:v>2073</c:v>
                </c:pt>
                <c:pt idx="3">
                  <c:v>2108</c:v>
                </c:pt>
                <c:pt idx="4">
                  <c:v>2131</c:v>
                </c:pt>
                <c:pt idx="5">
                  <c:v>2114</c:v>
                </c:pt>
                <c:pt idx="6">
                  <c:v>2103</c:v>
                </c:pt>
                <c:pt idx="7">
                  <c:v>2112</c:v>
                </c:pt>
                <c:pt idx="8">
                  <c:v>2092</c:v>
                </c:pt>
                <c:pt idx="9">
                  <c:v>2105</c:v>
                </c:pt>
                <c:pt idx="10">
                  <c:v>2109</c:v>
                </c:pt>
                <c:pt idx="11">
                  <c:v>2095</c:v>
                </c:pt>
                <c:pt idx="12">
                  <c:v>2107</c:v>
                </c:pt>
                <c:pt idx="13">
                  <c:v>2115</c:v>
                </c:pt>
                <c:pt idx="14">
                  <c:v>2136</c:v>
                </c:pt>
                <c:pt idx="15">
                  <c:v>2136</c:v>
                </c:pt>
                <c:pt idx="16">
                  <c:v>2175</c:v>
                </c:pt>
                <c:pt idx="17">
                  <c:v>2193</c:v>
                </c:pt>
                <c:pt idx="18">
                  <c:v>2193</c:v>
                </c:pt>
                <c:pt idx="19">
                  <c:v>2236</c:v>
                </c:pt>
                <c:pt idx="20">
                  <c:v>2214</c:v>
                </c:pt>
                <c:pt idx="21">
                  <c:v>2194</c:v>
                </c:pt>
                <c:pt idx="22">
                  <c:v>2179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D2-4876-91E3-E80C2FD481B5}"/>
            </c:ext>
          </c:extLst>
        </c:ser>
        <c:ser>
          <c:idx val="3"/>
          <c:order val="3"/>
          <c:tx>
            <c:strRef>
              <c:f>Blad1!$A$6</c:f>
              <c:strCache>
                <c:ptCount val="1"/>
                <c:pt idx="0">
                  <c:v>Finland</c:v>
                </c:pt>
              </c:strCache>
            </c:strRef>
          </c:tx>
          <c:spPr>
            <a:ln w="31750">
              <a:solidFill>
                <a:srgbClr val="84BD00"/>
              </a:solidFill>
            </a:ln>
          </c:spPr>
          <c:marker>
            <c:symbol val="none"/>
          </c:marker>
          <c:cat>
            <c:strRef>
              <c:f>Blad1!$B$2:$X$2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Blad1!$B$6:$X$6</c:f>
              <c:numCache>
                <c:formatCode>0</c:formatCode>
                <c:ptCount val="23"/>
                <c:pt idx="0">
                  <c:v>2576</c:v>
                </c:pt>
                <c:pt idx="1">
                  <c:v>2587</c:v>
                </c:pt>
                <c:pt idx="2">
                  <c:v>2574</c:v>
                </c:pt>
                <c:pt idx="3">
                  <c:v>2526</c:v>
                </c:pt>
                <c:pt idx="4">
                  <c:v>2510</c:v>
                </c:pt>
                <c:pt idx="5">
                  <c:v>2446</c:v>
                </c:pt>
                <c:pt idx="6">
                  <c:v>2417</c:v>
                </c:pt>
                <c:pt idx="7">
                  <c:v>2390</c:v>
                </c:pt>
                <c:pt idx="8">
                  <c:v>2358</c:v>
                </c:pt>
                <c:pt idx="9">
                  <c:v>2340</c:v>
                </c:pt>
                <c:pt idx="10">
                  <c:v>2275</c:v>
                </c:pt>
                <c:pt idx="11">
                  <c:v>2214</c:v>
                </c:pt>
                <c:pt idx="12">
                  <c:v>2169</c:v>
                </c:pt>
                <c:pt idx="13">
                  <c:v>2138</c:v>
                </c:pt>
                <c:pt idx="14">
                  <c:v>2101</c:v>
                </c:pt>
                <c:pt idx="15">
                  <c:v>2053</c:v>
                </c:pt>
                <c:pt idx="16">
                  <c:v>2023</c:v>
                </c:pt>
                <c:pt idx="17">
                  <c:v>1986</c:v>
                </c:pt>
                <c:pt idx="18">
                  <c:v>1942</c:v>
                </c:pt>
                <c:pt idx="19">
                  <c:v>1906</c:v>
                </c:pt>
                <c:pt idx="20">
                  <c:v>1847</c:v>
                </c:pt>
                <c:pt idx="21">
                  <c:v>1770</c:v>
                </c:pt>
                <c:pt idx="22">
                  <c:v>1715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D2-4876-91E3-E80C2FD481B5}"/>
            </c:ext>
          </c:extLst>
        </c:ser>
        <c:ser>
          <c:idx val="4"/>
          <c:order val="4"/>
          <c:tx>
            <c:strRef>
              <c:f>Blad1!$A$7</c:f>
              <c:strCache>
                <c:ptCount val="1"/>
                <c:pt idx="0">
                  <c:v>Somalia</c:v>
                </c:pt>
              </c:strCache>
            </c:strRef>
          </c:tx>
          <c:spPr>
            <a:ln w="31750">
              <a:solidFill>
                <a:srgbClr val="AF1685"/>
              </a:solidFill>
            </a:ln>
          </c:spPr>
          <c:marker>
            <c:symbol val="none"/>
          </c:marker>
          <c:cat>
            <c:strRef>
              <c:f>Blad1!$B$2:$X$2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Blad1!$B$7:$X$7</c:f>
              <c:numCache>
                <c:formatCode>0</c:formatCode>
                <c:ptCount val="23"/>
                <c:pt idx="0">
                  <c:v>134</c:v>
                </c:pt>
                <c:pt idx="1">
                  <c:v>105</c:v>
                </c:pt>
                <c:pt idx="2">
                  <c:v>107</c:v>
                </c:pt>
                <c:pt idx="3">
                  <c:v>117</c:v>
                </c:pt>
                <c:pt idx="4">
                  <c:v>123</c:v>
                </c:pt>
                <c:pt idx="5">
                  <c:v>121</c:v>
                </c:pt>
                <c:pt idx="6">
                  <c:v>162</c:v>
                </c:pt>
                <c:pt idx="7">
                  <c:v>221</c:v>
                </c:pt>
                <c:pt idx="8">
                  <c:v>330</c:v>
                </c:pt>
                <c:pt idx="9">
                  <c:v>533</c:v>
                </c:pt>
                <c:pt idx="10">
                  <c:v>618</c:v>
                </c:pt>
                <c:pt idx="11">
                  <c:v>655</c:v>
                </c:pt>
                <c:pt idx="12">
                  <c:v>845</c:v>
                </c:pt>
                <c:pt idx="13">
                  <c:v>1261</c:v>
                </c:pt>
                <c:pt idx="14">
                  <c:v>1327</c:v>
                </c:pt>
                <c:pt idx="15">
                  <c:v>1432</c:v>
                </c:pt>
                <c:pt idx="16">
                  <c:v>1484</c:v>
                </c:pt>
                <c:pt idx="17">
                  <c:v>1509</c:v>
                </c:pt>
                <c:pt idx="18">
                  <c:v>1551</c:v>
                </c:pt>
                <c:pt idx="19">
                  <c:v>1547</c:v>
                </c:pt>
                <c:pt idx="20">
                  <c:v>1496</c:v>
                </c:pt>
                <c:pt idx="21">
                  <c:v>1462</c:v>
                </c:pt>
                <c:pt idx="22">
                  <c:v>1437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D2-4876-91E3-E80C2FD481B5}"/>
            </c:ext>
          </c:extLst>
        </c:ser>
        <c:ser>
          <c:idx val="5"/>
          <c:order val="5"/>
          <c:tx>
            <c:strRef>
              <c:f>Blad1!$A$8</c:f>
              <c:strCache>
                <c:ptCount val="1"/>
                <c:pt idx="0">
                  <c:v>Former Yugoslavia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Blad1!$B$2:$X$2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Blad1!$B$8:$X$8</c:f>
              <c:numCache>
                <c:formatCode>0</c:formatCode>
                <c:ptCount val="23"/>
                <c:pt idx="0">
                  <c:v>1295</c:v>
                </c:pt>
                <c:pt idx="1">
                  <c:v>1323</c:v>
                </c:pt>
                <c:pt idx="2">
                  <c:v>1331</c:v>
                </c:pt>
                <c:pt idx="3">
                  <c:v>1367</c:v>
                </c:pt>
                <c:pt idx="4">
                  <c:v>1372</c:v>
                </c:pt>
                <c:pt idx="5">
                  <c:v>1337</c:v>
                </c:pt>
                <c:pt idx="6">
                  <c:v>1338</c:v>
                </c:pt>
                <c:pt idx="7">
                  <c:v>1323</c:v>
                </c:pt>
                <c:pt idx="8">
                  <c:v>1312</c:v>
                </c:pt>
                <c:pt idx="9">
                  <c:v>1303</c:v>
                </c:pt>
                <c:pt idx="10">
                  <c:v>1264</c:v>
                </c:pt>
                <c:pt idx="11">
                  <c:v>1263</c:v>
                </c:pt>
                <c:pt idx="12">
                  <c:v>1253</c:v>
                </c:pt>
                <c:pt idx="13">
                  <c:v>1248</c:v>
                </c:pt>
                <c:pt idx="14">
                  <c:v>1243</c:v>
                </c:pt>
                <c:pt idx="15">
                  <c:v>1259</c:v>
                </c:pt>
                <c:pt idx="16">
                  <c:v>1252</c:v>
                </c:pt>
                <c:pt idx="17">
                  <c:v>1250</c:v>
                </c:pt>
                <c:pt idx="18">
                  <c:v>1238</c:v>
                </c:pt>
                <c:pt idx="19">
                  <c:v>1215</c:v>
                </c:pt>
                <c:pt idx="20">
                  <c:v>1194</c:v>
                </c:pt>
                <c:pt idx="21">
                  <c:v>1182</c:v>
                </c:pt>
                <c:pt idx="22">
                  <c:v>1176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7D2-4876-91E3-E80C2FD481B5}"/>
            </c:ext>
          </c:extLst>
        </c:ser>
        <c:ser>
          <c:idx val="6"/>
          <c:order val="6"/>
          <c:tx>
            <c:strRef>
              <c:f>Blad1!$A$9</c:f>
              <c:strCache>
                <c:ptCount val="1"/>
                <c:pt idx="0">
                  <c:v>Poland</c:v>
                </c:pt>
              </c:strCache>
            </c:strRef>
          </c:tx>
          <c:spPr>
            <a:ln w="317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Blad1!$B$2:$X$2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Blad1!$B$9:$X$9</c:f>
              <c:numCache>
                <c:formatCode>0</c:formatCode>
                <c:ptCount val="23"/>
                <c:pt idx="0">
                  <c:v>459</c:v>
                </c:pt>
                <c:pt idx="1">
                  <c:v>473</c:v>
                </c:pt>
                <c:pt idx="2">
                  <c:v>471</c:v>
                </c:pt>
                <c:pt idx="3">
                  <c:v>463</c:v>
                </c:pt>
                <c:pt idx="4">
                  <c:v>476</c:v>
                </c:pt>
                <c:pt idx="5">
                  <c:v>476</c:v>
                </c:pt>
                <c:pt idx="6">
                  <c:v>488</c:v>
                </c:pt>
                <c:pt idx="7">
                  <c:v>513</c:v>
                </c:pt>
                <c:pt idx="8">
                  <c:v>544</c:v>
                </c:pt>
                <c:pt idx="9">
                  <c:v>527</c:v>
                </c:pt>
                <c:pt idx="10">
                  <c:v>545</c:v>
                </c:pt>
                <c:pt idx="11">
                  <c:v>565</c:v>
                </c:pt>
                <c:pt idx="12">
                  <c:v>584</c:v>
                </c:pt>
                <c:pt idx="13">
                  <c:v>618</c:v>
                </c:pt>
                <c:pt idx="14">
                  <c:v>640</c:v>
                </c:pt>
                <c:pt idx="15">
                  <c:v>670</c:v>
                </c:pt>
                <c:pt idx="16">
                  <c:v>737</c:v>
                </c:pt>
                <c:pt idx="17">
                  <c:v>802</c:v>
                </c:pt>
                <c:pt idx="18">
                  <c:v>859</c:v>
                </c:pt>
                <c:pt idx="19">
                  <c:v>862</c:v>
                </c:pt>
                <c:pt idx="20">
                  <c:v>874</c:v>
                </c:pt>
                <c:pt idx="21">
                  <c:v>877</c:v>
                </c:pt>
                <c:pt idx="22">
                  <c:v>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7D2-4876-91E3-E80C2FD48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460256"/>
        <c:axId val="433517024"/>
      </c:lineChart>
      <c:catAx>
        <c:axId val="43046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433517024"/>
        <c:crosses val="autoZero"/>
        <c:auto val="1"/>
        <c:lblAlgn val="ctr"/>
        <c:lblOffset val="100"/>
        <c:noMultiLvlLbl val="0"/>
      </c:catAx>
      <c:valAx>
        <c:axId val="4335170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v-SE"/>
          </a:p>
        </c:txPr>
        <c:crossAx val="430460256"/>
        <c:crosses val="autoZero"/>
        <c:crossBetween val="between"/>
      </c:valAx>
      <c:spPr>
        <a:noFill/>
        <a:ln w="25406">
          <a:noFill/>
        </a:ln>
      </c:spPr>
    </c:plotArea>
    <c:legend>
      <c:legendPos val="r"/>
      <c:layout>
        <c:manualLayout>
          <c:xMode val="edge"/>
          <c:yMode val="edge"/>
          <c:x val="0.8471351537419064"/>
          <c:y val="0.20963563791383444"/>
          <c:w val="0.1528648462580936"/>
          <c:h val="0.62910596641241379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04320787975821E-2"/>
          <c:y val="7.664067791750738E-2"/>
          <c:w val="0.9109663409337676"/>
          <c:h val="0.777206878447197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2002</c:v>
                </c:pt>
              </c:strCache>
            </c:strRef>
          </c:tx>
          <c:spPr>
            <a:ln w="38100">
              <a:solidFill>
                <a:srgbClr val="84BD00"/>
              </a:solidFill>
              <a:prstDash val="sysDash"/>
            </a:ln>
          </c:spPr>
          <c:marker>
            <c:symbol val="none"/>
          </c:marker>
          <c:cat>
            <c:strRef>
              <c:f>Sheet1!$A$2:$A$102</c:f>
              <c:strCache>
                <c:ptCount val="101"/>
                <c:pt idx="0">
                  <c:v>0 år</c:v>
                </c:pt>
                <c:pt idx="1">
                  <c:v>1 år</c:v>
                </c:pt>
                <c:pt idx="2">
                  <c:v>2 år</c:v>
                </c:pt>
                <c:pt idx="3">
                  <c:v>3 år</c:v>
                </c:pt>
                <c:pt idx="4">
                  <c:v>4 år</c:v>
                </c:pt>
                <c:pt idx="5">
                  <c:v>5 år</c:v>
                </c:pt>
                <c:pt idx="6">
                  <c:v>6 år</c:v>
                </c:pt>
                <c:pt idx="7">
                  <c:v>7 år</c:v>
                </c:pt>
                <c:pt idx="8">
                  <c:v>8 år</c:v>
                </c:pt>
                <c:pt idx="9">
                  <c:v>9 år</c:v>
                </c:pt>
                <c:pt idx="10">
                  <c:v>10 år</c:v>
                </c:pt>
                <c:pt idx="11">
                  <c:v>11 år</c:v>
                </c:pt>
                <c:pt idx="12">
                  <c:v>12 år</c:v>
                </c:pt>
                <c:pt idx="13">
                  <c:v>13 år</c:v>
                </c:pt>
                <c:pt idx="14">
                  <c:v>14 år</c:v>
                </c:pt>
                <c:pt idx="15">
                  <c:v>15 år</c:v>
                </c:pt>
                <c:pt idx="16">
                  <c:v>16 år</c:v>
                </c:pt>
                <c:pt idx="17">
                  <c:v>17 år</c:v>
                </c:pt>
                <c:pt idx="18">
                  <c:v>18 år</c:v>
                </c:pt>
                <c:pt idx="19">
                  <c:v>19 år</c:v>
                </c:pt>
                <c:pt idx="20">
                  <c:v>20 år</c:v>
                </c:pt>
                <c:pt idx="21">
                  <c:v>21 år</c:v>
                </c:pt>
                <c:pt idx="22">
                  <c:v>22 år</c:v>
                </c:pt>
                <c:pt idx="23">
                  <c:v>23 år</c:v>
                </c:pt>
                <c:pt idx="24">
                  <c:v>24 år</c:v>
                </c:pt>
                <c:pt idx="25">
                  <c:v>25 år</c:v>
                </c:pt>
                <c:pt idx="26">
                  <c:v>26 år</c:v>
                </c:pt>
                <c:pt idx="27">
                  <c:v>27 år</c:v>
                </c:pt>
                <c:pt idx="28">
                  <c:v>28 år</c:v>
                </c:pt>
                <c:pt idx="29">
                  <c:v>29 år</c:v>
                </c:pt>
                <c:pt idx="30">
                  <c:v>30 år</c:v>
                </c:pt>
                <c:pt idx="31">
                  <c:v>31 år</c:v>
                </c:pt>
                <c:pt idx="32">
                  <c:v>32 år</c:v>
                </c:pt>
                <c:pt idx="33">
                  <c:v>33 år</c:v>
                </c:pt>
                <c:pt idx="34">
                  <c:v>34 år</c:v>
                </c:pt>
                <c:pt idx="35">
                  <c:v>35 år</c:v>
                </c:pt>
                <c:pt idx="36">
                  <c:v>36 år</c:v>
                </c:pt>
                <c:pt idx="37">
                  <c:v>37 år</c:v>
                </c:pt>
                <c:pt idx="38">
                  <c:v>38 år</c:v>
                </c:pt>
                <c:pt idx="39">
                  <c:v>39 år</c:v>
                </c:pt>
                <c:pt idx="40">
                  <c:v>40 år</c:v>
                </c:pt>
                <c:pt idx="41">
                  <c:v>41 år</c:v>
                </c:pt>
                <c:pt idx="42">
                  <c:v>42 år</c:v>
                </c:pt>
                <c:pt idx="43">
                  <c:v>43 år</c:v>
                </c:pt>
                <c:pt idx="44">
                  <c:v>44 år</c:v>
                </c:pt>
                <c:pt idx="45">
                  <c:v>45 år</c:v>
                </c:pt>
                <c:pt idx="46">
                  <c:v>46 år</c:v>
                </c:pt>
                <c:pt idx="47">
                  <c:v>47 år</c:v>
                </c:pt>
                <c:pt idx="48">
                  <c:v>48 år</c:v>
                </c:pt>
                <c:pt idx="49">
                  <c:v>49 år</c:v>
                </c:pt>
                <c:pt idx="50">
                  <c:v>50 år</c:v>
                </c:pt>
                <c:pt idx="51">
                  <c:v>51 år</c:v>
                </c:pt>
                <c:pt idx="52">
                  <c:v>52 år</c:v>
                </c:pt>
                <c:pt idx="53">
                  <c:v>53 år</c:v>
                </c:pt>
                <c:pt idx="54">
                  <c:v>54 år</c:v>
                </c:pt>
                <c:pt idx="55">
                  <c:v>55 år</c:v>
                </c:pt>
                <c:pt idx="56">
                  <c:v>56 år</c:v>
                </c:pt>
                <c:pt idx="57">
                  <c:v>57 år</c:v>
                </c:pt>
                <c:pt idx="58">
                  <c:v>58 år</c:v>
                </c:pt>
                <c:pt idx="59">
                  <c:v>59 år</c:v>
                </c:pt>
                <c:pt idx="60">
                  <c:v>60 år</c:v>
                </c:pt>
                <c:pt idx="61">
                  <c:v>61 år</c:v>
                </c:pt>
                <c:pt idx="62">
                  <c:v>62 år</c:v>
                </c:pt>
                <c:pt idx="63">
                  <c:v>63 år</c:v>
                </c:pt>
                <c:pt idx="64">
                  <c:v>64 år</c:v>
                </c:pt>
                <c:pt idx="65">
                  <c:v>65 år</c:v>
                </c:pt>
                <c:pt idx="66">
                  <c:v>66 år</c:v>
                </c:pt>
                <c:pt idx="67">
                  <c:v>67 år</c:v>
                </c:pt>
                <c:pt idx="68">
                  <c:v>68 år</c:v>
                </c:pt>
                <c:pt idx="69">
                  <c:v>69 år</c:v>
                </c:pt>
                <c:pt idx="70">
                  <c:v>70 år</c:v>
                </c:pt>
                <c:pt idx="71">
                  <c:v>71 år</c:v>
                </c:pt>
                <c:pt idx="72">
                  <c:v>72 år</c:v>
                </c:pt>
                <c:pt idx="73">
                  <c:v>73 år</c:v>
                </c:pt>
                <c:pt idx="74">
                  <c:v>74 år</c:v>
                </c:pt>
                <c:pt idx="75">
                  <c:v>75 år</c:v>
                </c:pt>
                <c:pt idx="76">
                  <c:v>76 år</c:v>
                </c:pt>
                <c:pt idx="77">
                  <c:v>77 år</c:v>
                </c:pt>
                <c:pt idx="78">
                  <c:v>78 år</c:v>
                </c:pt>
                <c:pt idx="79">
                  <c:v>79 år</c:v>
                </c:pt>
                <c:pt idx="80">
                  <c:v>80 år</c:v>
                </c:pt>
                <c:pt idx="81">
                  <c:v>81 år</c:v>
                </c:pt>
                <c:pt idx="82">
                  <c:v>82 år</c:v>
                </c:pt>
                <c:pt idx="83">
                  <c:v>83 år</c:v>
                </c:pt>
                <c:pt idx="84">
                  <c:v>84 år</c:v>
                </c:pt>
                <c:pt idx="85">
                  <c:v>85 år</c:v>
                </c:pt>
                <c:pt idx="86">
                  <c:v>86 år</c:v>
                </c:pt>
                <c:pt idx="87">
                  <c:v>87 år</c:v>
                </c:pt>
                <c:pt idx="88">
                  <c:v>88 år</c:v>
                </c:pt>
                <c:pt idx="89">
                  <c:v>89 år</c:v>
                </c:pt>
                <c:pt idx="90">
                  <c:v>90 år</c:v>
                </c:pt>
                <c:pt idx="91">
                  <c:v>91 år</c:v>
                </c:pt>
                <c:pt idx="92">
                  <c:v>92 år</c:v>
                </c:pt>
                <c:pt idx="93">
                  <c:v>93 år</c:v>
                </c:pt>
                <c:pt idx="94">
                  <c:v>94 år</c:v>
                </c:pt>
                <c:pt idx="95">
                  <c:v>95 år</c:v>
                </c:pt>
                <c:pt idx="96">
                  <c:v>96 år</c:v>
                </c:pt>
                <c:pt idx="97">
                  <c:v>97 år</c:v>
                </c:pt>
                <c:pt idx="98">
                  <c:v>98 år</c:v>
                </c:pt>
                <c:pt idx="99">
                  <c:v>99 år</c:v>
                </c:pt>
                <c:pt idx="100">
                  <c:v>100+ år</c:v>
                </c:pt>
              </c:strCache>
            </c:strRef>
          </c:cat>
          <c:val>
            <c:numRef>
              <c:f>Sheet1!$B$2:$B$102</c:f>
              <c:numCache>
                <c:formatCode>0</c:formatCode>
                <c:ptCount val="101"/>
                <c:pt idx="0">
                  <c:v>1267</c:v>
                </c:pt>
                <c:pt idx="1">
                  <c:v>1252</c:v>
                </c:pt>
                <c:pt idx="2">
                  <c:v>1265</c:v>
                </c:pt>
                <c:pt idx="3">
                  <c:v>1228</c:v>
                </c:pt>
                <c:pt idx="4">
                  <c:v>1300</c:v>
                </c:pt>
                <c:pt idx="5">
                  <c:v>1307</c:v>
                </c:pt>
                <c:pt idx="6">
                  <c:v>1309</c:v>
                </c:pt>
                <c:pt idx="7">
                  <c:v>1462</c:v>
                </c:pt>
                <c:pt idx="8">
                  <c:v>1543</c:v>
                </c:pt>
                <c:pt idx="9">
                  <c:v>1666</c:v>
                </c:pt>
                <c:pt idx="10">
                  <c:v>1638</c:v>
                </c:pt>
                <c:pt idx="11">
                  <c:v>1698</c:v>
                </c:pt>
                <c:pt idx="12">
                  <c:v>1844</c:v>
                </c:pt>
                <c:pt idx="13">
                  <c:v>1664</c:v>
                </c:pt>
                <c:pt idx="14">
                  <c:v>1614</c:v>
                </c:pt>
                <c:pt idx="15">
                  <c:v>1508</c:v>
                </c:pt>
                <c:pt idx="16">
                  <c:v>1510</c:v>
                </c:pt>
                <c:pt idx="17">
                  <c:v>1413</c:v>
                </c:pt>
                <c:pt idx="18">
                  <c:v>1357</c:v>
                </c:pt>
                <c:pt idx="19">
                  <c:v>1418</c:v>
                </c:pt>
                <c:pt idx="20">
                  <c:v>1549</c:v>
                </c:pt>
                <c:pt idx="21">
                  <c:v>1671</c:v>
                </c:pt>
                <c:pt idx="22">
                  <c:v>1778</c:v>
                </c:pt>
                <c:pt idx="23">
                  <c:v>1643</c:v>
                </c:pt>
                <c:pt idx="24">
                  <c:v>1575</c:v>
                </c:pt>
                <c:pt idx="25">
                  <c:v>1587</c:v>
                </c:pt>
                <c:pt idx="26">
                  <c:v>1563</c:v>
                </c:pt>
                <c:pt idx="27">
                  <c:v>1570</c:v>
                </c:pt>
                <c:pt idx="28">
                  <c:v>1765</c:v>
                </c:pt>
                <c:pt idx="29">
                  <c:v>1662</c:v>
                </c:pt>
                <c:pt idx="30">
                  <c:v>1621</c:v>
                </c:pt>
                <c:pt idx="31">
                  <c:v>1658</c:v>
                </c:pt>
                <c:pt idx="32">
                  <c:v>1625</c:v>
                </c:pt>
                <c:pt idx="33">
                  <c:v>1550</c:v>
                </c:pt>
                <c:pt idx="34">
                  <c:v>1630</c:v>
                </c:pt>
                <c:pt idx="35">
                  <c:v>1809</c:v>
                </c:pt>
                <c:pt idx="36">
                  <c:v>1876</c:v>
                </c:pt>
                <c:pt idx="37">
                  <c:v>1835</c:v>
                </c:pt>
                <c:pt idx="38">
                  <c:v>1854</c:v>
                </c:pt>
                <c:pt idx="39">
                  <c:v>1706</c:v>
                </c:pt>
                <c:pt idx="40">
                  <c:v>1608</c:v>
                </c:pt>
                <c:pt idx="41">
                  <c:v>1517</c:v>
                </c:pt>
                <c:pt idx="42">
                  <c:v>1593</c:v>
                </c:pt>
                <c:pt idx="43">
                  <c:v>1565</c:v>
                </c:pt>
                <c:pt idx="44">
                  <c:v>1622</c:v>
                </c:pt>
                <c:pt idx="45">
                  <c:v>1568</c:v>
                </c:pt>
                <c:pt idx="46">
                  <c:v>1593</c:v>
                </c:pt>
                <c:pt idx="47">
                  <c:v>1577</c:v>
                </c:pt>
                <c:pt idx="48">
                  <c:v>1515</c:v>
                </c:pt>
                <c:pt idx="49">
                  <c:v>1633</c:v>
                </c:pt>
                <c:pt idx="50">
                  <c:v>1581</c:v>
                </c:pt>
                <c:pt idx="51">
                  <c:v>1483</c:v>
                </c:pt>
                <c:pt idx="52">
                  <c:v>1653</c:v>
                </c:pt>
                <c:pt idx="53">
                  <c:v>1695</c:v>
                </c:pt>
                <c:pt idx="54">
                  <c:v>1804</c:v>
                </c:pt>
                <c:pt idx="55">
                  <c:v>1820</c:v>
                </c:pt>
                <c:pt idx="56">
                  <c:v>1920</c:v>
                </c:pt>
                <c:pt idx="57">
                  <c:v>1814</c:v>
                </c:pt>
                <c:pt idx="58">
                  <c:v>1745</c:v>
                </c:pt>
                <c:pt idx="59">
                  <c:v>1615</c:v>
                </c:pt>
                <c:pt idx="60">
                  <c:v>1500</c:v>
                </c:pt>
                <c:pt idx="61">
                  <c:v>1312</c:v>
                </c:pt>
                <c:pt idx="62">
                  <c:v>1229</c:v>
                </c:pt>
                <c:pt idx="63">
                  <c:v>1266</c:v>
                </c:pt>
                <c:pt idx="64">
                  <c:v>1160</c:v>
                </c:pt>
                <c:pt idx="65">
                  <c:v>1144</c:v>
                </c:pt>
                <c:pt idx="66">
                  <c:v>1080</c:v>
                </c:pt>
                <c:pt idx="67">
                  <c:v>1038</c:v>
                </c:pt>
                <c:pt idx="68">
                  <c:v>982</c:v>
                </c:pt>
                <c:pt idx="69">
                  <c:v>951</c:v>
                </c:pt>
                <c:pt idx="70">
                  <c:v>991</c:v>
                </c:pt>
                <c:pt idx="71">
                  <c:v>976</c:v>
                </c:pt>
                <c:pt idx="72">
                  <c:v>975</c:v>
                </c:pt>
                <c:pt idx="73">
                  <c:v>963</c:v>
                </c:pt>
                <c:pt idx="74">
                  <c:v>944</c:v>
                </c:pt>
                <c:pt idx="75">
                  <c:v>977</c:v>
                </c:pt>
                <c:pt idx="76">
                  <c:v>895</c:v>
                </c:pt>
                <c:pt idx="77">
                  <c:v>906</c:v>
                </c:pt>
                <c:pt idx="78">
                  <c:v>891</c:v>
                </c:pt>
                <c:pt idx="79">
                  <c:v>923</c:v>
                </c:pt>
                <c:pt idx="80">
                  <c:v>804</c:v>
                </c:pt>
                <c:pt idx="81">
                  <c:v>874</c:v>
                </c:pt>
                <c:pt idx="82">
                  <c:v>824</c:v>
                </c:pt>
                <c:pt idx="83">
                  <c:v>611</c:v>
                </c:pt>
                <c:pt idx="84">
                  <c:v>534</c:v>
                </c:pt>
                <c:pt idx="85">
                  <c:v>483</c:v>
                </c:pt>
                <c:pt idx="86">
                  <c:v>466</c:v>
                </c:pt>
                <c:pt idx="87">
                  <c:v>386</c:v>
                </c:pt>
                <c:pt idx="88">
                  <c:v>335</c:v>
                </c:pt>
                <c:pt idx="89">
                  <c:v>287</c:v>
                </c:pt>
                <c:pt idx="90">
                  <c:v>218</c:v>
                </c:pt>
                <c:pt idx="91">
                  <c:v>168</c:v>
                </c:pt>
                <c:pt idx="92">
                  <c:v>139</c:v>
                </c:pt>
                <c:pt idx="93">
                  <c:v>112</c:v>
                </c:pt>
                <c:pt idx="94">
                  <c:v>75</c:v>
                </c:pt>
                <c:pt idx="95">
                  <c:v>69</c:v>
                </c:pt>
                <c:pt idx="96">
                  <c:v>40</c:v>
                </c:pt>
                <c:pt idx="97">
                  <c:v>28</c:v>
                </c:pt>
                <c:pt idx="98">
                  <c:v>13</c:v>
                </c:pt>
                <c:pt idx="99">
                  <c:v>11</c:v>
                </c:pt>
                <c:pt idx="10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B8-475C-9199-802CD3D23A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Sheet1!$A$2:$A$102</c:f>
              <c:strCache>
                <c:ptCount val="101"/>
                <c:pt idx="0">
                  <c:v>0 år</c:v>
                </c:pt>
                <c:pt idx="1">
                  <c:v>1 år</c:v>
                </c:pt>
                <c:pt idx="2">
                  <c:v>2 år</c:v>
                </c:pt>
                <c:pt idx="3">
                  <c:v>3 år</c:v>
                </c:pt>
                <c:pt idx="4">
                  <c:v>4 år</c:v>
                </c:pt>
                <c:pt idx="5">
                  <c:v>5 år</c:v>
                </c:pt>
                <c:pt idx="6">
                  <c:v>6 år</c:v>
                </c:pt>
                <c:pt idx="7">
                  <c:v>7 år</c:v>
                </c:pt>
                <c:pt idx="8">
                  <c:v>8 år</c:v>
                </c:pt>
                <c:pt idx="9">
                  <c:v>9 år</c:v>
                </c:pt>
                <c:pt idx="10">
                  <c:v>10 år</c:v>
                </c:pt>
                <c:pt idx="11">
                  <c:v>11 år</c:v>
                </c:pt>
                <c:pt idx="12">
                  <c:v>12 år</c:v>
                </c:pt>
                <c:pt idx="13">
                  <c:v>13 år</c:v>
                </c:pt>
                <c:pt idx="14">
                  <c:v>14 år</c:v>
                </c:pt>
                <c:pt idx="15">
                  <c:v>15 år</c:v>
                </c:pt>
                <c:pt idx="16">
                  <c:v>16 år</c:v>
                </c:pt>
                <c:pt idx="17">
                  <c:v>17 år</c:v>
                </c:pt>
                <c:pt idx="18">
                  <c:v>18 år</c:v>
                </c:pt>
                <c:pt idx="19">
                  <c:v>19 år</c:v>
                </c:pt>
                <c:pt idx="20">
                  <c:v>20 år</c:v>
                </c:pt>
                <c:pt idx="21">
                  <c:v>21 år</c:v>
                </c:pt>
                <c:pt idx="22">
                  <c:v>22 år</c:v>
                </c:pt>
                <c:pt idx="23">
                  <c:v>23 år</c:v>
                </c:pt>
                <c:pt idx="24">
                  <c:v>24 år</c:v>
                </c:pt>
                <c:pt idx="25">
                  <c:v>25 år</c:v>
                </c:pt>
                <c:pt idx="26">
                  <c:v>26 år</c:v>
                </c:pt>
                <c:pt idx="27">
                  <c:v>27 år</c:v>
                </c:pt>
                <c:pt idx="28">
                  <c:v>28 år</c:v>
                </c:pt>
                <c:pt idx="29">
                  <c:v>29 år</c:v>
                </c:pt>
                <c:pt idx="30">
                  <c:v>30 år</c:v>
                </c:pt>
                <c:pt idx="31">
                  <c:v>31 år</c:v>
                </c:pt>
                <c:pt idx="32">
                  <c:v>32 år</c:v>
                </c:pt>
                <c:pt idx="33">
                  <c:v>33 år</c:v>
                </c:pt>
                <c:pt idx="34">
                  <c:v>34 år</c:v>
                </c:pt>
                <c:pt idx="35">
                  <c:v>35 år</c:v>
                </c:pt>
                <c:pt idx="36">
                  <c:v>36 år</c:v>
                </c:pt>
                <c:pt idx="37">
                  <c:v>37 år</c:v>
                </c:pt>
                <c:pt idx="38">
                  <c:v>38 år</c:v>
                </c:pt>
                <c:pt idx="39">
                  <c:v>39 år</c:v>
                </c:pt>
                <c:pt idx="40">
                  <c:v>40 år</c:v>
                </c:pt>
                <c:pt idx="41">
                  <c:v>41 år</c:v>
                </c:pt>
                <c:pt idx="42">
                  <c:v>42 år</c:v>
                </c:pt>
                <c:pt idx="43">
                  <c:v>43 år</c:v>
                </c:pt>
                <c:pt idx="44">
                  <c:v>44 år</c:v>
                </c:pt>
                <c:pt idx="45">
                  <c:v>45 år</c:v>
                </c:pt>
                <c:pt idx="46">
                  <c:v>46 år</c:v>
                </c:pt>
                <c:pt idx="47">
                  <c:v>47 år</c:v>
                </c:pt>
                <c:pt idx="48">
                  <c:v>48 år</c:v>
                </c:pt>
                <c:pt idx="49">
                  <c:v>49 år</c:v>
                </c:pt>
                <c:pt idx="50">
                  <c:v>50 år</c:v>
                </c:pt>
                <c:pt idx="51">
                  <c:v>51 år</c:v>
                </c:pt>
                <c:pt idx="52">
                  <c:v>52 år</c:v>
                </c:pt>
                <c:pt idx="53">
                  <c:v>53 år</c:v>
                </c:pt>
                <c:pt idx="54">
                  <c:v>54 år</c:v>
                </c:pt>
                <c:pt idx="55">
                  <c:v>55 år</c:v>
                </c:pt>
                <c:pt idx="56">
                  <c:v>56 år</c:v>
                </c:pt>
                <c:pt idx="57">
                  <c:v>57 år</c:v>
                </c:pt>
                <c:pt idx="58">
                  <c:v>58 år</c:v>
                </c:pt>
                <c:pt idx="59">
                  <c:v>59 år</c:v>
                </c:pt>
                <c:pt idx="60">
                  <c:v>60 år</c:v>
                </c:pt>
                <c:pt idx="61">
                  <c:v>61 år</c:v>
                </c:pt>
                <c:pt idx="62">
                  <c:v>62 år</c:v>
                </c:pt>
                <c:pt idx="63">
                  <c:v>63 år</c:v>
                </c:pt>
                <c:pt idx="64">
                  <c:v>64 år</c:v>
                </c:pt>
                <c:pt idx="65">
                  <c:v>65 år</c:v>
                </c:pt>
                <c:pt idx="66">
                  <c:v>66 år</c:v>
                </c:pt>
                <c:pt idx="67">
                  <c:v>67 år</c:v>
                </c:pt>
                <c:pt idx="68">
                  <c:v>68 år</c:v>
                </c:pt>
                <c:pt idx="69">
                  <c:v>69 år</c:v>
                </c:pt>
                <c:pt idx="70">
                  <c:v>70 år</c:v>
                </c:pt>
                <c:pt idx="71">
                  <c:v>71 år</c:v>
                </c:pt>
                <c:pt idx="72">
                  <c:v>72 år</c:v>
                </c:pt>
                <c:pt idx="73">
                  <c:v>73 år</c:v>
                </c:pt>
                <c:pt idx="74">
                  <c:v>74 år</c:v>
                </c:pt>
                <c:pt idx="75">
                  <c:v>75 år</c:v>
                </c:pt>
                <c:pt idx="76">
                  <c:v>76 år</c:v>
                </c:pt>
                <c:pt idx="77">
                  <c:v>77 år</c:v>
                </c:pt>
                <c:pt idx="78">
                  <c:v>78 år</c:v>
                </c:pt>
                <c:pt idx="79">
                  <c:v>79 år</c:v>
                </c:pt>
                <c:pt idx="80">
                  <c:v>80 år</c:v>
                </c:pt>
                <c:pt idx="81">
                  <c:v>81 år</c:v>
                </c:pt>
                <c:pt idx="82">
                  <c:v>82 år</c:v>
                </c:pt>
                <c:pt idx="83">
                  <c:v>83 år</c:v>
                </c:pt>
                <c:pt idx="84">
                  <c:v>84 år</c:v>
                </c:pt>
                <c:pt idx="85">
                  <c:v>85 år</c:v>
                </c:pt>
                <c:pt idx="86">
                  <c:v>86 år</c:v>
                </c:pt>
                <c:pt idx="87">
                  <c:v>87 år</c:v>
                </c:pt>
                <c:pt idx="88">
                  <c:v>88 år</c:v>
                </c:pt>
                <c:pt idx="89">
                  <c:v>89 år</c:v>
                </c:pt>
                <c:pt idx="90">
                  <c:v>90 år</c:v>
                </c:pt>
                <c:pt idx="91">
                  <c:v>91 år</c:v>
                </c:pt>
                <c:pt idx="92">
                  <c:v>92 år</c:v>
                </c:pt>
                <c:pt idx="93">
                  <c:v>93 år</c:v>
                </c:pt>
                <c:pt idx="94">
                  <c:v>94 år</c:v>
                </c:pt>
                <c:pt idx="95">
                  <c:v>95 år</c:v>
                </c:pt>
                <c:pt idx="96">
                  <c:v>96 år</c:v>
                </c:pt>
                <c:pt idx="97">
                  <c:v>97 år</c:v>
                </c:pt>
                <c:pt idx="98">
                  <c:v>98 år</c:v>
                </c:pt>
                <c:pt idx="99">
                  <c:v>99 år</c:v>
                </c:pt>
                <c:pt idx="100">
                  <c:v>100+ år</c:v>
                </c:pt>
              </c:strCache>
            </c:strRef>
          </c:cat>
          <c:val>
            <c:numRef>
              <c:f>Sheet1!$C$2:$C$102</c:f>
              <c:numCache>
                <c:formatCode>0</c:formatCode>
                <c:ptCount val="101"/>
                <c:pt idx="0">
                  <c:v>1685</c:v>
                </c:pt>
                <c:pt idx="1">
                  <c:v>1521</c:v>
                </c:pt>
                <c:pt idx="2">
                  <c:v>1712</c:v>
                </c:pt>
                <c:pt idx="3">
                  <c:v>1642</c:v>
                </c:pt>
                <c:pt idx="4">
                  <c:v>1589</c:v>
                </c:pt>
                <c:pt idx="5">
                  <c:v>1537</c:v>
                </c:pt>
                <c:pt idx="6">
                  <c:v>1535</c:v>
                </c:pt>
                <c:pt idx="7">
                  <c:v>1497</c:v>
                </c:pt>
                <c:pt idx="8">
                  <c:v>1466</c:v>
                </c:pt>
                <c:pt idx="9">
                  <c:v>1423</c:v>
                </c:pt>
                <c:pt idx="10">
                  <c:v>1403</c:v>
                </c:pt>
                <c:pt idx="11">
                  <c:v>1366</c:v>
                </c:pt>
                <c:pt idx="12">
                  <c:v>1372</c:v>
                </c:pt>
                <c:pt idx="13">
                  <c:v>1335</c:v>
                </c:pt>
                <c:pt idx="14">
                  <c:v>1376</c:v>
                </c:pt>
                <c:pt idx="15">
                  <c:v>1411</c:v>
                </c:pt>
                <c:pt idx="16">
                  <c:v>1462</c:v>
                </c:pt>
                <c:pt idx="17">
                  <c:v>1639</c:v>
                </c:pt>
                <c:pt idx="18">
                  <c:v>1727</c:v>
                </c:pt>
                <c:pt idx="19">
                  <c:v>1898</c:v>
                </c:pt>
                <c:pt idx="20">
                  <c:v>1943</c:v>
                </c:pt>
                <c:pt idx="21">
                  <c:v>2121</c:v>
                </c:pt>
                <c:pt idx="22">
                  <c:v>2225</c:v>
                </c:pt>
                <c:pt idx="23">
                  <c:v>2021</c:v>
                </c:pt>
                <c:pt idx="24">
                  <c:v>1964</c:v>
                </c:pt>
                <c:pt idx="25">
                  <c:v>1838</c:v>
                </c:pt>
                <c:pt idx="26">
                  <c:v>1867</c:v>
                </c:pt>
                <c:pt idx="27">
                  <c:v>1808</c:v>
                </c:pt>
                <c:pt idx="28">
                  <c:v>1687</c:v>
                </c:pt>
                <c:pt idx="29">
                  <c:v>1663</c:v>
                </c:pt>
                <c:pt idx="30">
                  <c:v>1592</c:v>
                </c:pt>
                <c:pt idx="31">
                  <c:v>1635</c:v>
                </c:pt>
                <c:pt idx="32">
                  <c:v>1689</c:v>
                </c:pt>
                <c:pt idx="33">
                  <c:v>1610</c:v>
                </c:pt>
                <c:pt idx="34">
                  <c:v>1612</c:v>
                </c:pt>
                <c:pt idx="35">
                  <c:v>1652</c:v>
                </c:pt>
                <c:pt idx="36">
                  <c:v>1584</c:v>
                </c:pt>
                <c:pt idx="37">
                  <c:v>1630</c:v>
                </c:pt>
                <c:pt idx="38">
                  <c:v>1827</c:v>
                </c:pt>
                <c:pt idx="39">
                  <c:v>1735</c:v>
                </c:pt>
                <c:pt idx="40">
                  <c:v>1719</c:v>
                </c:pt>
                <c:pt idx="41">
                  <c:v>1729</c:v>
                </c:pt>
                <c:pt idx="42">
                  <c:v>1704</c:v>
                </c:pt>
                <c:pt idx="43">
                  <c:v>1629</c:v>
                </c:pt>
                <c:pt idx="44">
                  <c:v>1691</c:v>
                </c:pt>
                <c:pt idx="45">
                  <c:v>1855</c:v>
                </c:pt>
                <c:pt idx="46">
                  <c:v>1951</c:v>
                </c:pt>
                <c:pt idx="47">
                  <c:v>1909</c:v>
                </c:pt>
                <c:pt idx="48">
                  <c:v>1880</c:v>
                </c:pt>
                <c:pt idx="49">
                  <c:v>1774</c:v>
                </c:pt>
                <c:pt idx="50">
                  <c:v>1629</c:v>
                </c:pt>
                <c:pt idx="51">
                  <c:v>1524</c:v>
                </c:pt>
                <c:pt idx="52">
                  <c:v>1583</c:v>
                </c:pt>
                <c:pt idx="53">
                  <c:v>1541</c:v>
                </c:pt>
                <c:pt idx="54">
                  <c:v>1612</c:v>
                </c:pt>
                <c:pt idx="55">
                  <c:v>1564</c:v>
                </c:pt>
                <c:pt idx="56">
                  <c:v>1566</c:v>
                </c:pt>
                <c:pt idx="57">
                  <c:v>1547</c:v>
                </c:pt>
                <c:pt idx="58">
                  <c:v>1476</c:v>
                </c:pt>
                <c:pt idx="59">
                  <c:v>1588</c:v>
                </c:pt>
                <c:pt idx="60">
                  <c:v>1520</c:v>
                </c:pt>
                <c:pt idx="61">
                  <c:v>1416</c:v>
                </c:pt>
                <c:pt idx="62">
                  <c:v>1556</c:v>
                </c:pt>
                <c:pt idx="63">
                  <c:v>1610</c:v>
                </c:pt>
                <c:pt idx="64">
                  <c:v>1645</c:v>
                </c:pt>
                <c:pt idx="65">
                  <c:v>1688</c:v>
                </c:pt>
                <c:pt idx="66">
                  <c:v>1771</c:v>
                </c:pt>
                <c:pt idx="67">
                  <c:v>1658</c:v>
                </c:pt>
                <c:pt idx="68">
                  <c:v>1572</c:v>
                </c:pt>
                <c:pt idx="69">
                  <c:v>1427</c:v>
                </c:pt>
                <c:pt idx="70">
                  <c:v>1332</c:v>
                </c:pt>
                <c:pt idx="71">
                  <c:v>1171</c:v>
                </c:pt>
                <c:pt idx="72">
                  <c:v>1045</c:v>
                </c:pt>
                <c:pt idx="73">
                  <c:v>1086</c:v>
                </c:pt>
                <c:pt idx="74">
                  <c:v>962</c:v>
                </c:pt>
                <c:pt idx="75">
                  <c:v>960</c:v>
                </c:pt>
                <c:pt idx="76">
                  <c:v>904</c:v>
                </c:pt>
                <c:pt idx="77">
                  <c:v>803</c:v>
                </c:pt>
                <c:pt idx="78">
                  <c:v>776</c:v>
                </c:pt>
                <c:pt idx="79">
                  <c:v>722</c:v>
                </c:pt>
                <c:pt idx="80">
                  <c:v>755</c:v>
                </c:pt>
                <c:pt idx="81">
                  <c:v>688</c:v>
                </c:pt>
                <c:pt idx="82">
                  <c:v>675</c:v>
                </c:pt>
                <c:pt idx="83">
                  <c:v>619</c:v>
                </c:pt>
                <c:pt idx="84">
                  <c:v>573</c:v>
                </c:pt>
                <c:pt idx="85">
                  <c:v>570</c:v>
                </c:pt>
                <c:pt idx="86">
                  <c:v>476</c:v>
                </c:pt>
                <c:pt idx="87">
                  <c:v>452</c:v>
                </c:pt>
                <c:pt idx="88">
                  <c:v>380</c:v>
                </c:pt>
                <c:pt idx="89">
                  <c:v>347</c:v>
                </c:pt>
                <c:pt idx="90">
                  <c:v>287</c:v>
                </c:pt>
                <c:pt idx="91">
                  <c:v>268</c:v>
                </c:pt>
                <c:pt idx="92">
                  <c:v>220</c:v>
                </c:pt>
                <c:pt idx="93">
                  <c:v>127</c:v>
                </c:pt>
                <c:pt idx="94">
                  <c:v>91</c:v>
                </c:pt>
                <c:pt idx="95">
                  <c:v>72</c:v>
                </c:pt>
                <c:pt idx="96">
                  <c:v>40</c:v>
                </c:pt>
                <c:pt idx="97">
                  <c:v>34</c:v>
                </c:pt>
                <c:pt idx="98">
                  <c:v>19</c:v>
                </c:pt>
                <c:pt idx="99">
                  <c:v>11</c:v>
                </c:pt>
                <c:pt idx="100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B8-475C-9199-802CD3D23A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Sheet1!$A$2:$A$102</c:f>
              <c:strCache>
                <c:ptCount val="101"/>
                <c:pt idx="0">
                  <c:v>0 år</c:v>
                </c:pt>
                <c:pt idx="1">
                  <c:v>1 år</c:v>
                </c:pt>
                <c:pt idx="2">
                  <c:v>2 år</c:v>
                </c:pt>
                <c:pt idx="3">
                  <c:v>3 år</c:v>
                </c:pt>
                <c:pt idx="4">
                  <c:v>4 år</c:v>
                </c:pt>
                <c:pt idx="5">
                  <c:v>5 år</c:v>
                </c:pt>
                <c:pt idx="6">
                  <c:v>6 år</c:v>
                </c:pt>
                <c:pt idx="7">
                  <c:v>7 år</c:v>
                </c:pt>
                <c:pt idx="8">
                  <c:v>8 år</c:v>
                </c:pt>
                <c:pt idx="9">
                  <c:v>9 år</c:v>
                </c:pt>
                <c:pt idx="10">
                  <c:v>10 år</c:v>
                </c:pt>
                <c:pt idx="11">
                  <c:v>11 år</c:v>
                </c:pt>
                <c:pt idx="12">
                  <c:v>12 år</c:v>
                </c:pt>
                <c:pt idx="13">
                  <c:v>13 år</c:v>
                </c:pt>
                <c:pt idx="14">
                  <c:v>14 år</c:v>
                </c:pt>
                <c:pt idx="15">
                  <c:v>15 år</c:v>
                </c:pt>
                <c:pt idx="16">
                  <c:v>16 år</c:v>
                </c:pt>
                <c:pt idx="17">
                  <c:v>17 år</c:v>
                </c:pt>
                <c:pt idx="18">
                  <c:v>18 år</c:v>
                </c:pt>
                <c:pt idx="19">
                  <c:v>19 år</c:v>
                </c:pt>
                <c:pt idx="20">
                  <c:v>20 år</c:v>
                </c:pt>
                <c:pt idx="21">
                  <c:v>21 år</c:v>
                </c:pt>
                <c:pt idx="22">
                  <c:v>22 år</c:v>
                </c:pt>
                <c:pt idx="23">
                  <c:v>23 år</c:v>
                </c:pt>
                <c:pt idx="24">
                  <c:v>24 år</c:v>
                </c:pt>
                <c:pt idx="25">
                  <c:v>25 år</c:v>
                </c:pt>
                <c:pt idx="26">
                  <c:v>26 år</c:v>
                </c:pt>
                <c:pt idx="27">
                  <c:v>27 år</c:v>
                </c:pt>
                <c:pt idx="28">
                  <c:v>28 år</c:v>
                </c:pt>
                <c:pt idx="29">
                  <c:v>29 år</c:v>
                </c:pt>
                <c:pt idx="30">
                  <c:v>30 år</c:v>
                </c:pt>
                <c:pt idx="31">
                  <c:v>31 år</c:v>
                </c:pt>
                <c:pt idx="32">
                  <c:v>32 år</c:v>
                </c:pt>
                <c:pt idx="33">
                  <c:v>33 år</c:v>
                </c:pt>
                <c:pt idx="34">
                  <c:v>34 år</c:v>
                </c:pt>
                <c:pt idx="35">
                  <c:v>35 år</c:v>
                </c:pt>
                <c:pt idx="36">
                  <c:v>36 år</c:v>
                </c:pt>
                <c:pt idx="37">
                  <c:v>37 år</c:v>
                </c:pt>
                <c:pt idx="38">
                  <c:v>38 år</c:v>
                </c:pt>
                <c:pt idx="39">
                  <c:v>39 år</c:v>
                </c:pt>
                <c:pt idx="40">
                  <c:v>40 år</c:v>
                </c:pt>
                <c:pt idx="41">
                  <c:v>41 år</c:v>
                </c:pt>
                <c:pt idx="42">
                  <c:v>42 år</c:v>
                </c:pt>
                <c:pt idx="43">
                  <c:v>43 år</c:v>
                </c:pt>
                <c:pt idx="44">
                  <c:v>44 år</c:v>
                </c:pt>
                <c:pt idx="45">
                  <c:v>45 år</c:v>
                </c:pt>
                <c:pt idx="46">
                  <c:v>46 år</c:v>
                </c:pt>
                <c:pt idx="47">
                  <c:v>47 år</c:v>
                </c:pt>
                <c:pt idx="48">
                  <c:v>48 år</c:v>
                </c:pt>
                <c:pt idx="49">
                  <c:v>49 år</c:v>
                </c:pt>
                <c:pt idx="50">
                  <c:v>50 år</c:v>
                </c:pt>
                <c:pt idx="51">
                  <c:v>51 år</c:v>
                </c:pt>
                <c:pt idx="52">
                  <c:v>52 år</c:v>
                </c:pt>
                <c:pt idx="53">
                  <c:v>53 år</c:v>
                </c:pt>
                <c:pt idx="54">
                  <c:v>54 år</c:v>
                </c:pt>
                <c:pt idx="55">
                  <c:v>55 år</c:v>
                </c:pt>
                <c:pt idx="56">
                  <c:v>56 år</c:v>
                </c:pt>
                <c:pt idx="57">
                  <c:v>57 år</c:v>
                </c:pt>
                <c:pt idx="58">
                  <c:v>58 år</c:v>
                </c:pt>
                <c:pt idx="59">
                  <c:v>59 år</c:v>
                </c:pt>
                <c:pt idx="60">
                  <c:v>60 år</c:v>
                </c:pt>
                <c:pt idx="61">
                  <c:v>61 år</c:v>
                </c:pt>
                <c:pt idx="62">
                  <c:v>62 år</c:v>
                </c:pt>
                <c:pt idx="63">
                  <c:v>63 år</c:v>
                </c:pt>
                <c:pt idx="64">
                  <c:v>64 år</c:v>
                </c:pt>
                <c:pt idx="65">
                  <c:v>65 år</c:v>
                </c:pt>
                <c:pt idx="66">
                  <c:v>66 år</c:v>
                </c:pt>
                <c:pt idx="67">
                  <c:v>67 år</c:v>
                </c:pt>
                <c:pt idx="68">
                  <c:v>68 år</c:v>
                </c:pt>
                <c:pt idx="69">
                  <c:v>69 år</c:v>
                </c:pt>
                <c:pt idx="70">
                  <c:v>70 år</c:v>
                </c:pt>
                <c:pt idx="71">
                  <c:v>71 år</c:v>
                </c:pt>
                <c:pt idx="72">
                  <c:v>72 år</c:v>
                </c:pt>
                <c:pt idx="73">
                  <c:v>73 år</c:v>
                </c:pt>
                <c:pt idx="74">
                  <c:v>74 år</c:v>
                </c:pt>
                <c:pt idx="75">
                  <c:v>75 år</c:v>
                </c:pt>
                <c:pt idx="76">
                  <c:v>76 år</c:v>
                </c:pt>
                <c:pt idx="77">
                  <c:v>77 år</c:v>
                </c:pt>
                <c:pt idx="78">
                  <c:v>78 år</c:v>
                </c:pt>
                <c:pt idx="79">
                  <c:v>79 år</c:v>
                </c:pt>
                <c:pt idx="80">
                  <c:v>80 år</c:v>
                </c:pt>
                <c:pt idx="81">
                  <c:v>81 år</c:v>
                </c:pt>
                <c:pt idx="82">
                  <c:v>82 år</c:v>
                </c:pt>
                <c:pt idx="83">
                  <c:v>83 år</c:v>
                </c:pt>
                <c:pt idx="84">
                  <c:v>84 år</c:v>
                </c:pt>
                <c:pt idx="85">
                  <c:v>85 år</c:v>
                </c:pt>
                <c:pt idx="86">
                  <c:v>86 år</c:v>
                </c:pt>
                <c:pt idx="87">
                  <c:v>87 år</c:v>
                </c:pt>
                <c:pt idx="88">
                  <c:v>88 år</c:v>
                </c:pt>
                <c:pt idx="89">
                  <c:v>89 år</c:v>
                </c:pt>
                <c:pt idx="90">
                  <c:v>90 år</c:v>
                </c:pt>
                <c:pt idx="91">
                  <c:v>91 år</c:v>
                </c:pt>
                <c:pt idx="92">
                  <c:v>92 år</c:v>
                </c:pt>
                <c:pt idx="93">
                  <c:v>93 år</c:v>
                </c:pt>
                <c:pt idx="94">
                  <c:v>94 år</c:v>
                </c:pt>
                <c:pt idx="95">
                  <c:v>95 år</c:v>
                </c:pt>
                <c:pt idx="96">
                  <c:v>96 år</c:v>
                </c:pt>
                <c:pt idx="97">
                  <c:v>97 år</c:v>
                </c:pt>
                <c:pt idx="98">
                  <c:v>98 år</c:v>
                </c:pt>
                <c:pt idx="99">
                  <c:v>99 år</c:v>
                </c:pt>
                <c:pt idx="100">
                  <c:v>100+ år</c:v>
                </c:pt>
              </c:strCache>
            </c:strRef>
          </c:cat>
          <c:val>
            <c:numRef>
              <c:f>Sheet1!$D$2:$D$102</c:f>
              <c:numCache>
                <c:formatCode>0</c:formatCode>
                <c:ptCount val="101"/>
                <c:pt idx="0">
                  <c:v>1496</c:v>
                </c:pt>
                <c:pt idx="1">
                  <c:v>1713</c:v>
                </c:pt>
                <c:pt idx="2">
                  <c:v>1591</c:v>
                </c:pt>
                <c:pt idx="3">
                  <c:v>1657</c:v>
                </c:pt>
                <c:pt idx="4">
                  <c:v>1675</c:v>
                </c:pt>
                <c:pt idx="5">
                  <c:v>1636</c:v>
                </c:pt>
                <c:pt idx="6">
                  <c:v>1772</c:v>
                </c:pt>
                <c:pt idx="7">
                  <c:v>1784</c:v>
                </c:pt>
                <c:pt idx="8">
                  <c:v>1720</c:v>
                </c:pt>
                <c:pt idx="9">
                  <c:v>1795</c:v>
                </c:pt>
                <c:pt idx="10">
                  <c:v>1826</c:v>
                </c:pt>
                <c:pt idx="11">
                  <c:v>1660</c:v>
                </c:pt>
                <c:pt idx="12">
                  <c:v>1901</c:v>
                </c:pt>
                <c:pt idx="13">
                  <c:v>1822</c:v>
                </c:pt>
                <c:pt idx="14">
                  <c:v>1821</c:v>
                </c:pt>
                <c:pt idx="15">
                  <c:v>1724</c:v>
                </c:pt>
                <c:pt idx="16">
                  <c:v>1765</c:v>
                </c:pt>
                <c:pt idx="17">
                  <c:v>1710</c:v>
                </c:pt>
                <c:pt idx="18">
                  <c:v>1719</c:v>
                </c:pt>
                <c:pt idx="19">
                  <c:v>1647</c:v>
                </c:pt>
                <c:pt idx="20">
                  <c:v>1664</c:v>
                </c:pt>
                <c:pt idx="21">
                  <c:v>1658</c:v>
                </c:pt>
                <c:pt idx="22">
                  <c:v>1743</c:v>
                </c:pt>
                <c:pt idx="23">
                  <c:v>1840</c:v>
                </c:pt>
                <c:pt idx="24">
                  <c:v>1798</c:v>
                </c:pt>
                <c:pt idx="25">
                  <c:v>1749</c:v>
                </c:pt>
                <c:pt idx="26">
                  <c:v>1860</c:v>
                </c:pt>
                <c:pt idx="27">
                  <c:v>1962</c:v>
                </c:pt>
                <c:pt idx="28">
                  <c:v>2068</c:v>
                </c:pt>
                <c:pt idx="29">
                  <c:v>2198</c:v>
                </c:pt>
                <c:pt idx="30">
                  <c:v>2173</c:v>
                </c:pt>
                <c:pt idx="31">
                  <c:v>2215</c:v>
                </c:pt>
                <c:pt idx="32">
                  <c:v>2281</c:v>
                </c:pt>
                <c:pt idx="33">
                  <c:v>2142</c:v>
                </c:pt>
                <c:pt idx="34">
                  <c:v>2133</c:v>
                </c:pt>
                <c:pt idx="35">
                  <c:v>1964</c:v>
                </c:pt>
                <c:pt idx="36">
                  <c:v>1984</c:v>
                </c:pt>
                <c:pt idx="37">
                  <c:v>1927</c:v>
                </c:pt>
                <c:pt idx="38">
                  <c:v>1785</c:v>
                </c:pt>
                <c:pt idx="39">
                  <c:v>1770</c:v>
                </c:pt>
                <c:pt idx="40">
                  <c:v>1698</c:v>
                </c:pt>
                <c:pt idx="41">
                  <c:v>1737</c:v>
                </c:pt>
                <c:pt idx="42">
                  <c:v>1822</c:v>
                </c:pt>
                <c:pt idx="43">
                  <c:v>1732</c:v>
                </c:pt>
                <c:pt idx="44">
                  <c:v>1747</c:v>
                </c:pt>
                <c:pt idx="45">
                  <c:v>1780</c:v>
                </c:pt>
                <c:pt idx="46">
                  <c:v>1700</c:v>
                </c:pt>
                <c:pt idx="47">
                  <c:v>1756</c:v>
                </c:pt>
                <c:pt idx="48">
                  <c:v>1961</c:v>
                </c:pt>
                <c:pt idx="49">
                  <c:v>1833</c:v>
                </c:pt>
                <c:pt idx="50">
                  <c:v>1795</c:v>
                </c:pt>
                <c:pt idx="51">
                  <c:v>1774</c:v>
                </c:pt>
                <c:pt idx="52">
                  <c:v>1735</c:v>
                </c:pt>
                <c:pt idx="53">
                  <c:v>1673</c:v>
                </c:pt>
                <c:pt idx="54">
                  <c:v>1740</c:v>
                </c:pt>
                <c:pt idx="55">
                  <c:v>1867</c:v>
                </c:pt>
                <c:pt idx="56">
                  <c:v>1953</c:v>
                </c:pt>
                <c:pt idx="57">
                  <c:v>1908</c:v>
                </c:pt>
                <c:pt idx="58">
                  <c:v>1881</c:v>
                </c:pt>
                <c:pt idx="59">
                  <c:v>1753</c:v>
                </c:pt>
                <c:pt idx="60">
                  <c:v>1615</c:v>
                </c:pt>
                <c:pt idx="61">
                  <c:v>1506</c:v>
                </c:pt>
                <c:pt idx="62">
                  <c:v>1563</c:v>
                </c:pt>
                <c:pt idx="63">
                  <c:v>1476</c:v>
                </c:pt>
                <c:pt idx="64">
                  <c:v>1529</c:v>
                </c:pt>
                <c:pt idx="65">
                  <c:v>1477</c:v>
                </c:pt>
                <c:pt idx="66">
                  <c:v>1500</c:v>
                </c:pt>
                <c:pt idx="67">
                  <c:v>1436</c:v>
                </c:pt>
                <c:pt idx="68">
                  <c:v>1372</c:v>
                </c:pt>
                <c:pt idx="69">
                  <c:v>1413</c:v>
                </c:pt>
                <c:pt idx="70">
                  <c:v>1371</c:v>
                </c:pt>
                <c:pt idx="71">
                  <c:v>1288</c:v>
                </c:pt>
                <c:pt idx="72">
                  <c:v>1359</c:v>
                </c:pt>
                <c:pt idx="73">
                  <c:v>1393</c:v>
                </c:pt>
                <c:pt idx="74">
                  <c:v>1434</c:v>
                </c:pt>
                <c:pt idx="75">
                  <c:v>1430</c:v>
                </c:pt>
                <c:pt idx="76">
                  <c:v>1487</c:v>
                </c:pt>
                <c:pt idx="77">
                  <c:v>1353</c:v>
                </c:pt>
                <c:pt idx="78">
                  <c:v>1249</c:v>
                </c:pt>
                <c:pt idx="79">
                  <c:v>1089</c:v>
                </c:pt>
                <c:pt idx="80">
                  <c:v>1015</c:v>
                </c:pt>
                <c:pt idx="81">
                  <c:v>879</c:v>
                </c:pt>
                <c:pt idx="82">
                  <c:v>755</c:v>
                </c:pt>
                <c:pt idx="83">
                  <c:v>732</c:v>
                </c:pt>
                <c:pt idx="84">
                  <c:v>640</c:v>
                </c:pt>
                <c:pt idx="85">
                  <c:v>585</c:v>
                </c:pt>
                <c:pt idx="86">
                  <c:v>526</c:v>
                </c:pt>
                <c:pt idx="87">
                  <c:v>453</c:v>
                </c:pt>
                <c:pt idx="88">
                  <c:v>388</c:v>
                </c:pt>
                <c:pt idx="89">
                  <c:v>315</c:v>
                </c:pt>
                <c:pt idx="90">
                  <c:v>275</c:v>
                </c:pt>
                <c:pt idx="91">
                  <c:v>237</c:v>
                </c:pt>
                <c:pt idx="92">
                  <c:v>197</c:v>
                </c:pt>
                <c:pt idx="93">
                  <c:v>158</c:v>
                </c:pt>
                <c:pt idx="94">
                  <c:v>122</c:v>
                </c:pt>
                <c:pt idx="95">
                  <c:v>100</c:v>
                </c:pt>
                <c:pt idx="96">
                  <c:v>63</c:v>
                </c:pt>
                <c:pt idx="97">
                  <c:v>48</c:v>
                </c:pt>
                <c:pt idx="98">
                  <c:v>32</c:v>
                </c:pt>
                <c:pt idx="99">
                  <c:v>27</c:v>
                </c:pt>
                <c:pt idx="10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B8-475C-9199-802CD3D23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457512"/>
        <c:axId val="430457904"/>
      </c:lineChart>
      <c:catAx>
        <c:axId val="430457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1400"/>
                  <a:t>Ålder</a:t>
                </a:r>
              </a:p>
            </c:rich>
          </c:tx>
          <c:layout>
            <c:manualLayout>
              <c:xMode val="edge"/>
              <c:yMode val="edge"/>
              <c:x val="0.90948220209441955"/>
              <c:y val="0.92139291870795714"/>
            </c:manualLayout>
          </c:layout>
          <c:overlay val="0"/>
          <c:spPr>
            <a:noFill/>
            <a:ln w="2538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30457904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430457904"/>
        <c:scaling>
          <c:orientation val="minMax"/>
        </c:scaling>
        <c:delete val="0"/>
        <c:axPos val="l"/>
        <c:majorGridlines>
          <c:spPr>
            <a:ln w="3173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304575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4874339012404459"/>
          <c:y val="1.7068037832617605E-2"/>
          <c:w val="0.31755869810164489"/>
          <c:h val="6.1113729298895102E-2"/>
        </c:manualLayout>
      </c:layout>
      <c:overlay val="0"/>
      <c:txPr>
        <a:bodyPr/>
        <a:lstStyle/>
        <a:p>
          <a:pPr>
            <a:defRPr sz="1400" b="0"/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F59-4126-8FF1-637E7958FE64}"/>
              </c:ext>
            </c:extLst>
          </c:dPt>
          <c:dLbls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2-4DCB-B9F1-5E1FD847A3F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Blad1!$A$12:$A$33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Blad1!$B$12:$B$33</c:f>
              <c:numCache>
                <c:formatCode>#,##0</c:formatCode>
                <c:ptCount val="22"/>
                <c:pt idx="0">
                  <c:v>54363</c:v>
                </c:pt>
                <c:pt idx="1">
                  <c:v>55626</c:v>
                </c:pt>
                <c:pt idx="2">
                  <c:v>56207</c:v>
                </c:pt>
                <c:pt idx="3">
                  <c:v>54738</c:v>
                </c:pt>
                <c:pt idx="4">
                  <c:v>55514</c:v>
                </c:pt>
                <c:pt idx="5">
                  <c:v>54722</c:v>
                </c:pt>
                <c:pt idx="6">
                  <c:v>56203</c:v>
                </c:pt>
                <c:pt idx="7">
                  <c:v>57958</c:v>
                </c:pt>
                <c:pt idx="8">
                  <c:v>58190</c:v>
                </c:pt>
                <c:pt idx="9">
                  <c:v>56601</c:v>
                </c:pt>
                <c:pt idx="10">
                  <c:v>58686</c:v>
                </c:pt>
                <c:pt idx="11">
                  <c:v>60004</c:v>
                </c:pt>
                <c:pt idx="12">
                  <c:v>60557</c:v>
                </c:pt>
                <c:pt idx="13">
                  <c:v>61418</c:v>
                </c:pt>
                <c:pt idx="14">
                  <c:v>61384</c:v>
                </c:pt>
                <c:pt idx="15">
                  <c:v>62979</c:v>
                </c:pt>
                <c:pt idx="16">
                  <c:v>65034</c:v>
                </c:pt>
                <c:pt idx="17">
                  <c:v>66625</c:v>
                </c:pt>
                <c:pt idx="18">
                  <c:v>67746</c:v>
                </c:pt>
                <c:pt idx="19" formatCode="General">
                  <c:v>68991</c:v>
                </c:pt>
                <c:pt idx="20" formatCode="General">
                  <c:v>68299</c:v>
                </c:pt>
                <c:pt idx="21" formatCode="General">
                  <c:v>70047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B1-4706-8267-D810AEEEE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521904"/>
        <c:axId val="433522296"/>
      </c:barChart>
      <c:catAx>
        <c:axId val="43352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3522296"/>
        <c:crosses val="autoZero"/>
        <c:auto val="1"/>
        <c:lblAlgn val="ctr"/>
        <c:lblOffset val="100"/>
        <c:noMultiLvlLbl val="0"/>
      </c:catAx>
      <c:valAx>
        <c:axId val="4335222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352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 cent </a:t>
            </a:r>
            <a:r>
              <a:rPr lang="en-US" baseline="0" dirty="0"/>
              <a:t>(%)</a:t>
            </a:r>
            <a:endParaRPr lang="en-US" dirty="0"/>
          </a:p>
        </c:rich>
      </c:tx>
      <c:layout>
        <c:manualLayout>
          <c:xMode val="edge"/>
          <c:yMode val="edge"/>
          <c:x val="0.8047512561838206"/>
          <c:y val="0.93740821332351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2926451035702447"/>
          <c:y val="3.4263322593785873E-2"/>
          <c:w val="0.57910604783750319"/>
          <c:h val="0.857076528533866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6"/>
                <c:pt idx="0">
                  <c:v>Financial institutions and insurance</c:v>
                </c:pt>
                <c:pt idx="1">
                  <c:v>Unknown</c:v>
                </c:pt>
                <c:pt idx="2">
                  <c:v>Agriculture, forestry and fishing</c:v>
                </c:pt>
                <c:pt idx="3">
                  <c:v>Energy and environmental</c:v>
                </c:pt>
                <c:pt idx="4">
                  <c:v>Real estate companies</c:v>
                </c:pt>
                <c:pt idx="5">
                  <c:v>Information and communication</c:v>
                </c:pt>
                <c:pt idx="6">
                  <c:v>Hotels and restaurants</c:v>
                </c:pt>
                <c:pt idx="7">
                  <c:v>Cultural, entertainment and recreation</c:v>
                </c:pt>
                <c:pt idx="8">
                  <c:v>Transportation and storage</c:v>
                </c:pt>
                <c:pt idx="9">
                  <c:v>Public authorities and national defence</c:v>
                </c:pt>
                <c:pt idx="10">
                  <c:v>Manufacturing and mining</c:v>
                </c:pt>
                <c:pt idx="11">
                  <c:v>Construction industry</c:v>
                </c:pt>
                <c:pt idx="12">
                  <c:v>Education</c:v>
                </c:pt>
                <c:pt idx="13">
                  <c:v>Trade</c:v>
                </c:pt>
                <c:pt idx="14">
                  <c:v>Professional support and service companies</c:v>
                </c:pt>
                <c:pt idx="15">
                  <c:v>Health and social work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6"/>
                <c:pt idx="0">
                  <c:v>2</c:v>
                </c:pt>
                <c:pt idx="1">
                  <c:v>1.2</c:v>
                </c:pt>
                <c:pt idx="2">
                  <c:v>1.9</c:v>
                </c:pt>
                <c:pt idx="3">
                  <c:v>1.1000000000000001</c:v>
                </c:pt>
                <c:pt idx="4">
                  <c:v>1.7</c:v>
                </c:pt>
                <c:pt idx="5">
                  <c:v>4.5</c:v>
                </c:pt>
                <c:pt idx="6">
                  <c:v>3.5</c:v>
                </c:pt>
                <c:pt idx="7">
                  <c:v>4.5</c:v>
                </c:pt>
                <c:pt idx="8">
                  <c:v>4.5</c:v>
                </c:pt>
                <c:pt idx="9">
                  <c:v>6.3</c:v>
                </c:pt>
                <c:pt idx="10">
                  <c:v>10.7</c:v>
                </c:pt>
                <c:pt idx="11">
                  <c:v>7.3</c:v>
                </c:pt>
                <c:pt idx="12">
                  <c:v>10.7</c:v>
                </c:pt>
                <c:pt idx="13">
                  <c:v>11.7</c:v>
                </c:pt>
                <c:pt idx="14">
                  <c:v>12.4</c:v>
                </c:pt>
                <c:pt idx="1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0-43EF-8B10-F610C8DF201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Norrköping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6"/>
                <c:pt idx="0">
                  <c:v>Financial institutions and insurance</c:v>
                </c:pt>
                <c:pt idx="1">
                  <c:v>Unknown</c:v>
                </c:pt>
                <c:pt idx="2">
                  <c:v>Agriculture, forestry and fishing</c:v>
                </c:pt>
                <c:pt idx="3">
                  <c:v>Energy and environmental</c:v>
                </c:pt>
                <c:pt idx="4">
                  <c:v>Real estate companies</c:v>
                </c:pt>
                <c:pt idx="5">
                  <c:v>Information and communication</c:v>
                </c:pt>
                <c:pt idx="6">
                  <c:v>Hotels and restaurants</c:v>
                </c:pt>
                <c:pt idx="7">
                  <c:v>Cultural, entertainment and recreation</c:v>
                </c:pt>
                <c:pt idx="8">
                  <c:v>Transportation and storage</c:v>
                </c:pt>
                <c:pt idx="9">
                  <c:v>Public authorities and national defence</c:v>
                </c:pt>
                <c:pt idx="10">
                  <c:v>Manufacturing and mining</c:v>
                </c:pt>
                <c:pt idx="11">
                  <c:v>Construction industry</c:v>
                </c:pt>
                <c:pt idx="12">
                  <c:v>Education</c:v>
                </c:pt>
                <c:pt idx="13">
                  <c:v>Trade</c:v>
                </c:pt>
                <c:pt idx="14">
                  <c:v>Professional support and service companies</c:v>
                </c:pt>
                <c:pt idx="15">
                  <c:v>Health and social work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6"/>
                <c:pt idx="0">
                  <c:v>0.5</c:v>
                </c:pt>
                <c:pt idx="1">
                  <c:v>0.9</c:v>
                </c:pt>
                <c:pt idx="2">
                  <c:v>1.1000000000000001</c:v>
                </c:pt>
                <c:pt idx="3">
                  <c:v>1.3</c:v>
                </c:pt>
                <c:pt idx="4">
                  <c:v>2</c:v>
                </c:pt>
                <c:pt idx="5">
                  <c:v>2.6</c:v>
                </c:pt>
                <c:pt idx="6">
                  <c:v>3.5</c:v>
                </c:pt>
                <c:pt idx="7">
                  <c:v>5.0999999999999996</c:v>
                </c:pt>
                <c:pt idx="8">
                  <c:v>6.9</c:v>
                </c:pt>
                <c:pt idx="9">
                  <c:v>7.1</c:v>
                </c:pt>
                <c:pt idx="10">
                  <c:v>7.6</c:v>
                </c:pt>
                <c:pt idx="11">
                  <c:v>8.3000000000000007</c:v>
                </c:pt>
                <c:pt idx="12">
                  <c:v>11.5</c:v>
                </c:pt>
                <c:pt idx="13">
                  <c:v>11.9</c:v>
                </c:pt>
                <c:pt idx="14">
                  <c:v>13.6</c:v>
                </c:pt>
                <c:pt idx="15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0-43EF-8B10-F610C8DF2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459080"/>
        <c:axId val="430459472"/>
      </c:barChart>
      <c:catAx>
        <c:axId val="430459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459472"/>
        <c:crosses val="autoZero"/>
        <c:auto val="1"/>
        <c:lblAlgn val="ctr"/>
        <c:lblOffset val="100"/>
        <c:noMultiLvlLbl val="0"/>
      </c:catAx>
      <c:valAx>
        <c:axId val="43045947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45908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36832314140038E-2"/>
          <c:y val="0.10999601790990848"/>
          <c:w val="0.85374187402612911"/>
          <c:h val="0.78134394105004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Commuters in to Norrköping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Blad1!$A$2:$A$28</c:f>
              <c:strCach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</c:strCache>
            </c:strRef>
          </c:cat>
          <c:val>
            <c:numRef>
              <c:f>Blad1!$B$2:$B$28</c:f>
              <c:numCache>
                <c:formatCode>#,##0</c:formatCode>
                <c:ptCount val="27"/>
                <c:pt idx="0">
                  <c:v>8363</c:v>
                </c:pt>
                <c:pt idx="1">
                  <c:v>8564</c:v>
                </c:pt>
                <c:pt idx="2">
                  <c:v>8086</c:v>
                </c:pt>
                <c:pt idx="3">
                  <c:v>8696</c:v>
                </c:pt>
                <c:pt idx="4">
                  <c:v>9205</c:v>
                </c:pt>
                <c:pt idx="5">
                  <c:v>9358</c:v>
                </c:pt>
                <c:pt idx="6">
                  <c:v>9686</c:v>
                </c:pt>
                <c:pt idx="7">
                  <c:v>9814</c:v>
                </c:pt>
                <c:pt idx="8">
                  <c:v>9527</c:v>
                </c:pt>
                <c:pt idx="9">
                  <c:v>9874</c:v>
                </c:pt>
                <c:pt idx="10">
                  <c:v>9841</c:v>
                </c:pt>
                <c:pt idx="11">
                  <c:v>9938</c:v>
                </c:pt>
                <c:pt idx="12">
                  <c:v>10379</c:v>
                </c:pt>
                <c:pt idx="13">
                  <c:v>10854</c:v>
                </c:pt>
                <c:pt idx="14">
                  <c:v>10931</c:v>
                </c:pt>
                <c:pt idx="15">
                  <c:v>11442</c:v>
                </c:pt>
                <c:pt idx="16">
                  <c:v>11547</c:v>
                </c:pt>
                <c:pt idx="17">
                  <c:v>11614</c:v>
                </c:pt>
                <c:pt idx="18">
                  <c:v>12001</c:v>
                </c:pt>
                <c:pt idx="19">
                  <c:v>12240</c:v>
                </c:pt>
                <c:pt idx="20">
                  <c:v>12614</c:v>
                </c:pt>
                <c:pt idx="21">
                  <c:v>13146</c:v>
                </c:pt>
                <c:pt idx="22">
                  <c:v>13303</c:v>
                </c:pt>
                <c:pt idx="23">
                  <c:v>13632</c:v>
                </c:pt>
                <c:pt idx="24">
                  <c:v>13711</c:v>
                </c:pt>
                <c:pt idx="25">
                  <c:v>13681</c:v>
                </c:pt>
                <c:pt idx="26">
                  <c:v>14417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0-43EF-8B10-F610C8DF201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Commuters out from Norrköping</c:v>
                </c:pt>
              </c:strCache>
            </c:strRef>
          </c:tx>
          <c:spPr>
            <a:solidFill>
              <a:srgbClr val="00AFD7"/>
            </a:solidFill>
            <a:ln>
              <a:noFill/>
            </a:ln>
            <a:effectLst/>
          </c:spPr>
          <c:invertIfNegative val="0"/>
          <c:cat>
            <c:strRef>
              <c:f>Blad1!$A$2:$A$28</c:f>
              <c:strCach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</c:strCache>
            </c:strRef>
          </c:cat>
          <c:val>
            <c:numRef>
              <c:f>Blad1!$C$2:$C$28</c:f>
              <c:numCache>
                <c:formatCode>#,##0</c:formatCode>
                <c:ptCount val="27"/>
                <c:pt idx="0">
                  <c:v>4909</c:v>
                </c:pt>
                <c:pt idx="1">
                  <c:v>5178</c:v>
                </c:pt>
                <c:pt idx="2">
                  <c:v>5710</c:v>
                </c:pt>
                <c:pt idx="3">
                  <c:v>6407</c:v>
                </c:pt>
                <c:pt idx="4">
                  <c:v>6998</c:v>
                </c:pt>
                <c:pt idx="5">
                  <c:v>7402</c:v>
                </c:pt>
                <c:pt idx="6">
                  <c:v>7678</c:v>
                </c:pt>
                <c:pt idx="7">
                  <c:v>7923</c:v>
                </c:pt>
                <c:pt idx="8">
                  <c:v>8239</c:v>
                </c:pt>
                <c:pt idx="9">
                  <c:v>8761</c:v>
                </c:pt>
                <c:pt idx="10">
                  <c:v>9080</c:v>
                </c:pt>
                <c:pt idx="11">
                  <c:v>9371</c:v>
                </c:pt>
                <c:pt idx="12">
                  <c:v>9810</c:v>
                </c:pt>
                <c:pt idx="13">
                  <c:v>10483</c:v>
                </c:pt>
                <c:pt idx="14">
                  <c:v>10728</c:v>
                </c:pt>
                <c:pt idx="15">
                  <c:v>10993</c:v>
                </c:pt>
                <c:pt idx="16">
                  <c:v>10884</c:v>
                </c:pt>
                <c:pt idx="17">
                  <c:v>11147</c:v>
                </c:pt>
                <c:pt idx="18">
                  <c:v>11398</c:v>
                </c:pt>
                <c:pt idx="19">
                  <c:v>12012</c:v>
                </c:pt>
                <c:pt idx="20">
                  <c:v>12202</c:v>
                </c:pt>
                <c:pt idx="21">
                  <c:v>12375</c:v>
                </c:pt>
                <c:pt idx="22">
                  <c:v>12519</c:v>
                </c:pt>
                <c:pt idx="23">
                  <c:v>12694</c:v>
                </c:pt>
                <c:pt idx="24">
                  <c:v>12795</c:v>
                </c:pt>
                <c:pt idx="25" formatCode="General">
                  <c:v>12730</c:v>
                </c:pt>
                <c:pt idx="26">
                  <c:v>13626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0-43EF-8B10-F610C8DF2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459080"/>
        <c:axId val="430459472"/>
      </c:barChart>
      <c:catAx>
        <c:axId val="43045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459472"/>
        <c:crosses val="autoZero"/>
        <c:auto val="1"/>
        <c:lblAlgn val="ctr"/>
        <c:lblOffset val="100"/>
        <c:noMultiLvlLbl val="0"/>
      </c:catAx>
      <c:valAx>
        <c:axId val="4304594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459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349155688628384"/>
          <c:y val="4.7963976992662846E-2"/>
          <c:w val="0.77123743782977594"/>
          <c:h val="6.0259646408952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0.93574</cdr:x>
      <cdr:y>0.60786</cdr:y>
    </cdr:from>
    <cdr:to>
      <cdr:x>1</cdr:x>
      <cdr:y>0.67223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0429410" y="2906506"/>
          <a:ext cx="7162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400" b="1" dirty="0"/>
            <a:t>720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C9273-185D-4E8F-B457-48595BCBD516}" type="datetimeFigureOut">
              <a:rPr lang="sv-SE" smtClean="0"/>
              <a:t>2023-11-22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0423-774F-4CFE-A4F9-8F87D9AE4C5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47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95C26-CCBD-4B76-946E-C2CA6B96D5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595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i="0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9834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1314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683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Flest arbetspendlare mellan Norrköping och Linköping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Största utbytet av arbetspendlare för Norrköpings del under 2021 skedde med Linköping. Sammanlagt pendlade 8 500 personer över kommungränsen mellan Linköping och Norrköping från bostaden till arbetet. Den främsta arbetskommunen för de utpendlande Norrköpingsborna 2021 var just Linköping. Totalt pendlade nästan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5 300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Norrköpingsbor till Linköping för att arbete. Samtidigt pendlade fler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än 3 250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personer till arbete i Norrköping från en bostad i Linköping.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kommunen med störst pendlingsnetto gentemot Norrköping,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dvs. som har flest inpendlare i förhållande till antalet utpendlare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 Söderköping. 3 150 Söderköpingsbor förvärvsarbetade i Norrköping 2021. Åt motsatt håll pendlade ca 1 200 Norrköpingsbor till förvärvsarbete i Söderköping vilket innebär att nästan 2 000 fler pendlar till Norrköping från Söderköping jämfört med antalet som pendlar i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motsatt riktning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Linköping var den kommun mot vilken Norrköping hade det största negativa pendlingsnettot, -2 040. Det innebär att 2 040 fler arbetspendlade från Norrköping till Linköping än antalet som arbetspendlade från Linköping till Norrköping. </a:t>
            </a:r>
            <a:endParaRPr lang="sv-SE" altLang="sv-SE" dirty="0"/>
          </a:p>
        </p:txBody>
      </p:sp>
      <p:sp>
        <p:nvSpPr>
          <p:cNvPr id="6451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E610C9-5E6B-4AB3-B6D8-1F941F55C36A}" type="slidenum">
              <a:rPr lang="sv-SE" altLang="sv-SE">
                <a:solidFill>
                  <a:prstClr val="black"/>
                </a:solidFill>
              </a:rPr>
              <a:pPr eaLnBrk="1" hangingPunct="1"/>
              <a:t>13</a:t>
            </a:fld>
            <a:endParaRPr lang="sv-SE" alt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501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BAEC4-EF77-4945-9D9C-5A5E05BE7DF3}" type="slidenum">
              <a:rPr lang="sv-SE" altLang="sv-SE"/>
              <a:pPr eaLnBrk="1" hangingPunct="1"/>
              <a:t>14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98049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501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BAEC4-EF77-4945-9D9C-5A5E05BE7DF3}" type="slidenum">
              <a:rPr lang="sv-SE" altLang="sv-SE"/>
              <a:pPr eaLnBrk="1" hangingPunct="1"/>
              <a:t>15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75374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/>
          </a:p>
        </p:txBody>
      </p:sp>
      <p:sp>
        <p:nvSpPr>
          <p:cNvPr id="501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BAEC4-EF77-4945-9D9C-5A5E05BE7DF3}" type="slidenum">
              <a:rPr lang="sv-SE" altLang="sv-SE"/>
              <a:pPr eaLnBrk="1" hangingPunct="1"/>
              <a:t>16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65781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Andel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befolkningen 20-64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eftergymnasial utbildning har ökat i Norrköping. Dock har Norrköping lägre andel med eftergymnasial utbildning än till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exempel Jönköping, Linköping, Västerås och Örebro.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8BE68-318B-47FF-BC84-F4E6BE4FFF6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450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051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45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60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9EB643-65D1-472C-A8BC-800CF807018E}" type="slidenum">
              <a:rPr lang="sv-SE" altLang="sv-SE"/>
              <a:pPr eaLnBrk="1" hangingPunct="1"/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9752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837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7030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0CEA0-2A46-4F27-8FB3-EF50650179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258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501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BAEC4-EF77-4945-9D9C-5A5E05BE7DF3}" type="slidenum">
              <a:rPr lang="sv-SE" altLang="sv-SE"/>
              <a:pPr eaLnBrk="1" hangingPunct="1"/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2124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501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BAEC4-EF77-4945-9D9C-5A5E05BE7DF3}" type="slidenum">
              <a:rPr lang="sv-SE" altLang="sv-SE"/>
              <a:pPr eaLnBrk="1" hangingPunct="1"/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81065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60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9EB643-65D1-472C-A8BC-800CF807018E}" type="slidenum">
              <a:rPr lang="sv-SE" altLang="sv-SE"/>
              <a:pPr eaLnBrk="1" hangingPunct="1"/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2631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6C92AC-B813-479D-8BE6-927D30EFB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660" y="2866685"/>
            <a:ext cx="10802015" cy="1579266"/>
          </a:xfrm>
        </p:spPr>
        <p:txBody>
          <a:bodyPr anchor="b"/>
          <a:lstStyle>
            <a:lvl1pPr algn="ctr">
              <a:defRPr sz="4800" b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E988C75-6F60-42B2-BC5D-231D8418D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660" y="4538026"/>
            <a:ext cx="10802015" cy="10864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22BBCD-C568-4D86-A04A-9BB88BDF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660" y="6415882"/>
            <a:ext cx="1658015" cy="181768"/>
          </a:xfr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627C96-5104-4F57-B8F5-6485DB34D4AD}" type="datetimeFigureOut">
              <a:rPr lang="sv-SE" smtClean="0"/>
              <a:pPr/>
              <a:t>2023-11-22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B238D33-4947-4505-8317-EEF95542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upp 6" descr="Designelement. Fenix">
            <a:extLst>
              <a:ext uri="{FF2B5EF4-FFF2-40B4-BE49-F238E27FC236}">
                <a16:creationId xmlns:a16="http://schemas.microsoft.com/office/drawing/2014/main" id="{63E8DA1A-2B31-44BA-85A4-85A64955498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2"/>
            <a:ext cx="3600000" cy="2700665"/>
            <a:chOff x="0" y="0"/>
            <a:chExt cx="4295776" cy="3222625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294A9013-0836-4C29-96A3-6DEB57CE45D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4295775" cy="322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88127AA4-AE21-4BF6-8428-967ADEDFA3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4738" y="1431925"/>
              <a:ext cx="715963" cy="715963"/>
            </a:xfrm>
            <a:prstGeom prst="rect">
              <a:avLst/>
            </a:prstGeom>
            <a:solidFill>
              <a:srgbClr val="F8B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A50D76C5-B1C3-4231-B08D-FEAD5E15FF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4738" y="358775"/>
              <a:ext cx="715963" cy="715963"/>
            </a:xfrm>
            <a:prstGeom prst="rect">
              <a:avLst/>
            </a:prstGeom>
            <a:solidFill>
              <a:srgbClr val="C01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382FDF3-FA19-473C-8D65-D8FA0270C45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6663" y="715963"/>
              <a:ext cx="715963" cy="715963"/>
            </a:xfrm>
            <a:prstGeom prst="rect">
              <a:avLst/>
            </a:prstGeom>
            <a:solidFill>
              <a:srgbClr val="008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8EC79741-024C-417D-9683-90AA470A0A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6663" y="1790700"/>
              <a:ext cx="715963" cy="715963"/>
            </a:xfrm>
            <a:prstGeom prst="rect">
              <a:avLst/>
            </a:prstGeom>
            <a:solidFill>
              <a:srgbClr val="B3C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64BDE8AA-DE14-4952-8334-AACCC220BC0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8775" y="0"/>
              <a:ext cx="715963" cy="358775"/>
            </a:xfrm>
            <a:prstGeom prst="rect">
              <a:avLst/>
            </a:prstGeom>
            <a:solidFill>
              <a:srgbClr val="FFD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36460402-DCBF-48A2-A6AC-477C049895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7888" y="1431925"/>
              <a:ext cx="358775" cy="358775"/>
            </a:xfrm>
            <a:prstGeom prst="rect">
              <a:avLst/>
            </a:prstGeom>
            <a:solidFill>
              <a:srgbClr val="79C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78382A7F-8E35-4273-BE32-DAD56F792A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7888" y="715963"/>
              <a:ext cx="358775" cy="358775"/>
            </a:xfrm>
            <a:prstGeom prst="rect">
              <a:avLst/>
            </a:prstGeom>
            <a:solidFill>
              <a:srgbClr val="005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66B4CF4D-1F0C-47F0-A6F1-579D80D586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7888" y="2506663"/>
              <a:ext cx="358775" cy="357188"/>
            </a:xfrm>
            <a:prstGeom prst="rect">
              <a:avLst/>
            </a:prstGeom>
            <a:solidFill>
              <a:srgbClr val="05A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86756607-74B8-4079-9C9E-EF64BEB968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79813" y="0"/>
              <a:ext cx="358775" cy="358775"/>
            </a:xfrm>
            <a:prstGeom prst="rect">
              <a:avLst/>
            </a:prstGeom>
            <a:solidFill>
              <a:srgbClr val="8E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782FF6F3-672F-491E-AC99-F950E294F2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0700" y="1074738"/>
              <a:ext cx="357188" cy="357188"/>
            </a:xfrm>
            <a:prstGeom prst="rect">
              <a:avLst/>
            </a:prstGeom>
            <a:solidFill>
              <a:srgbClr val="941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D13EE06B-2D2D-4DD5-9195-7D5081B71A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6663" y="1431925"/>
              <a:ext cx="357188" cy="358775"/>
            </a:xfrm>
            <a:prstGeom prst="rect">
              <a:avLst/>
            </a:prstGeom>
            <a:solidFill>
              <a:srgbClr val="046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65C74ADF-C729-48AC-AF23-753B890654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7888" y="1074738"/>
              <a:ext cx="358775" cy="357188"/>
            </a:xfrm>
            <a:prstGeom prst="rect">
              <a:avLst/>
            </a:prstGeom>
            <a:solidFill>
              <a:srgbClr val="05AC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D0D50E24-36E3-404F-9DB5-9F54A225DF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4738" y="1074738"/>
              <a:ext cx="357188" cy="357188"/>
            </a:xfrm>
            <a:prstGeom prst="rect">
              <a:avLst/>
            </a:prstGeom>
            <a:solidFill>
              <a:srgbClr val="E61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5F990145-CC2B-4FA5-8AE8-6E7623C4CE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0700" y="715963"/>
              <a:ext cx="357188" cy="358775"/>
            </a:xfrm>
            <a:prstGeom prst="rect">
              <a:avLst/>
            </a:prstGeom>
            <a:solidFill>
              <a:srgbClr val="783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FB4EA044-2EF8-4F3F-BAA4-EB8317E65F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715963"/>
              <a:ext cx="715963" cy="715963"/>
            </a:xfrm>
            <a:prstGeom prst="rect">
              <a:avLst/>
            </a:prstGeom>
            <a:solidFill>
              <a:srgbClr val="E8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8256E06A-3E31-45EA-976B-3A1E17FF53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5963" y="358775"/>
              <a:ext cx="358775" cy="357188"/>
            </a:xfrm>
            <a:prstGeom prst="rect">
              <a:avLst/>
            </a:prstGeom>
            <a:solidFill>
              <a:srgbClr val="F8B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617DEF3A-985C-4472-9F6C-E1B7E0360E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31925" y="2506663"/>
              <a:ext cx="358775" cy="357188"/>
            </a:xfrm>
            <a:prstGeom prst="rect">
              <a:avLst/>
            </a:prstGeom>
            <a:solidFill>
              <a:srgbClr val="E8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393DB7FF-1A82-442E-A21A-53716BBB7A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2625" y="358775"/>
              <a:ext cx="357188" cy="357188"/>
            </a:xfrm>
            <a:prstGeom prst="rect">
              <a:avLst/>
            </a:prstGeom>
            <a:solidFill>
              <a:srgbClr val="008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C08100E1-1218-46AB-A83D-FEA74F3335E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4738" y="0"/>
              <a:ext cx="715963" cy="358775"/>
            </a:xfrm>
            <a:prstGeom prst="rect">
              <a:avLst/>
            </a:prstGeom>
            <a:solidFill>
              <a:srgbClr val="E84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71927413-23C2-4A2E-A49C-98E9450C4D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90700" y="0"/>
              <a:ext cx="357188" cy="358775"/>
            </a:xfrm>
            <a:prstGeom prst="rect">
              <a:avLst/>
            </a:prstGeom>
            <a:solidFill>
              <a:srgbClr val="E61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3B1564F1-152A-4098-A103-C4C30CB283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63850" y="0"/>
              <a:ext cx="358775" cy="358775"/>
            </a:xfrm>
            <a:prstGeom prst="rect">
              <a:avLst/>
            </a:prstGeom>
            <a:solidFill>
              <a:srgbClr val="79C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AA10154D-AD80-4C39-9D38-9679B802FC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2625" y="0"/>
              <a:ext cx="357188" cy="358775"/>
            </a:xfrm>
            <a:prstGeom prst="rect">
              <a:avLst/>
            </a:prstGeom>
            <a:solidFill>
              <a:srgbClr val="005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2BCB6C08-30FF-49A5-928B-2CF268F925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2625" y="1431925"/>
              <a:ext cx="357188" cy="358775"/>
            </a:xfrm>
            <a:prstGeom prst="rect">
              <a:avLst/>
            </a:prstGeom>
            <a:solidFill>
              <a:srgbClr val="156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0791B07E-CC79-41A5-BD5A-B5C6AC6FB8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5963" y="1431925"/>
              <a:ext cx="358775" cy="358775"/>
            </a:xfrm>
            <a:prstGeom prst="rect">
              <a:avLst/>
            </a:prstGeom>
            <a:solidFill>
              <a:srgbClr val="FFD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9AFBDEE6-5FBC-4B3B-88A7-E38ACDE238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358775"/>
              <a:ext cx="358775" cy="357188"/>
            </a:xfrm>
            <a:prstGeom prst="rect">
              <a:avLst/>
            </a:prstGeom>
            <a:solidFill>
              <a:srgbClr val="F8B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C1334999-69E2-4370-99FA-F9A7E495AAD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22625" y="2506663"/>
              <a:ext cx="357188" cy="357188"/>
            </a:xfrm>
            <a:prstGeom prst="rect">
              <a:avLst/>
            </a:prstGeom>
            <a:solidFill>
              <a:srgbClr val="57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322D22DB-E7AF-49A4-B433-84C9BE220C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79813" y="2147888"/>
              <a:ext cx="358775" cy="358775"/>
            </a:xfrm>
            <a:prstGeom prst="rect">
              <a:avLst/>
            </a:prstGeom>
            <a:solidFill>
              <a:srgbClr val="8EA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BFDDEE16-E429-43E6-B80C-82B5C0F02A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38588" y="2863850"/>
              <a:ext cx="357188" cy="358775"/>
            </a:xfrm>
            <a:prstGeom prst="rect">
              <a:avLst/>
            </a:prstGeom>
            <a:solidFill>
              <a:srgbClr val="B3CB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0" name="Platshållare för text 39">
            <a:extLst>
              <a:ext uri="{FF2B5EF4-FFF2-40B4-BE49-F238E27FC236}">
                <a16:creationId xmlns:a16="http://schemas.microsoft.com/office/drawing/2014/main" id="{0FA8B6D3-651F-447A-BF9F-521023B3F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5869173"/>
            <a:ext cx="8821738" cy="454064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 dirty="0"/>
              <a:t>Ditt namn eller annan avsändare</a:t>
            </a:r>
          </a:p>
        </p:txBody>
      </p:sp>
    </p:spTree>
    <p:extLst>
      <p:ext uri="{BB962C8B-B14F-4D97-AF65-F5344CB8AC3E}">
        <p14:creationId xmlns:p14="http://schemas.microsoft.com/office/powerpoint/2010/main" val="287355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78D402B-FC37-4414-84B9-75531F7C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4" y="1449388"/>
            <a:ext cx="10801351" cy="417512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96863"/>
            <a:ext cx="10801349" cy="971549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791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tshållare för bild 122">
            <a:extLst>
              <a:ext uri="{FF2B5EF4-FFF2-40B4-BE49-F238E27FC236}">
                <a16:creationId xmlns:a16="http://schemas.microsoft.com/office/drawing/2014/main" id="{5BB3AEC5-9031-4C3E-A568-2917CD1558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194385 w 12192000"/>
              <a:gd name="connsiteY0" fmla="*/ 6585915 h 6858000"/>
              <a:gd name="connsiteX1" fmla="*/ 11194524 w 12192000"/>
              <a:gd name="connsiteY1" fmla="*/ 6585987 h 6858000"/>
              <a:gd name="connsiteX2" fmla="*/ 11194248 w 12192000"/>
              <a:gd name="connsiteY2" fmla="*/ 6585987 h 6858000"/>
              <a:gd name="connsiteX3" fmla="*/ 11606518 w 12192000"/>
              <a:gd name="connsiteY3" fmla="*/ 6532746 h 6858000"/>
              <a:gd name="connsiteX4" fmla="*/ 11612004 w 12192000"/>
              <a:gd name="connsiteY4" fmla="*/ 6532746 h 6858000"/>
              <a:gd name="connsiteX5" fmla="*/ 11626427 w 12192000"/>
              <a:gd name="connsiteY5" fmla="*/ 6544581 h 6858000"/>
              <a:gd name="connsiteX6" fmla="*/ 11612004 w 12192000"/>
              <a:gd name="connsiteY6" fmla="*/ 6555899 h 6858000"/>
              <a:gd name="connsiteX7" fmla="*/ 11611866 w 12192000"/>
              <a:gd name="connsiteY7" fmla="*/ 6555899 h 6858000"/>
              <a:gd name="connsiteX8" fmla="*/ 11606518 w 12192000"/>
              <a:gd name="connsiteY8" fmla="*/ 6555899 h 6858000"/>
              <a:gd name="connsiteX9" fmla="*/ 11349177 w 12192000"/>
              <a:gd name="connsiteY9" fmla="*/ 6532746 h 6858000"/>
              <a:gd name="connsiteX10" fmla="*/ 11354180 w 12192000"/>
              <a:gd name="connsiteY10" fmla="*/ 6532746 h 6858000"/>
              <a:gd name="connsiteX11" fmla="*/ 11370260 w 12192000"/>
              <a:gd name="connsiteY11" fmla="*/ 6542614 h 6858000"/>
              <a:gd name="connsiteX12" fmla="*/ 11353904 w 12192000"/>
              <a:gd name="connsiteY12" fmla="*/ 6553173 h 6858000"/>
              <a:gd name="connsiteX13" fmla="*/ 11349177 w 12192000"/>
              <a:gd name="connsiteY13" fmla="*/ 6553173 h 6858000"/>
              <a:gd name="connsiteX14" fmla="*/ 11268676 w 12192000"/>
              <a:gd name="connsiteY14" fmla="*/ 6532746 h 6858000"/>
              <a:gd name="connsiteX15" fmla="*/ 11273852 w 12192000"/>
              <a:gd name="connsiteY15" fmla="*/ 6532746 h 6858000"/>
              <a:gd name="connsiteX16" fmla="*/ 11289931 w 12192000"/>
              <a:gd name="connsiteY16" fmla="*/ 6542614 h 6858000"/>
              <a:gd name="connsiteX17" fmla="*/ 11273852 w 12192000"/>
              <a:gd name="connsiteY17" fmla="*/ 6553173 h 6858000"/>
              <a:gd name="connsiteX18" fmla="*/ 11268676 w 12192000"/>
              <a:gd name="connsiteY18" fmla="*/ 6553173 h 6858000"/>
              <a:gd name="connsiteX19" fmla="*/ 11530641 w 12192000"/>
              <a:gd name="connsiteY19" fmla="*/ 6531365 h 6858000"/>
              <a:gd name="connsiteX20" fmla="*/ 11551930 w 12192000"/>
              <a:gd name="connsiteY20" fmla="*/ 6558418 h 6858000"/>
              <a:gd name="connsiteX21" fmla="*/ 11530641 w 12192000"/>
              <a:gd name="connsiteY21" fmla="*/ 6585987 h 6858000"/>
              <a:gd name="connsiteX22" fmla="*/ 11530641 w 12192000"/>
              <a:gd name="connsiteY22" fmla="*/ 6586022 h 6858000"/>
              <a:gd name="connsiteX23" fmla="*/ 11509316 w 12192000"/>
              <a:gd name="connsiteY23" fmla="*/ 6558418 h 6858000"/>
              <a:gd name="connsiteX24" fmla="*/ 11530641 w 12192000"/>
              <a:gd name="connsiteY24" fmla="*/ 6531365 h 6858000"/>
              <a:gd name="connsiteX25" fmla="*/ 11194524 w 12192000"/>
              <a:gd name="connsiteY25" fmla="*/ 6531331 h 6858000"/>
              <a:gd name="connsiteX26" fmla="*/ 11215849 w 12192000"/>
              <a:gd name="connsiteY26" fmla="*/ 6558383 h 6858000"/>
              <a:gd name="connsiteX27" fmla="*/ 11210884 w 12192000"/>
              <a:gd name="connsiteY27" fmla="*/ 6577154 h 6858000"/>
              <a:gd name="connsiteX28" fmla="*/ 11194385 w 12192000"/>
              <a:gd name="connsiteY28" fmla="*/ 6585915 h 6858000"/>
              <a:gd name="connsiteX29" fmla="*/ 11178056 w 12192000"/>
              <a:gd name="connsiteY29" fmla="*/ 6577361 h 6858000"/>
              <a:gd name="connsiteX30" fmla="*/ 11173234 w 12192000"/>
              <a:gd name="connsiteY30" fmla="*/ 6558383 h 6858000"/>
              <a:gd name="connsiteX31" fmla="*/ 11194524 w 12192000"/>
              <a:gd name="connsiteY31" fmla="*/ 6531331 h 6858000"/>
              <a:gd name="connsiteX32" fmla="*/ 11662624 w 12192000"/>
              <a:gd name="connsiteY32" fmla="*/ 6520772 h 6858000"/>
              <a:gd name="connsiteX33" fmla="*/ 11662624 w 12192000"/>
              <a:gd name="connsiteY33" fmla="*/ 6596684 h 6858000"/>
              <a:gd name="connsiteX34" fmla="*/ 11677840 w 12192000"/>
              <a:gd name="connsiteY34" fmla="*/ 6596684 h 6858000"/>
              <a:gd name="connsiteX35" fmla="*/ 11677840 w 12192000"/>
              <a:gd name="connsiteY35" fmla="*/ 6520772 h 6858000"/>
              <a:gd name="connsiteX36" fmla="*/ 11591301 w 12192000"/>
              <a:gd name="connsiteY36" fmla="*/ 6520772 h 6858000"/>
              <a:gd name="connsiteX37" fmla="*/ 11591301 w 12192000"/>
              <a:gd name="connsiteY37" fmla="*/ 6596684 h 6858000"/>
              <a:gd name="connsiteX38" fmla="*/ 11606518 w 12192000"/>
              <a:gd name="connsiteY38" fmla="*/ 6596684 h 6858000"/>
              <a:gd name="connsiteX39" fmla="*/ 11606518 w 12192000"/>
              <a:gd name="connsiteY39" fmla="*/ 6567872 h 6858000"/>
              <a:gd name="connsiteX40" fmla="*/ 11612936 w 12192000"/>
              <a:gd name="connsiteY40" fmla="*/ 6567872 h 6858000"/>
              <a:gd name="connsiteX41" fmla="*/ 11642162 w 12192000"/>
              <a:gd name="connsiteY41" fmla="*/ 6543718 h 6858000"/>
              <a:gd name="connsiteX42" fmla="*/ 11610521 w 12192000"/>
              <a:gd name="connsiteY42" fmla="*/ 6520772 h 6858000"/>
              <a:gd name="connsiteX43" fmla="*/ 11416704 w 12192000"/>
              <a:gd name="connsiteY43" fmla="*/ 6520772 h 6858000"/>
              <a:gd name="connsiteX44" fmla="*/ 11416704 w 12192000"/>
              <a:gd name="connsiteY44" fmla="*/ 6596684 h 6858000"/>
              <a:gd name="connsiteX45" fmla="*/ 11431921 w 12192000"/>
              <a:gd name="connsiteY45" fmla="*/ 6596684 h 6858000"/>
              <a:gd name="connsiteX46" fmla="*/ 11431921 w 12192000"/>
              <a:gd name="connsiteY46" fmla="*/ 6561420 h 6858000"/>
              <a:gd name="connsiteX47" fmla="*/ 11432128 w 12192000"/>
              <a:gd name="connsiteY47" fmla="*/ 6561420 h 6858000"/>
              <a:gd name="connsiteX48" fmla="*/ 11459422 w 12192000"/>
              <a:gd name="connsiteY48" fmla="*/ 6596650 h 6858000"/>
              <a:gd name="connsiteX49" fmla="*/ 11479331 w 12192000"/>
              <a:gd name="connsiteY49" fmla="*/ 6596650 h 6858000"/>
              <a:gd name="connsiteX50" fmla="*/ 11446827 w 12192000"/>
              <a:gd name="connsiteY50" fmla="*/ 6556520 h 6858000"/>
              <a:gd name="connsiteX51" fmla="*/ 11478020 w 12192000"/>
              <a:gd name="connsiteY51" fmla="*/ 6520772 h 6858000"/>
              <a:gd name="connsiteX52" fmla="*/ 11459318 w 12192000"/>
              <a:gd name="connsiteY52" fmla="*/ 6520772 h 6858000"/>
              <a:gd name="connsiteX53" fmla="*/ 11431921 w 12192000"/>
              <a:gd name="connsiteY53" fmla="*/ 6553380 h 6858000"/>
              <a:gd name="connsiteX54" fmla="*/ 11431921 w 12192000"/>
              <a:gd name="connsiteY54" fmla="*/ 6520772 h 6858000"/>
              <a:gd name="connsiteX55" fmla="*/ 11333960 w 12192000"/>
              <a:gd name="connsiteY55" fmla="*/ 6520772 h 6858000"/>
              <a:gd name="connsiteX56" fmla="*/ 11333960 w 12192000"/>
              <a:gd name="connsiteY56" fmla="*/ 6596684 h 6858000"/>
              <a:gd name="connsiteX57" fmla="*/ 11349177 w 12192000"/>
              <a:gd name="connsiteY57" fmla="*/ 6596684 h 6858000"/>
              <a:gd name="connsiteX58" fmla="*/ 11349177 w 12192000"/>
              <a:gd name="connsiteY58" fmla="*/ 6565181 h 6858000"/>
              <a:gd name="connsiteX59" fmla="*/ 11354077 w 12192000"/>
              <a:gd name="connsiteY59" fmla="*/ 6565181 h 6858000"/>
              <a:gd name="connsiteX60" fmla="*/ 11364601 w 12192000"/>
              <a:gd name="connsiteY60" fmla="*/ 6572979 h 6858000"/>
              <a:gd name="connsiteX61" fmla="*/ 11373745 w 12192000"/>
              <a:gd name="connsiteY61" fmla="*/ 6596684 h 6858000"/>
              <a:gd name="connsiteX62" fmla="*/ 11390722 w 12192000"/>
              <a:gd name="connsiteY62" fmla="*/ 6596684 h 6858000"/>
              <a:gd name="connsiteX63" fmla="*/ 11378541 w 12192000"/>
              <a:gd name="connsiteY63" fmla="*/ 6567009 h 6858000"/>
              <a:gd name="connsiteX64" fmla="*/ 11370191 w 12192000"/>
              <a:gd name="connsiteY64" fmla="*/ 6559142 h 6858000"/>
              <a:gd name="connsiteX65" fmla="*/ 11370467 w 12192000"/>
              <a:gd name="connsiteY65" fmla="*/ 6559142 h 6858000"/>
              <a:gd name="connsiteX66" fmla="*/ 11370467 w 12192000"/>
              <a:gd name="connsiteY66" fmla="*/ 6558935 h 6858000"/>
              <a:gd name="connsiteX67" fmla="*/ 11386132 w 12192000"/>
              <a:gd name="connsiteY67" fmla="*/ 6541303 h 6858000"/>
              <a:gd name="connsiteX68" fmla="*/ 11350385 w 12192000"/>
              <a:gd name="connsiteY68" fmla="*/ 6520772 h 6858000"/>
              <a:gd name="connsiteX69" fmla="*/ 11253459 w 12192000"/>
              <a:gd name="connsiteY69" fmla="*/ 6520772 h 6858000"/>
              <a:gd name="connsiteX70" fmla="*/ 11253459 w 12192000"/>
              <a:gd name="connsiteY70" fmla="*/ 6596684 h 6858000"/>
              <a:gd name="connsiteX71" fmla="*/ 11268676 w 12192000"/>
              <a:gd name="connsiteY71" fmla="*/ 6596684 h 6858000"/>
              <a:gd name="connsiteX72" fmla="*/ 11268676 w 12192000"/>
              <a:gd name="connsiteY72" fmla="*/ 6565181 h 6858000"/>
              <a:gd name="connsiteX73" fmla="*/ 11273576 w 12192000"/>
              <a:gd name="connsiteY73" fmla="*/ 6565181 h 6858000"/>
              <a:gd name="connsiteX74" fmla="*/ 11284100 w 12192000"/>
              <a:gd name="connsiteY74" fmla="*/ 6572979 h 6858000"/>
              <a:gd name="connsiteX75" fmla="*/ 11293244 w 12192000"/>
              <a:gd name="connsiteY75" fmla="*/ 6596684 h 6858000"/>
              <a:gd name="connsiteX76" fmla="*/ 11310221 w 12192000"/>
              <a:gd name="connsiteY76" fmla="*/ 6596684 h 6858000"/>
              <a:gd name="connsiteX77" fmla="*/ 11298040 w 12192000"/>
              <a:gd name="connsiteY77" fmla="*/ 6567009 h 6858000"/>
              <a:gd name="connsiteX78" fmla="*/ 11290000 w 12192000"/>
              <a:gd name="connsiteY78" fmla="*/ 6559142 h 6858000"/>
              <a:gd name="connsiteX79" fmla="*/ 11290000 w 12192000"/>
              <a:gd name="connsiteY79" fmla="*/ 6558935 h 6858000"/>
              <a:gd name="connsiteX80" fmla="*/ 11305631 w 12192000"/>
              <a:gd name="connsiteY80" fmla="*/ 6541303 h 6858000"/>
              <a:gd name="connsiteX81" fmla="*/ 11269849 w 12192000"/>
              <a:gd name="connsiteY81" fmla="*/ 6520772 h 6858000"/>
              <a:gd name="connsiteX82" fmla="*/ 11752096 w 12192000"/>
              <a:gd name="connsiteY82" fmla="*/ 6520738 h 6858000"/>
              <a:gd name="connsiteX83" fmla="*/ 11752372 w 12192000"/>
              <a:gd name="connsiteY83" fmla="*/ 6577534 h 6858000"/>
              <a:gd name="connsiteX84" fmla="*/ 11752165 w 12192000"/>
              <a:gd name="connsiteY84" fmla="*/ 6577534 h 6858000"/>
              <a:gd name="connsiteX85" fmla="*/ 11723215 w 12192000"/>
              <a:gd name="connsiteY85" fmla="*/ 6520772 h 6858000"/>
              <a:gd name="connsiteX86" fmla="*/ 11704513 w 12192000"/>
              <a:gd name="connsiteY86" fmla="*/ 6520772 h 6858000"/>
              <a:gd name="connsiteX87" fmla="*/ 11704513 w 12192000"/>
              <a:gd name="connsiteY87" fmla="*/ 6596684 h 6858000"/>
              <a:gd name="connsiteX88" fmla="*/ 11718971 w 12192000"/>
              <a:gd name="connsiteY88" fmla="*/ 6596684 h 6858000"/>
              <a:gd name="connsiteX89" fmla="*/ 11718971 w 12192000"/>
              <a:gd name="connsiteY89" fmla="*/ 6539923 h 6858000"/>
              <a:gd name="connsiteX90" fmla="*/ 11747990 w 12192000"/>
              <a:gd name="connsiteY90" fmla="*/ 6596650 h 6858000"/>
              <a:gd name="connsiteX91" fmla="*/ 11766588 w 12192000"/>
              <a:gd name="connsiteY91" fmla="*/ 6596650 h 6858000"/>
              <a:gd name="connsiteX92" fmla="*/ 11766588 w 12192000"/>
              <a:gd name="connsiteY92" fmla="*/ 6520738 h 6858000"/>
              <a:gd name="connsiteX93" fmla="*/ 11121545 w 12192000"/>
              <a:gd name="connsiteY93" fmla="*/ 6520738 h 6858000"/>
              <a:gd name="connsiteX94" fmla="*/ 11121683 w 12192000"/>
              <a:gd name="connsiteY94" fmla="*/ 6577534 h 6858000"/>
              <a:gd name="connsiteX95" fmla="*/ 11121476 w 12192000"/>
              <a:gd name="connsiteY95" fmla="*/ 6577534 h 6858000"/>
              <a:gd name="connsiteX96" fmla="*/ 11092561 w 12192000"/>
              <a:gd name="connsiteY96" fmla="*/ 6520772 h 6858000"/>
              <a:gd name="connsiteX97" fmla="*/ 11073721 w 12192000"/>
              <a:gd name="connsiteY97" fmla="*/ 6520772 h 6858000"/>
              <a:gd name="connsiteX98" fmla="*/ 11073721 w 12192000"/>
              <a:gd name="connsiteY98" fmla="*/ 6596684 h 6858000"/>
              <a:gd name="connsiteX99" fmla="*/ 11088282 w 12192000"/>
              <a:gd name="connsiteY99" fmla="*/ 6596684 h 6858000"/>
              <a:gd name="connsiteX100" fmla="*/ 11088282 w 12192000"/>
              <a:gd name="connsiteY100" fmla="*/ 6539923 h 6858000"/>
              <a:gd name="connsiteX101" fmla="*/ 11088524 w 12192000"/>
              <a:gd name="connsiteY101" fmla="*/ 6539923 h 6858000"/>
              <a:gd name="connsiteX102" fmla="*/ 11117543 w 12192000"/>
              <a:gd name="connsiteY102" fmla="*/ 6596650 h 6858000"/>
              <a:gd name="connsiteX103" fmla="*/ 11136141 w 12192000"/>
              <a:gd name="connsiteY103" fmla="*/ 6596650 h 6858000"/>
              <a:gd name="connsiteX104" fmla="*/ 11136141 w 12192000"/>
              <a:gd name="connsiteY104" fmla="*/ 6520738 h 6858000"/>
              <a:gd name="connsiteX105" fmla="*/ 11832217 w 12192000"/>
              <a:gd name="connsiteY105" fmla="*/ 6519634 h 6858000"/>
              <a:gd name="connsiteX106" fmla="*/ 11790604 w 12192000"/>
              <a:gd name="connsiteY106" fmla="*/ 6560177 h 6858000"/>
              <a:gd name="connsiteX107" fmla="*/ 11832217 w 12192000"/>
              <a:gd name="connsiteY107" fmla="*/ 6598133 h 6858000"/>
              <a:gd name="connsiteX108" fmla="*/ 11856785 w 12192000"/>
              <a:gd name="connsiteY108" fmla="*/ 6594200 h 6858000"/>
              <a:gd name="connsiteX109" fmla="*/ 11856785 w 12192000"/>
              <a:gd name="connsiteY109" fmla="*/ 6553173 h 6858000"/>
              <a:gd name="connsiteX110" fmla="*/ 11826524 w 12192000"/>
              <a:gd name="connsiteY110" fmla="*/ 6553173 h 6858000"/>
              <a:gd name="connsiteX111" fmla="*/ 11826524 w 12192000"/>
              <a:gd name="connsiteY111" fmla="*/ 6565146 h 6858000"/>
              <a:gd name="connsiteX112" fmla="*/ 11842603 w 12192000"/>
              <a:gd name="connsiteY112" fmla="*/ 6565146 h 6858000"/>
              <a:gd name="connsiteX113" fmla="*/ 11842603 w 12192000"/>
              <a:gd name="connsiteY113" fmla="*/ 6584918 h 6858000"/>
              <a:gd name="connsiteX114" fmla="*/ 11832597 w 12192000"/>
              <a:gd name="connsiteY114" fmla="*/ 6585987 h 6858000"/>
              <a:gd name="connsiteX115" fmla="*/ 11806821 w 12192000"/>
              <a:gd name="connsiteY115" fmla="*/ 6558935 h 6858000"/>
              <a:gd name="connsiteX116" fmla="*/ 11834426 w 12192000"/>
              <a:gd name="connsiteY116" fmla="*/ 6531331 h 6858000"/>
              <a:gd name="connsiteX117" fmla="*/ 11853542 w 12192000"/>
              <a:gd name="connsiteY117" fmla="*/ 6535610 h 6858000"/>
              <a:gd name="connsiteX118" fmla="*/ 11854508 w 12192000"/>
              <a:gd name="connsiteY118" fmla="*/ 6522808 h 6858000"/>
              <a:gd name="connsiteX119" fmla="*/ 11832217 w 12192000"/>
              <a:gd name="connsiteY119" fmla="*/ 6519634 h 6858000"/>
              <a:gd name="connsiteX120" fmla="*/ 11530641 w 12192000"/>
              <a:gd name="connsiteY120" fmla="*/ 6519461 h 6858000"/>
              <a:gd name="connsiteX121" fmla="*/ 11530641 w 12192000"/>
              <a:gd name="connsiteY121" fmla="*/ 6519496 h 6858000"/>
              <a:gd name="connsiteX122" fmla="*/ 11493444 w 12192000"/>
              <a:gd name="connsiteY122" fmla="*/ 6558521 h 6858000"/>
              <a:gd name="connsiteX123" fmla="*/ 11530641 w 12192000"/>
              <a:gd name="connsiteY123" fmla="*/ 6597995 h 6858000"/>
              <a:gd name="connsiteX124" fmla="*/ 11567803 w 12192000"/>
              <a:gd name="connsiteY124" fmla="*/ 6558521 h 6858000"/>
              <a:gd name="connsiteX125" fmla="*/ 11530641 w 12192000"/>
              <a:gd name="connsiteY125" fmla="*/ 6519461 h 6858000"/>
              <a:gd name="connsiteX126" fmla="*/ 11194248 w 12192000"/>
              <a:gd name="connsiteY126" fmla="*/ 6519461 h 6858000"/>
              <a:gd name="connsiteX127" fmla="*/ 11194385 w 12192000"/>
              <a:gd name="connsiteY127" fmla="*/ 6519515 h 6858000"/>
              <a:gd name="connsiteX128" fmla="*/ 11166885 w 12192000"/>
              <a:gd name="connsiteY128" fmla="*/ 6530253 h 6858000"/>
              <a:gd name="connsiteX129" fmla="*/ 11157362 w 12192000"/>
              <a:gd name="connsiteY129" fmla="*/ 6558487 h 6858000"/>
              <a:gd name="connsiteX130" fmla="*/ 11194524 w 12192000"/>
              <a:gd name="connsiteY130" fmla="*/ 6597961 h 6858000"/>
              <a:gd name="connsiteX131" fmla="*/ 11231721 w 12192000"/>
              <a:gd name="connsiteY131" fmla="*/ 6558487 h 6858000"/>
              <a:gd name="connsiteX132" fmla="*/ 11221913 w 12192000"/>
              <a:gd name="connsiteY132" fmla="*/ 6530370 h 6858000"/>
              <a:gd name="connsiteX133" fmla="*/ 11194385 w 12192000"/>
              <a:gd name="connsiteY133" fmla="*/ 6519515 h 6858000"/>
              <a:gd name="connsiteX134" fmla="*/ 11194524 w 12192000"/>
              <a:gd name="connsiteY134" fmla="*/ 6519461 h 6858000"/>
              <a:gd name="connsiteX135" fmla="*/ 11535506 w 12192000"/>
              <a:gd name="connsiteY135" fmla="*/ 6500690 h 6858000"/>
              <a:gd name="connsiteX136" fmla="*/ 11535506 w 12192000"/>
              <a:gd name="connsiteY136" fmla="*/ 6513285 h 6858000"/>
              <a:gd name="connsiteX137" fmla="*/ 11548135 w 12192000"/>
              <a:gd name="connsiteY137" fmla="*/ 6513285 h 6858000"/>
              <a:gd name="connsiteX138" fmla="*/ 11548135 w 12192000"/>
              <a:gd name="connsiteY138" fmla="*/ 6500690 h 6858000"/>
              <a:gd name="connsiteX139" fmla="*/ 11513112 w 12192000"/>
              <a:gd name="connsiteY139" fmla="*/ 6500690 h 6858000"/>
              <a:gd name="connsiteX140" fmla="*/ 11513112 w 12192000"/>
              <a:gd name="connsiteY140" fmla="*/ 6513285 h 6858000"/>
              <a:gd name="connsiteX141" fmla="*/ 11525741 w 12192000"/>
              <a:gd name="connsiteY141" fmla="*/ 6513285 h 6858000"/>
              <a:gd name="connsiteX142" fmla="*/ 11525741 w 12192000"/>
              <a:gd name="connsiteY142" fmla="*/ 6500690 h 6858000"/>
              <a:gd name="connsiteX143" fmla="*/ 11566250 w 12192000"/>
              <a:gd name="connsiteY143" fmla="*/ 6234585 h 6858000"/>
              <a:gd name="connsiteX144" fmla="*/ 11592509 w 12192000"/>
              <a:gd name="connsiteY144" fmla="*/ 6281823 h 6858000"/>
              <a:gd name="connsiteX145" fmla="*/ 11593199 w 12192000"/>
              <a:gd name="connsiteY145" fmla="*/ 6304838 h 6858000"/>
              <a:gd name="connsiteX146" fmla="*/ 11595200 w 12192000"/>
              <a:gd name="connsiteY146" fmla="*/ 6336583 h 6858000"/>
              <a:gd name="connsiteX147" fmla="*/ 11594510 w 12192000"/>
              <a:gd name="connsiteY147" fmla="*/ 6337273 h 6858000"/>
              <a:gd name="connsiteX148" fmla="*/ 11593854 w 12192000"/>
              <a:gd name="connsiteY148" fmla="*/ 6336790 h 6858000"/>
              <a:gd name="connsiteX149" fmla="*/ 11580880 w 12192000"/>
              <a:gd name="connsiteY149" fmla="*/ 6307805 h 6858000"/>
              <a:gd name="connsiteX150" fmla="*/ 11566250 w 12192000"/>
              <a:gd name="connsiteY150" fmla="*/ 6280615 h 6858000"/>
              <a:gd name="connsiteX151" fmla="*/ 11335166 w 12192000"/>
              <a:gd name="connsiteY151" fmla="*/ 5915652 h 6858000"/>
              <a:gd name="connsiteX152" fmla="*/ 11335237 w 12192000"/>
              <a:gd name="connsiteY152" fmla="*/ 5915652 h 6858000"/>
              <a:gd name="connsiteX153" fmla="*/ 11335858 w 12192000"/>
              <a:gd name="connsiteY153" fmla="*/ 5916135 h 6858000"/>
              <a:gd name="connsiteX154" fmla="*/ 11349384 w 12192000"/>
              <a:gd name="connsiteY154" fmla="*/ 5948294 h 6858000"/>
              <a:gd name="connsiteX155" fmla="*/ 11364532 w 12192000"/>
              <a:gd name="connsiteY155" fmla="*/ 5975899 h 6858000"/>
              <a:gd name="connsiteX156" fmla="*/ 11364532 w 12192000"/>
              <a:gd name="connsiteY156" fmla="*/ 6021135 h 6858000"/>
              <a:gd name="connsiteX157" fmla="*/ 11338377 w 12192000"/>
              <a:gd name="connsiteY157" fmla="*/ 5974242 h 6858000"/>
              <a:gd name="connsiteX158" fmla="*/ 11337549 w 12192000"/>
              <a:gd name="connsiteY158" fmla="*/ 5951262 h 6858000"/>
              <a:gd name="connsiteX159" fmla="*/ 11334547 w 12192000"/>
              <a:gd name="connsiteY159" fmla="*/ 5916342 h 6858000"/>
              <a:gd name="connsiteX160" fmla="*/ 11335166 w 12192000"/>
              <a:gd name="connsiteY160" fmla="*/ 5915652 h 6858000"/>
              <a:gd name="connsiteX161" fmla="*/ 11387823 w 12192000"/>
              <a:gd name="connsiteY161" fmla="*/ 5907129 h 6858000"/>
              <a:gd name="connsiteX162" fmla="*/ 11388479 w 12192000"/>
              <a:gd name="connsiteY162" fmla="*/ 5907578 h 6858000"/>
              <a:gd name="connsiteX163" fmla="*/ 11404420 w 12192000"/>
              <a:gd name="connsiteY163" fmla="*/ 5944085 h 6858000"/>
              <a:gd name="connsiteX164" fmla="*/ 11420638 w 12192000"/>
              <a:gd name="connsiteY164" fmla="*/ 5973104 h 6858000"/>
              <a:gd name="connsiteX165" fmla="*/ 11471671 w 12192000"/>
              <a:gd name="connsiteY165" fmla="*/ 6064750 h 6858000"/>
              <a:gd name="connsiteX166" fmla="*/ 11485853 w 12192000"/>
              <a:gd name="connsiteY166" fmla="*/ 6089801 h 6858000"/>
              <a:gd name="connsiteX167" fmla="*/ 11538887 w 12192000"/>
              <a:gd name="connsiteY167" fmla="*/ 6185242 h 6858000"/>
              <a:gd name="connsiteX168" fmla="*/ 11538887 w 12192000"/>
              <a:gd name="connsiteY168" fmla="*/ 6231169 h 6858000"/>
              <a:gd name="connsiteX169" fmla="*/ 11491788 w 12192000"/>
              <a:gd name="connsiteY169" fmla="*/ 6147011 h 6858000"/>
              <a:gd name="connsiteX170" fmla="*/ 11471671 w 12192000"/>
              <a:gd name="connsiteY170" fmla="*/ 6110538 h 6858000"/>
              <a:gd name="connsiteX171" fmla="*/ 11391205 w 12192000"/>
              <a:gd name="connsiteY171" fmla="*/ 5965926 h 6858000"/>
              <a:gd name="connsiteX172" fmla="*/ 11390342 w 12192000"/>
              <a:gd name="connsiteY172" fmla="*/ 5942325 h 6858000"/>
              <a:gd name="connsiteX173" fmla="*/ 11387133 w 12192000"/>
              <a:gd name="connsiteY173" fmla="*/ 5907819 h 6858000"/>
              <a:gd name="connsiteX174" fmla="*/ 11387823 w 12192000"/>
              <a:gd name="connsiteY174" fmla="*/ 5907129 h 6858000"/>
              <a:gd name="connsiteX175" fmla="*/ 11367381 w 12192000"/>
              <a:gd name="connsiteY175" fmla="*/ 5835787 h 6858000"/>
              <a:gd name="connsiteX176" fmla="*/ 11363842 w 12192000"/>
              <a:gd name="connsiteY176" fmla="*/ 5841983 h 6858000"/>
              <a:gd name="connsiteX177" fmla="*/ 11363842 w 12192000"/>
              <a:gd name="connsiteY177" fmla="*/ 5916894 h 6858000"/>
              <a:gd name="connsiteX178" fmla="*/ 11320055 w 12192000"/>
              <a:gd name="connsiteY178" fmla="*/ 5838395 h 6858000"/>
              <a:gd name="connsiteX179" fmla="*/ 11315914 w 12192000"/>
              <a:gd name="connsiteY179" fmla="*/ 5836152 h 6858000"/>
              <a:gd name="connsiteX180" fmla="*/ 11311221 w 12192000"/>
              <a:gd name="connsiteY180" fmla="*/ 5840879 h 6858000"/>
              <a:gd name="connsiteX181" fmla="*/ 11311221 w 12192000"/>
              <a:gd name="connsiteY181" fmla="*/ 5925590 h 6858000"/>
              <a:gd name="connsiteX182" fmla="*/ 11262914 w 12192000"/>
              <a:gd name="connsiteY182" fmla="*/ 5839016 h 6858000"/>
              <a:gd name="connsiteX183" fmla="*/ 11260740 w 12192000"/>
              <a:gd name="connsiteY183" fmla="*/ 5837636 h 6858000"/>
              <a:gd name="connsiteX184" fmla="*/ 11258325 w 12192000"/>
              <a:gd name="connsiteY184" fmla="*/ 5840187 h 6858000"/>
              <a:gd name="connsiteX185" fmla="*/ 11258325 w 12192000"/>
              <a:gd name="connsiteY185" fmla="*/ 5840189 h 6858000"/>
              <a:gd name="connsiteX186" fmla="*/ 11258325 w 12192000"/>
              <a:gd name="connsiteY186" fmla="*/ 6246282 h 6858000"/>
              <a:gd name="connsiteX187" fmla="*/ 11238691 w 12192000"/>
              <a:gd name="connsiteY187" fmla="*/ 6244557 h 6858000"/>
              <a:gd name="connsiteX188" fmla="*/ 11139730 w 12192000"/>
              <a:gd name="connsiteY188" fmla="*/ 6266882 h 6858000"/>
              <a:gd name="connsiteX189" fmla="*/ 11085625 w 12192000"/>
              <a:gd name="connsiteY189" fmla="*/ 6242728 h 6858000"/>
              <a:gd name="connsiteX190" fmla="*/ 11085625 w 12192000"/>
              <a:gd name="connsiteY190" fmla="*/ 6272817 h 6858000"/>
              <a:gd name="connsiteX191" fmla="*/ 11139730 w 12192000"/>
              <a:gd name="connsiteY191" fmla="*/ 6292519 h 6858000"/>
              <a:gd name="connsiteX192" fmla="*/ 11238726 w 12192000"/>
              <a:gd name="connsiteY192" fmla="*/ 6270298 h 6858000"/>
              <a:gd name="connsiteX193" fmla="*/ 11286550 w 12192000"/>
              <a:gd name="connsiteY193" fmla="*/ 6280650 h 6858000"/>
              <a:gd name="connsiteX194" fmla="*/ 11286550 w 12192000"/>
              <a:gd name="connsiteY194" fmla="*/ 6017788 h 6858000"/>
              <a:gd name="connsiteX195" fmla="*/ 11285170 w 12192000"/>
              <a:gd name="connsiteY195" fmla="*/ 5961268 h 6858000"/>
              <a:gd name="connsiteX196" fmla="*/ 11281719 w 12192000"/>
              <a:gd name="connsiteY196" fmla="*/ 5924796 h 6858000"/>
              <a:gd name="connsiteX197" fmla="*/ 11282336 w 12192000"/>
              <a:gd name="connsiteY197" fmla="*/ 5924171 h 6858000"/>
              <a:gd name="connsiteX198" fmla="*/ 11282409 w 12192000"/>
              <a:gd name="connsiteY198" fmla="*/ 5924175 h 6858000"/>
              <a:gd name="connsiteX199" fmla="*/ 11283030 w 12192000"/>
              <a:gd name="connsiteY199" fmla="*/ 5924624 h 6858000"/>
              <a:gd name="connsiteX200" fmla="*/ 11297281 w 12192000"/>
              <a:gd name="connsiteY200" fmla="*/ 5957128 h 6858000"/>
              <a:gd name="connsiteX201" fmla="*/ 11311256 w 12192000"/>
              <a:gd name="connsiteY201" fmla="*/ 5982662 h 6858000"/>
              <a:gd name="connsiteX202" fmla="*/ 11311256 w 12192000"/>
              <a:gd name="connsiteY202" fmla="*/ 6311463 h 6858000"/>
              <a:gd name="connsiteX203" fmla="*/ 11238795 w 12192000"/>
              <a:gd name="connsiteY203" fmla="*/ 6292382 h 6858000"/>
              <a:gd name="connsiteX204" fmla="*/ 11139799 w 12192000"/>
              <a:gd name="connsiteY204" fmla="*/ 6314637 h 6858000"/>
              <a:gd name="connsiteX205" fmla="*/ 11085625 w 12192000"/>
              <a:gd name="connsiteY205" fmla="*/ 6295280 h 6858000"/>
              <a:gd name="connsiteX206" fmla="*/ 11085625 w 12192000"/>
              <a:gd name="connsiteY206" fmla="*/ 6324230 h 6858000"/>
              <a:gd name="connsiteX207" fmla="*/ 11139730 w 12192000"/>
              <a:gd name="connsiteY207" fmla="*/ 6340033 h 6858000"/>
              <a:gd name="connsiteX208" fmla="*/ 11238726 w 12192000"/>
              <a:gd name="connsiteY208" fmla="*/ 6317812 h 6858000"/>
              <a:gd name="connsiteX209" fmla="*/ 11332097 w 12192000"/>
              <a:gd name="connsiteY209" fmla="*/ 6340137 h 6858000"/>
              <a:gd name="connsiteX210" fmla="*/ 11339274 w 12192000"/>
              <a:gd name="connsiteY210" fmla="*/ 6339171 h 6858000"/>
              <a:gd name="connsiteX211" fmla="*/ 11339274 w 12192000"/>
              <a:gd name="connsiteY211" fmla="*/ 6033453 h 6858000"/>
              <a:gd name="connsiteX212" fmla="*/ 11363600 w 12192000"/>
              <a:gd name="connsiteY212" fmla="*/ 6077137 h 6858000"/>
              <a:gd name="connsiteX213" fmla="*/ 11363600 w 12192000"/>
              <a:gd name="connsiteY213" fmla="*/ 6355699 h 6858000"/>
              <a:gd name="connsiteX214" fmla="*/ 11332132 w 12192000"/>
              <a:gd name="connsiteY214" fmla="*/ 6362600 h 6858000"/>
              <a:gd name="connsiteX215" fmla="*/ 11238760 w 12192000"/>
              <a:gd name="connsiteY215" fmla="*/ 6340171 h 6858000"/>
              <a:gd name="connsiteX216" fmla="*/ 11139764 w 12192000"/>
              <a:gd name="connsiteY216" fmla="*/ 6362393 h 6858000"/>
              <a:gd name="connsiteX217" fmla="*/ 11085384 w 12192000"/>
              <a:gd name="connsiteY217" fmla="*/ 6346934 h 6858000"/>
              <a:gd name="connsiteX218" fmla="*/ 11085384 w 12192000"/>
              <a:gd name="connsiteY218" fmla="*/ 6375022 h 6858000"/>
              <a:gd name="connsiteX219" fmla="*/ 11139661 w 12192000"/>
              <a:gd name="connsiteY219" fmla="*/ 6387961 h 6858000"/>
              <a:gd name="connsiteX220" fmla="*/ 11238415 w 12192000"/>
              <a:gd name="connsiteY220" fmla="*/ 6365671 h 6858000"/>
              <a:gd name="connsiteX221" fmla="*/ 11332269 w 12192000"/>
              <a:gd name="connsiteY221" fmla="*/ 6388065 h 6858000"/>
              <a:gd name="connsiteX222" fmla="*/ 11391688 w 12192000"/>
              <a:gd name="connsiteY222" fmla="*/ 6370571 h 6858000"/>
              <a:gd name="connsiteX223" fmla="*/ 11391688 w 12192000"/>
              <a:gd name="connsiteY223" fmla="*/ 6127964 h 6858000"/>
              <a:gd name="connsiteX224" fmla="*/ 11418981 w 12192000"/>
              <a:gd name="connsiteY224" fmla="*/ 6176789 h 6858000"/>
              <a:gd name="connsiteX225" fmla="*/ 11471223 w 12192000"/>
              <a:gd name="connsiteY225" fmla="*/ 6270609 h 6858000"/>
              <a:gd name="connsiteX226" fmla="*/ 11471223 w 12192000"/>
              <a:gd name="connsiteY226" fmla="*/ 6213433 h 6858000"/>
              <a:gd name="connsiteX227" fmla="*/ 11444446 w 12192000"/>
              <a:gd name="connsiteY227" fmla="*/ 6165126 h 6858000"/>
              <a:gd name="connsiteX228" fmla="*/ 11391688 w 12192000"/>
              <a:gd name="connsiteY228" fmla="*/ 6070271 h 6858000"/>
              <a:gd name="connsiteX229" fmla="*/ 11391688 w 12192000"/>
              <a:gd name="connsiteY229" fmla="*/ 6024931 h 6858000"/>
              <a:gd name="connsiteX230" fmla="*/ 11438097 w 12192000"/>
              <a:gd name="connsiteY230" fmla="*/ 6107743 h 6858000"/>
              <a:gd name="connsiteX231" fmla="*/ 11471326 w 12192000"/>
              <a:gd name="connsiteY231" fmla="*/ 6167507 h 6858000"/>
              <a:gd name="connsiteX232" fmla="*/ 11539543 w 12192000"/>
              <a:gd name="connsiteY232" fmla="*/ 6289483 h 6858000"/>
              <a:gd name="connsiteX233" fmla="*/ 11540475 w 12192000"/>
              <a:gd name="connsiteY233" fmla="*/ 6313637 h 6858000"/>
              <a:gd name="connsiteX234" fmla="*/ 11543339 w 12192000"/>
              <a:gd name="connsiteY234" fmla="*/ 6345830 h 6858000"/>
              <a:gd name="connsiteX235" fmla="*/ 11542648 w 12192000"/>
              <a:gd name="connsiteY235" fmla="*/ 6346520 h 6858000"/>
              <a:gd name="connsiteX236" fmla="*/ 11542027 w 12192000"/>
              <a:gd name="connsiteY236" fmla="*/ 6346072 h 6858000"/>
              <a:gd name="connsiteX237" fmla="*/ 11529260 w 12192000"/>
              <a:gd name="connsiteY237" fmla="*/ 6317467 h 6858000"/>
              <a:gd name="connsiteX238" fmla="*/ 11471671 w 12192000"/>
              <a:gd name="connsiteY238" fmla="*/ 6213192 h 6858000"/>
              <a:gd name="connsiteX239" fmla="*/ 11471671 w 12192000"/>
              <a:gd name="connsiteY239" fmla="*/ 6270367 h 6858000"/>
              <a:gd name="connsiteX240" fmla="*/ 11553345 w 12192000"/>
              <a:gd name="connsiteY240" fmla="*/ 6417394 h 6858000"/>
              <a:gd name="connsiteX241" fmla="*/ 11563313 w 12192000"/>
              <a:gd name="connsiteY241" fmla="*/ 6420339 h 6858000"/>
              <a:gd name="connsiteX242" fmla="*/ 11567147 w 12192000"/>
              <a:gd name="connsiteY242" fmla="*/ 6414116 h 6858000"/>
              <a:gd name="connsiteX243" fmla="*/ 11567147 w 12192000"/>
              <a:gd name="connsiteY243" fmla="*/ 6339102 h 6858000"/>
              <a:gd name="connsiteX244" fmla="*/ 11610589 w 12192000"/>
              <a:gd name="connsiteY244" fmla="*/ 6417187 h 6858000"/>
              <a:gd name="connsiteX245" fmla="*/ 11614972 w 12192000"/>
              <a:gd name="connsiteY245" fmla="*/ 6419948 h 6858000"/>
              <a:gd name="connsiteX246" fmla="*/ 11619768 w 12192000"/>
              <a:gd name="connsiteY246" fmla="*/ 6415220 h 6858000"/>
              <a:gd name="connsiteX247" fmla="*/ 11619768 w 12192000"/>
              <a:gd name="connsiteY247" fmla="*/ 6330820 h 6858000"/>
              <a:gd name="connsiteX248" fmla="*/ 11667765 w 12192000"/>
              <a:gd name="connsiteY248" fmla="*/ 6417084 h 6858000"/>
              <a:gd name="connsiteX249" fmla="*/ 11669939 w 12192000"/>
              <a:gd name="connsiteY249" fmla="*/ 6418464 h 6858000"/>
              <a:gd name="connsiteX250" fmla="*/ 11672492 w 12192000"/>
              <a:gd name="connsiteY250" fmla="*/ 6415945 h 6858000"/>
              <a:gd name="connsiteX251" fmla="*/ 11672492 w 12192000"/>
              <a:gd name="connsiteY251" fmla="*/ 6009472 h 6858000"/>
              <a:gd name="connsiteX252" fmla="*/ 11692091 w 12192000"/>
              <a:gd name="connsiteY252" fmla="*/ 6011232 h 6858000"/>
              <a:gd name="connsiteX253" fmla="*/ 11791052 w 12192000"/>
              <a:gd name="connsiteY253" fmla="*/ 5988872 h 6858000"/>
              <a:gd name="connsiteX254" fmla="*/ 11844915 w 12192000"/>
              <a:gd name="connsiteY254" fmla="*/ 6012923 h 6858000"/>
              <a:gd name="connsiteX255" fmla="*/ 11844915 w 12192000"/>
              <a:gd name="connsiteY255" fmla="*/ 5982834 h 6858000"/>
              <a:gd name="connsiteX256" fmla="*/ 11791052 w 12192000"/>
              <a:gd name="connsiteY256" fmla="*/ 5963270 h 6858000"/>
              <a:gd name="connsiteX257" fmla="*/ 11692057 w 12192000"/>
              <a:gd name="connsiteY257" fmla="*/ 5985491 h 6858000"/>
              <a:gd name="connsiteX258" fmla="*/ 11644232 w 12192000"/>
              <a:gd name="connsiteY258" fmla="*/ 5974967 h 6858000"/>
              <a:gd name="connsiteX259" fmla="*/ 11644232 w 12192000"/>
              <a:gd name="connsiteY259" fmla="*/ 6238208 h 6858000"/>
              <a:gd name="connsiteX260" fmla="*/ 11645681 w 12192000"/>
              <a:gd name="connsiteY260" fmla="*/ 6294831 h 6858000"/>
              <a:gd name="connsiteX261" fmla="*/ 11648200 w 12192000"/>
              <a:gd name="connsiteY261" fmla="*/ 6329647 h 6858000"/>
              <a:gd name="connsiteX262" fmla="*/ 11647546 w 12192000"/>
              <a:gd name="connsiteY262" fmla="*/ 6330304 h 6858000"/>
              <a:gd name="connsiteX263" fmla="*/ 11647510 w 12192000"/>
              <a:gd name="connsiteY263" fmla="*/ 6330303 h 6858000"/>
              <a:gd name="connsiteX264" fmla="*/ 11646855 w 12192000"/>
              <a:gd name="connsiteY264" fmla="*/ 6329854 h 6858000"/>
              <a:gd name="connsiteX265" fmla="*/ 11629602 w 12192000"/>
              <a:gd name="connsiteY265" fmla="*/ 6292105 h 6858000"/>
              <a:gd name="connsiteX266" fmla="*/ 11619630 w 12192000"/>
              <a:gd name="connsiteY266" fmla="*/ 6274128 h 6858000"/>
              <a:gd name="connsiteX267" fmla="*/ 11619630 w 12192000"/>
              <a:gd name="connsiteY267" fmla="*/ 5944085 h 6858000"/>
              <a:gd name="connsiteX268" fmla="*/ 11691815 w 12192000"/>
              <a:gd name="connsiteY268" fmla="*/ 5963132 h 6858000"/>
              <a:gd name="connsiteX269" fmla="*/ 11790811 w 12192000"/>
              <a:gd name="connsiteY269" fmla="*/ 5940910 h 6858000"/>
              <a:gd name="connsiteX270" fmla="*/ 11844708 w 12192000"/>
              <a:gd name="connsiteY270" fmla="*/ 5960061 h 6858000"/>
              <a:gd name="connsiteX271" fmla="*/ 11844708 w 12192000"/>
              <a:gd name="connsiteY271" fmla="*/ 5931111 h 6858000"/>
              <a:gd name="connsiteX272" fmla="*/ 11790949 w 12192000"/>
              <a:gd name="connsiteY272" fmla="*/ 5915480 h 6858000"/>
              <a:gd name="connsiteX273" fmla="*/ 11691919 w 12192000"/>
              <a:gd name="connsiteY273" fmla="*/ 5937701 h 6858000"/>
              <a:gd name="connsiteX274" fmla="*/ 11598582 w 12192000"/>
              <a:gd name="connsiteY274" fmla="*/ 5915376 h 6858000"/>
              <a:gd name="connsiteX275" fmla="*/ 11591439 w 12192000"/>
              <a:gd name="connsiteY275" fmla="*/ 5916239 h 6858000"/>
              <a:gd name="connsiteX276" fmla="*/ 11591439 w 12192000"/>
              <a:gd name="connsiteY276" fmla="*/ 6223336 h 6858000"/>
              <a:gd name="connsiteX277" fmla="*/ 11566940 w 12192000"/>
              <a:gd name="connsiteY277" fmla="*/ 6179170 h 6858000"/>
              <a:gd name="connsiteX278" fmla="*/ 11566940 w 12192000"/>
              <a:gd name="connsiteY278" fmla="*/ 5899676 h 6858000"/>
              <a:gd name="connsiteX279" fmla="*/ 11598306 w 12192000"/>
              <a:gd name="connsiteY279" fmla="*/ 5892775 h 6858000"/>
              <a:gd name="connsiteX280" fmla="*/ 11691642 w 12192000"/>
              <a:gd name="connsiteY280" fmla="*/ 5915204 h 6858000"/>
              <a:gd name="connsiteX281" fmla="*/ 11790673 w 12192000"/>
              <a:gd name="connsiteY281" fmla="*/ 5892982 h 6858000"/>
              <a:gd name="connsiteX282" fmla="*/ 11844743 w 12192000"/>
              <a:gd name="connsiteY282" fmla="*/ 5908303 h 6858000"/>
              <a:gd name="connsiteX283" fmla="*/ 11844743 w 12192000"/>
              <a:gd name="connsiteY283" fmla="*/ 5880215 h 6858000"/>
              <a:gd name="connsiteX284" fmla="*/ 11790742 w 12192000"/>
              <a:gd name="connsiteY284" fmla="*/ 5867414 h 6858000"/>
              <a:gd name="connsiteX285" fmla="*/ 11691988 w 12192000"/>
              <a:gd name="connsiteY285" fmla="*/ 5889739 h 6858000"/>
              <a:gd name="connsiteX286" fmla="*/ 11598133 w 12192000"/>
              <a:gd name="connsiteY286" fmla="*/ 5867310 h 6858000"/>
              <a:gd name="connsiteX287" fmla="*/ 11538749 w 12192000"/>
              <a:gd name="connsiteY287" fmla="*/ 5884804 h 6858000"/>
              <a:gd name="connsiteX288" fmla="*/ 11538749 w 12192000"/>
              <a:gd name="connsiteY288" fmla="*/ 6128447 h 6858000"/>
              <a:gd name="connsiteX289" fmla="*/ 11471533 w 12192000"/>
              <a:gd name="connsiteY289" fmla="*/ 6007678 h 6858000"/>
              <a:gd name="connsiteX290" fmla="*/ 11377368 w 12192000"/>
              <a:gd name="connsiteY290" fmla="*/ 5838291 h 6858000"/>
              <a:gd name="connsiteX291" fmla="*/ 11367381 w 12192000"/>
              <a:gd name="connsiteY291" fmla="*/ 5835787 h 6858000"/>
              <a:gd name="connsiteX292" fmla="*/ 0 w 12192000"/>
              <a:gd name="connsiteY292" fmla="*/ 0 h 6858000"/>
              <a:gd name="connsiteX293" fmla="*/ 12192000 w 12192000"/>
              <a:gd name="connsiteY293" fmla="*/ 0 h 6858000"/>
              <a:gd name="connsiteX294" fmla="*/ 12192000 w 12192000"/>
              <a:gd name="connsiteY294" fmla="*/ 6858000 h 6858000"/>
              <a:gd name="connsiteX295" fmla="*/ 0 w 12192000"/>
              <a:gd name="connsiteY29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12192000" h="6858000">
                <a:moveTo>
                  <a:pt x="11194385" y="6585915"/>
                </a:moveTo>
                <a:lnTo>
                  <a:pt x="11194524" y="6585987"/>
                </a:lnTo>
                <a:lnTo>
                  <a:pt x="11194248" y="6585987"/>
                </a:lnTo>
                <a:close/>
                <a:moveTo>
                  <a:pt x="11606518" y="6532746"/>
                </a:moveTo>
                <a:lnTo>
                  <a:pt x="11612004" y="6532746"/>
                </a:lnTo>
                <a:cubicBezTo>
                  <a:pt x="11619802" y="6532746"/>
                  <a:pt x="11626427" y="6535782"/>
                  <a:pt x="11626427" y="6544581"/>
                </a:cubicBezTo>
                <a:cubicBezTo>
                  <a:pt x="11626427" y="6553380"/>
                  <a:pt x="11619457" y="6555899"/>
                  <a:pt x="11612004" y="6555899"/>
                </a:cubicBezTo>
                <a:lnTo>
                  <a:pt x="11611866" y="6555899"/>
                </a:lnTo>
                <a:lnTo>
                  <a:pt x="11606518" y="6555899"/>
                </a:lnTo>
                <a:close/>
                <a:moveTo>
                  <a:pt x="11349177" y="6532746"/>
                </a:moveTo>
                <a:lnTo>
                  <a:pt x="11354180" y="6532746"/>
                </a:lnTo>
                <a:cubicBezTo>
                  <a:pt x="11361806" y="6532746"/>
                  <a:pt x="11370260" y="6533505"/>
                  <a:pt x="11370260" y="6542614"/>
                </a:cubicBezTo>
                <a:cubicBezTo>
                  <a:pt x="11370260" y="6551724"/>
                  <a:pt x="11361427" y="6553173"/>
                  <a:pt x="11353904" y="6553173"/>
                </a:cubicBezTo>
                <a:lnTo>
                  <a:pt x="11349177" y="6553173"/>
                </a:lnTo>
                <a:close/>
                <a:moveTo>
                  <a:pt x="11268676" y="6532746"/>
                </a:moveTo>
                <a:lnTo>
                  <a:pt x="11273852" y="6532746"/>
                </a:lnTo>
                <a:cubicBezTo>
                  <a:pt x="11281443" y="6532746"/>
                  <a:pt x="11289931" y="6533505"/>
                  <a:pt x="11289931" y="6542614"/>
                </a:cubicBezTo>
                <a:cubicBezTo>
                  <a:pt x="11289931" y="6551724"/>
                  <a:pt x="11281167" y="6553173"/>
                  <a:pt x="11273852" y="6553173"/>
                </a:cubicBezTo>
                <a:lnTo>
                  <a:pt x="11268676" y="6553173"/>
                </a:lnTo>
                <a:close/>
                <a:moveTo>
                  <a:pt x="11530641" y="6531365"/>
                </a:moveTo>
                <a:cubicBezTo>
                  <a:pt x="11545754" y="6531365"/>
                  <a:pt x="11551930" y="6545168"/>
                  <a:pt x="11551930" y="6558418"/>
                </a:cubicBezTo>
                <a:cubicBezTo>
                  <a:pt x="11551930" y="6571668"/>
                  <a:pt x="11546168" y="6585987"/>
                  <a:pt x="11530641" y="6585987"/>
                </a:cubicBezTo>
                <a:lnTo>
                  <a:pt x="11530641" y="6586022"/>
                </a:lnTo>
                <a:cubicBezTo>
                  <a:pt x="11515079" y="6586022"/>
                  <a:pt x="11509316" y="6572220"/>
                  <a:pt x="11509316" y="6558418"/>
                </a:cubicBezTo>
                <a:cubicBezTo>
                  <a:pt x="11509316" y="6544616"/>
                  <a:pt x="11515527" y="6531365"/>
                  <a:pt x="11530641" y="6531365"/>
                </a:cubicBezTo>
                <a:close/>
                <a:moveTo>
                  <a:pt x="11194524" y="6531331"/>
                </a:moveTo>
                <a:cubicBezTo>
                  <a:pt x="11209638" y="6531331"/>
                  <a:pt x="11215849" y="6545133"/>
                  <a:pt x="11215849" y="6558383"/>
                </a:cubicBezTo>
                <a:cubicBezTo>
                  <a:pt x="11215849" y="6565008"/>
                  <a:pt x="11214339" y="6571909"/>
                  <a:pt x="11210884" y="6577154"/>
                </a:cubicBezTo>
                <a:lnTo>
                  <a:pt x="11194385" y="6585915"/>
                </a:lnTo>
                <a:lnTo>
                  <a:pt x="11178056" y="6577361"/>
                </a:lnTo>
                <a:cubicBezTo>
                  <a:pt x="11174675" y="6572185"/>
                  <a:pt x="11173234" y="6565284"/>
                  <a:pt x="11173234" y="6558383"/>
                </a:cubicBezTo>
                <a:cubicBezTo>
                  <a:pt x="11173234" y="6544581"/>
                  <a:pt x="11179411" y="6531331"/>
                  <a:pt x="11194524" y="6531331"/>
                </a:cubicBezTo>
                <a:close/>
                <a:moveTo>
                  <a:pt x="11662624" y="6520772"/>
                </a:moveTo>
                <a:lnTo>
                  <a:pt x="11662624" y="6596684"/>
                </a:lnTo>
                <a:lnTo>
                  <a:pt x="11677840" y="6596684"/>
                </a:lnTo>
                <a:lnTo>
                  <a:pt x="11677840" y="6520772"/>
                </a:lnTo>
                <a:close/>
                <a:moveTo>
                  <a:pt x="11591301" y="6520772"/>
                </a:moveTo>
                <a:lnTo>
                  <a:pt x="11591301" y="6596684"/>
                </a:lnTo>
                <a:lnTo>
                  <a:pt x="11606518" y="6596684"/>
                </a:lnTo>
                <a:lnTo>
                  <a:pt x="11606518" y="6567872"/>
                </a:lnTo>
                <a:lnTo>
                  <a:pt x="11612936" y="6567872"/>
                </a:lnTo>
                <a:cubicBezTo>
                  <a:pt x="11629222" y="6567872"/>
                  <a:pt x="11642162" y="6561454"/>
                  <a:pt x="11642162" y="6543718"/>
                </a:cubicBezTo>
                <a:cubicBezTo>
                  <a:pt x="11642162" y="6525983"/>
                  <a:pt x="11627048" y="6520772"/>
                  <a:pt x="11610521" y="6520772"/>
                </a:cubicBezTo>
                <a:close/>
                <a:moveTo>
                  <a:pt x="11416704" y="6520772"/>
                </a:moveTo>
                <a:lnTo>
                  <a:pt x="11416704" y="6596684"/>
                </a:lnTo>
                <a:lnTo>
                  <a:pt x="11431921" y="6596684"/>
                </a:lnTo>
                <a:lnTo>
                  <a:pt x="11431921" y="6561420"/>
                </a:lnTo>
                <a:lnTo>
                  <a:pt x="11432128" y="6561420"/>
                </a:lnTo>
                <a:lnTo>
                  <a:pt x="11459422" y="6596650"/>
                </a:lnTo>
                <a:lnTo>
                  <a:pt x="11479331" y="6596650"/>
                </a:lnTo>
                <a:lnTo>
                  <a:pt x="11446827" y="6556520"/>
                </a:lnTo>
                <a:lnTo>
                  <a:pt x="11478020" y="6520772"/>
                </a:lnTo>
                <a:lnTo>
                  <a:pt x="11459318" y="6520772"/>
                </a:lnTo>
                <a:lnTo>
                  <a:pt x="11431921" y="6553380"/>
                </a:lnTo>
                <a:lnTo>
                  <a:pt x="11431921" y="6520772"/>
                </a:lnTo>
                <a:close/>
                <a:moveTo>
                  <a:pt x="11333960" y="6520772"/>
                </a:moveTo>
                <a:lnTo>
                  <a:pt x="11333960" y="6596684"/>
                </a:lnTo>
                <a:lnTo>
                  <a:pt x="11349177" y="6596684"/>
                </a:lnTo>
                <a:lnTo>
                  <a:pt x="11349177" y="6565181"/>
                </a:lnTo>
                <a:lnTo>
                  <a:pt x="11354077" y="6565181"/>
                </a:lnTo>
                <a:cubicBezTo>
                  <a:pt x="11360495" y="6565181"/>
                  <a:pt x="11362427" y="6567355"/>
                  <a:pt x="11364601" y="6572979"/>
                </a:cubicBezTo>
                <a:lnTo>
                  <a:pt x="11373745" y="6596684"/>
                </a:lnTo>
                <a:lnTo>
                  <a:pt x="11390722" y="6596684"/>
                </a:lnTo>
                <a:lnTo>
                  <a:pt x="11378541" y="6567009"/>
                </a:lnTo>
                <a:cubicBezTo>
                  <a:pt x="11376747" y="6563593"/>
                  <a:pt x="11374331" y="6559487"/>
                  <a:pt x="11370191" y="6559142"/>
                </a:cubicBezTo>
                <a:lnTo>
                  <a:pt x="11370467" y="6559142"/>
                </a:lnTo>
                <a:lnTo>
                  <a:pt x="11370467" y="6558935"/>
                </a:lnTo>
                <a:cubicBezTo>
                  <a:pt x="11379518" y="6558102"/>
                  <a:pt x="11386371" y="6550389"/>
                  <a:pt x="11386132" y="6541303"/>
                </a:cubicBezTo>
                <a:cubicBezTo>
                  <a:pt x="11386132" y="6520220"/>
                  <a:pt x="11366671" y="6520772"/>
                  <a:pt x="11350385" y="6520772"/>
                </a:cubicBezTo>
                <a:close/>
                <a:moveTo>
                  <a:pt x="11253459" y="6520772"/>
                </a:moveTo>
                <a:lnTo>
                  <a:pt x="11253459" y="6596684"/>
                </a:lnTo>
                <a:lnTo>
                  <a:pt x="11268676" y="6596684"/>
                </a:lnTo>
                <a:lnTo>
                  <a:pt x="11268676" y="6565181"/>
                </a:lnTo>
                <a:lnTo>
                  <a:pt x="11273576" y="6565181"/>
                </a:lnTo>
                <a:cubicBezTo>
                  <a:pt x="11279994" y="6565181"/>
                  <a:pt x="11281926" y="6567355"/>
                  <a:pt x="11284100" y="6572979"/>
                </a:cubicBezTo>
                <a:lnTo>
                  <a:pt x="11293244" y="6596684"/>
                </a:lnTo>
                <a:lnTo>
                  <a:pt x="11310221" y="6596684"/>
                </a:lnTo>
                <a:lnTo>
                  <a:pt x="11298040" y="6567009"/>
                </a:lnTo>
                <a:cubicBezTo>
                  <a:pt x="11296487" y="6563593"/>
                  <a:pt x="11294107" y="6559487"/>
                  <a:pt x="11290000" y="6559142"/>
                </a:cubicBezTo>
                <a:lnTo>
                  <a:pt x="11290000" y="6558935"/>
                </a:lnTo>
                <a:cubicBezTo>
                  <a:pt x="11299038" y="6558085"/>
                  <a:pt x="11305871" y="6550377"/>
                  <a:pt x="11305631" y="6541303"/>
                </a:cubicBezTo>
                <a:cubicBezTo>
                  <a:pt x="11305631" y="6520220"/>
                  <a:pt x="11286170" y="6520772"/>
                  <a:pt x="11269849" y="6520772"/>
                </a:cubicBezTo>
                <a:close/>
                <a:moveTo>
                  <a:pt x="11752096" y="6520738"/>
                </a:moveTo>
                <a:lnTo>
                  <a:pt x="11752372" y="6577534"/>
                </a:lnTo>
                <a:lnTo>
                  <a:pt x="11752165" y="6577534"/>
                </a:lnTo>
                <a:lnTo>
                  <a:pt x="11723215" y="6520772"/>
                </a:lnTo>
                <a:lnTo>
                  <a:pt x="11704513" y="6520772"/>
                </a:lnTo>
                <a:lnTo>
                  <a:pt x="11704513" y="6596684"/>
                </a:lnTo>
                <a:lnTo>
                  <a:pt x="11718971" y="6596684"/>
                </a:lnTo>
                <a:lnTo>
                  <a:pt x="11718971" y="6539923"/>
                </a:lnTo>
                <a:lnTo>
                  <a:pt x="11747990" y="6596650"/>
                </a:lnTo>
                <a:lnTo>
                  <a:pt x="11766588" y="6596650"/>
                </a:lnTo>
                <a:lnTo>
                  <a:pt x="11766588" y="6520738"/>
                </a:lnTo>
                <a:close/>
                <a:moveTo>
                  <a:pt x="11121545" y="6520738"/>
                </a:moveTo>
                <a:lnTo>
                  <a:pt x="11121683" y="6577534"/>
                </a:lnTo>
                <a:lnTo>
                  <a:pt x="11121476" y="6577534"/>
                </a:lnTo>
                <a:lnTo>
                  <a:pt x="11092561" y="6520772"/>
                </a:lnTo>
                <a:lnTo>
                  <a:pt x="11073721" y="6520772"/>
                </a:lnTo>
                <a:lnTo>
                  <a:pt x="11073721" y="6596684"/>
                </a:lnTo>
                <a:lnTo>
                  <a:pt x="11088282" y="6596684"/>
                </a:lnTo>
                <a:lnTo>
                  <a:pt x="11088282" y="6539923"/>
                </a:lnTo>
                <a:lnTo>
                  <a:pt x="11088524" y="6539923"/>
                </a:lnTo>
                <a:lnTo>
                  <a:pt x="11117543" y="6596650"/>
                </a:lnTo>
                <a:lnTo>
                  <a:pt x="11136141" y="6596650"/>
                </a:lnTo>
                <a:lnTo>
                  <a:pt x="11136141" y="6520738"/>
                </a:lnTo>
                <a:close/>
                <a:moveTo>
                  <a:pt x="11832217" y="6519634"/>
                </a:moveTo>
                <a:cubicBezTo>
                  <a:pt x="11806442" y="6519634"/>
                  <a:pt x="11790604" y="6534195"/>
                  <a:pt x="11790604" y="6560177"/>
                </a:cubicBezTo>
                <a:cubicBezTo>
                  <a:pt x="11790604" y="6586160"/>
                  <a:pt x="11807649" y="6598133"/>
                  <a:pt x="11832217" y="6598133"/>
                </a:cubicBezTo>
                <a:cubicBezTo>
                  <a:pt x="11840543" y="6597895"/>
                  <a:pt x="11848802" y="6596573"/>
                  <a:pt x="11856785" y="6594200"/>
                </a:cubicBezTo>
                <a:lnTo>
                  <a:pt x="11856785" y="6553173"/>
                </a:lnTo>
                <a:lnTo>
                  <a:pt x="11826524" y="6553173"/>
                </a:lnTo>
                <a:lnTo>
                  <a:pt x="11826524" y="6565146"/>
                </a:lnTo>
                <a:lnTo>
                  <a:pt x="11842603" y="6565146"/>
                </a:lnTo>
                <a:lnTo>
                  <a:pt x="11842603" y="6584918"/>
                </a:lnTo>
                <a:cubicBezTo>
                  <a:pt x="11839324" y="6585682"/>
                  <a:pt x="11835963" y="6586041"/>
                  <a:pt x="11832597" y="6585987"/>
                </a:cubicBezTo>
                <a:cubicBezTo>
                  <a:pt x="11816414" y="6585987"/>
                  <a:pt x="11806821" y="6574359"/>
                  <a:pt x="11806821" y="6558935"/>
                </a:cubicBezTo>
                <a:cubicBezTo>
                  <a:pt x="11806821" y="6543511"/>
                  <a:pt x="11816621" y="6531331"/>
                  <a:pt x="11834426" y="6531331"/>
                </a:cubicBezTo>
                <a:cubicBezTo>
                  <a:pt x="11841017" y="6531489"/>
                  <a:pt x="11847512" y="6532943"/>
                  <a:pt x="11853542" y="6535610"/>
                </a:cubicBezTo>
                <a:lnTo>
                  <a:pt x="11854508" y="6522808"/>
                </a:lnTo>
                <a:cubicBezTo>
                  <a:pt x="11847281" y="6520628"/>
                  <a:pt x="11839765" y="6519558"/>
                  <a:pt x="11832217" y="6519634"/>
                </a:cubicBezTo>
                <a:close/>
                <a:moveTo>
                  <a:pt x="11530641" y="6519461"/>
                </a:moveTo>
                <a:lnTo>
                  <a:pt x="11530641" y="6519496"/>
                </a:lnTo>
                <a:cubicBezTo>
                  <a:pt x="11506487" y="6519496"/>
                  <a:pt x="11493444" y="6535265"/>
                  <a:pt x="11493444" y="6558521"/>
                </a:cubicBezTo>
                <a:cubicBezTo>
                  <a:pt x="11493444" y="6581778"/>
                  <a:pt x="11506280" y="6597995"/>
                  <a:pt x="11530641" y="6597995"/>
                </a:cubicBezTo>
                <a:cubicBezTo>
                  <a:pt x="11555001" y="6597995"/>
                  <a:pt x="11567803" y="6581467"/>
                  <a:pt x="11567803" y="6558521"/>
                </a:cubicBezTo>
                <a:cubicBezTo>
                  <a:pt x="11567803" y="6535575"/>
                  <a:pt x="11554449" y="6519461"/>
                  <a:pt x="11530641" y="6519461"/>
                </a:cubicBezTo>
                <a:close/>
                <a:moveTo>
                  <a:pt x="11194248" y="6519461"/>
                </a:moveTo>
                <a:lnTo>
                  <a:pt x="11194385" y="6519515"/>
                </a:lnTo>
                <a:lnTo>
                  <a:pt x="11166885" y="6530253"/>
                </a:lnTo>
                <a:cubicBezTo>
                  <a:pt x="11160614" y="6537102"/>
                  <a:pt x="11157362" y="6546859"/>
                  <a:pt x="11157362" y="6558487"/>
                </a:cubicBezTo>
                <a:cubicBezTo>
                  <a:pt x="11157362" y="6581743"/>
                  <a:pt x="11170163" y="6597961"/>
                  <a:pt x="11194524" y="6597961"/>
                </a:cubicBezTo>
                <a:cubicBezTo>
                  <a:pt x="11218885" y="6597961"/>
                  <a:pt x="11231721" y="6581433"/>
                  <a:pt x="11231721" y="6558487"/>
                </a:cubicBezTo>
                <a:cubicBezTo>
                  <a:pt x="11231721" y="6547014"/>
                  <a:pt x="11228305" y="6537258"/>
                  <a:pt x="11221913" y="6530370"/>
                </a:cubicBezTo>
                <a:lnTo>
                  <a:pt x="11194385" y="6519515"/>
                </a:lnTo>
                <a:lnTo>
                  <a:pt x="11194524" y="6519461"/>
                </a:lnTo>
                <a:close/>
                <a:moveTo>
                  <a:pt x="11535506" y="6500690"/>
                </a:moveTo>
                <a:lnTo>
                  <a:pt x="11535506" y="6513285"/>
                </a:lnTo>
                <a:lnTo>
                  <a:pt x="11548135" y="6513285"/>
                </a:lnTo>
                <a:lnTo>
                  <a:pt x="11548135" y="6500690"/>
                </a:lnTo>
                <a:close/>
                <a:moveTo>
                  <a:pt x="11513112" y="6500690"/>
                </a:moveTo>
                <a:lnTo>
                  <a:pt x="11513112" y="6513285"/>
                </a:lnTo>
                <a:lnTo>
                  <a:pt x="11525741" y="6513285"/>
                </a:lnTo>
                <a:lnTo>
                  <a:pt x="11525741" y="6500690"/>
                </a:lnTo>
                <a:close/>
                <a:moveTo>
                  <a:pt x="11566250" y="6234585"/>
                </a:moveTo>
                <a:lnTo>
                  <a:pt x="11592509" y="6281823"/>
                </a:lnTo>
                <a:cubicBezTo>
                  <a:pt x="11592888" y="6293762"/>
                  <a:pt x="11593233" y="6304251"/>
                  <a:pt x="11593199" y="6304838"/>
                </a:cubicBezTo>
                <a:cubicBezTo>
                  <a:pt x="11593199" y="6316708"/>
                  <a:pt x="11594890" y="6331718"/>
                  <a:pt x="11595200" y="6336583"/>
                </a:cubicBezTo>
                <a:cubicBezTo>
                  <a:pt x="11595200" y="6336964"/>
                  <a:pt x="11594891" y="6337273"/>
                  <a:pt x="11594510" y="6337273"/>
                </a:cubicBezTo>
                <a:cubicBezTo>
                  <a:pt x="11594210" y="6337272"/>
                  <a:pt x="11593945" y="6337076"/>
                  <a:pt x="11593854" y="6336790"/>
                </a:cubicBezTo>
                <a:cubicBezTo>
                  <a:pt x="11591681" y="6331821"/>
                  <a:pt x="11586125" y="6318709"/>
                  <a:pt x="11580880" y="6307805"/>
                </a:cubicBezTo>
                <a:cubicBezTo>
                  <a:pt x="11579259" y="6304355"/>
                  <a:pt x="11573772" y="6294314"/>
                  <a:pt x="11566250" y="6280615"/>
                </a:cubicBezTo>
                <a:close/>
                <a:moveTo>
                  <a:pt x="11335166" y="5915652"/>
                </a:moveTo>
                <a:cubicBezTo>
                  <a:pt x="11335190" y="5915651"/>
                  <a:pt x="11335213" y="5915651"/>
                  <a:pt x="11335237" y="5915652"/>
                </a:cubicBezTo>
                <a:cubicBezTo>
                  <a:pt x="11335525" y="5915668"/>
                  <a:pt x="11335772" y="5915860"/>
                  <a:pt x="11335858" y="5916135"/>
                </a:cubicBezTo>
                <a:cubicBezTo>
                  <a:pt x="11338032" y="5921104"/>
                  <a:pt x="11344139" y="5937391"/>
                  <a:pt x="11349384" y="5948294"/>
                </a:cubicBezTo>
                <a:cubicBezTo>
                  <a:pt x="11350005" y="5949605"/>
                  <a:pt x="11355975" y="5960371"/>
                  <a:pt x="11364532" y="5975899"/>
                </a:cubicBezTo>
                <a:lnTo>
                  <a:pt x="11364532" y="6021135"/>
                </a:lnTo>
                <a:lnTo>
                  <a:pt x="11338377" y="5974242"/>
                </a:lnTo>
                <a:cubicBezTo>
                  <a:pt x="11337963" y="5962338"/>
                  <a:pt x="11337549" y="5951848"/>
                  <a:pt x="11337549" y="5951262"/>
                </a:cubicBezTo>
                <a:cubicBezTo>
                  <a:pt x="11337549" y="5939426"/>
                  <a:pt x="11334823" y="5921208"/>
                  <a:pt x="11334547" y="5916342"/>
                </a:cubicBezTo>
                <a:cubicBezTo>
                  <a:pt x="11334527" y="5915981"/>
                  <a:pt x="11334805" y="5915672"/>
                  <a:pt x="11335166" y="5915652"/>
                </a:cubicBezTo>
                <a:close/>
                <a:moveTo>
                  <a:pt x="11387823" y="5907129"/>
                </a:moveTo>
                <a:cubicBezTo>
                  <a:pt x="11388114" y="5907125"/>
                  <a:pt x="11388377" y="5907305"/>
                  <a:pt x="11388479" y="5907578"/>
                </a:cubicBezTo>
                <a:cubicBezTo>
                  <a:pt x="11393118" y="5920031"/>
                  <a:pt x="11398440" y="5932218"/>
                  <a:pt x="11404420" y="5944085"/>
                </a:cubicBezTo>
                <a:lnTo>
                  <a:pt x="11420638" y="5973104"/>
                </a:lnTo>
                <a:cubicBezTo>
                  <a:pt x="11435785" y="6000949"/>
                  <a:pt x="11457524" y="6039664"/>
                  <a:pt x="11471671" y="6064750"/>
                </a:cubicBezTo>
                <a:cubicBezTo>
                  <a:pt x="11480090" y="6079725"/>
                  <a:pt x="11485853" y="6089801"/>
                  <a:pt x="11485853" y="6089801"/>
                </a:cubicBezTo>
                <a:lnTo>
                  <a:pt x="11538887" y="6185242"/>
                </a:lnTo>
                <a:lnTo>
                  <a:pt x="11538887" y="6231169"/>
                </a:lnTo>
                <a:cubicBezTo>
                  <a:pt x="11517805" y="6193213"/>
                  <a:pt x="11495928" y="6154326"/>
                  <a:pt x="11491788" y="6147011"/>
                </a:cubicBezTo>
                <a:cubicBezTo>
                  <a:pt x="11488165" y="6140385"/>
                  <a:pt x="11481056" y="6127480"/>
                  <a:pt x="11471671" y="6110538"/>
                </a:cubicBezTo>
                <a:cubicBezTo>
                  <a:pt x="11451209" y="6073618"/>
                  <a:pt x="11419913" y="6017581"/>
                  <a:pt x="11391205" y="5965926"/>
                </a:cubicBezTo>
                <a:cubicBezTo>
                  <a:pt x="11390791" y="5953056"/>
                  <a:pt x="11390342" y="5943049"/>
                  <a:pt x="11390342" y="5942325"/>
                </a:cubicBezTo>
                <a:cubicBezTo>
                  <a:pt x="11389928" y="5930455"/>
                  <a:pt x="11387513" y="5912685"/>
                  <a:pt x="11387133" y="5907819"/>
                </a:cubicBezTo>
                <a:cubicBezTo>
                  <a:pt x="11387150" y="5907446"/>
                  <a:pt x="11387449" y="5907147"/>
                  <a:pt x="11387823" y="5907129"/>
                </a:cubicBezTo>
                <a:close/>
                <a:moveTo>
                  <a:pt x="11367381" y="5835787"/>
                </a:moveTo>
                <a:cubicBezTo>
                  <a:pt x="11365200" y="5837093"/>
                  <a:pt x="11363859" y="5839442"/>
                  <a:pt x="11363842" y="5841983"/>
                </a:cubicBezTo>
                <a:lnTo>
                  <a:pt x="11363842" y="5916894"/>
                </a:lnTo>
                <a:lnTo>
                  <a:pt x="11320055" y="5838395"/>
                </a:lnTo>
                <a:cubicBezTo>
                  <a:pt x="11319148" y="5836989"/>
                  <a:pt x="11317587" y="5836144"/>
                  <a:pt x="11315914" y="5836152"/>
                </a:cubicBezTo>
                <a:cubicBezTo>
                  <a:pt x="11313324" y="5836189"/>
                  <a:pt x="11311240" y="5838289"/>
                  <a:pt x="11311221" y="5840879"/>
                </a:cubicBezTo>
                <a:lnTo>
                  <a:pt x="11311221" y="5925590"/>
                </a:lnTo>
                <a:cubicBezTo>
                  <a:pt x="11283617" y="5876247"/>
                  <a:pt x="11262914" y="5839016"/>
                  <a:pt x="11262914" y="5839016"/>
                </a:cubicBezTo>
                <a:cubicBezTo>
                  <a:pt x="11262515" y="5838176"/>
                  <a:pt x="11261670" y="5837639"/>
                  <a:pt x="11260740" y="5837636"/>
                </a:cubicBezTo>
                <a:cubicBezTo>
                  <a:pt x="11259368" y="5837673"/>
                  <a:pt x="11258287" y="5838816"/>
                  <a:pt x="11258325" y="5840187"/>
                </a:cubicBezTo>
                <a:cubicBezTo>
                  <a:pt x="11258325" y="5840188"/>
                  <a:pt x="11258325" y="5840188"/>
                  <a:pt x="11258325" y="5840189"/>
                </a:cubicBezTo>
                <a:lnTo>
                  <a:pt x="11258325" y="6246282"/>
                </a:lnTo>
                <a:cubicBezTo>
                  <a:pt x="11251837" y="6245180"/>
                  <a:pt x="11245271" y="6244603"/>
                  <a:pt x="11238691" y="6244557"/>
                </a:cubicBezTo>
                <a:cubicBezTo>
                  <a:pt x="11186484" y="6244557"/>
                  <a:pt x="11172027" y="6266882"/>
                  <a:pt x="11139730" y="6266882"/>
                </a:cubicBezTo>
                <a:cubicBezTo>
                  <a:pt x="11121718" y="6266882"/>
                  <a:pt x="11097978" y="6251700"/>
                  <a:pt x="11085625" y="6242728"/>
                </a:cubicBezTo>
                <a:lnTo>
                  <a:pt x="11085625" y="6272817"/>
                </a:lnTo>
                <a:cubicBezTo>
                  <a:pt x="11098668" y="6281271"/>
                  <a:pt x="11119682" y="6292519"/>
                  <a:pt x="11139730" y="6292519"/>
                </a:cubicBezTo>
                <a:cubicBezTo>
                  <a:pt x="11179997" y="6292519"/>
                  <a:pt x="11190798" y="6270298"/>
                  <a:pt x="11238726" y="6270298"/>
                </a:cubicBezTo>
                <a:cubicBezTo>
                  <a:pt x="11256427" y="6270298"/>
                  <a:pt x="11271954" y="6275474"/>
                  <a:pt x="11286550" y="6280650"/>
                </a:cubicBezTo>
                <a:lnTo>
                  <a:pt x="11286550" y="6017788"/>
                </a:lnTo>
                <a:cubicBezTo>
                  <a:pt x="11286550" y="6010162"/>
                  <a:pt x="11285204" y="5962579"/>
                  <a:pt x="11285170" y="5961268"/>
                </a:cubicBezTo>
                <a:cubicBezTo>
                  <a:pt x="11284963" y="5949329"/>
                  <a:pt x="11282720" y="5930973"/>
                  <a:pt x="11281719" y="5924796"/>
                </a:cubicBezTo>
                <a:cubicBezTo>
                  <a:pt x="11281717" y="5924453"/>
                  <a:pt x="11281993" y="5924173"/>
                  <a:pt x="11282336" y="5924171"/>
                </a:cubicBezTo>
                <a:cubicBezTo>
                  <a:pt x="11282361" y="5924171"/>
                  <a:pt x="11282385" y="5924172"/>
                  <a:pt x="11282409" y="5924175"/>
                </a:cubicBezTo>
                <a:cubicBezTo>
                  <a:pt x="11282699" y="5924150"/>
                  <a:pt x="11282963" y="5924341"/>
                  <a:pt x="11283030" y="5924624"/>
                </a:cubicBezTo>
                <a:cubicBezTo>
                  <a:pt x="11285066" y="5929799"/>
                  <a:pt x="11292036" y="5946189"/>
                  <a:pt x="11297281" y="5957128"/>
                </a:cubicBezTo>
                <a:cubicBezTo>
                  <a:pt x="11297971" y="5958542"/>
                  <a:pt x="11303216" y="5968135"/>
                  <a:pt x="11311256" y="5982662"/>
                </a:cubicBezTo>
                <a:lnTo>
                  <a:pt x="11311256" y="6311463"/>
                </a:lnTo>
                <a:cubicBezTo>
                  <a:pt x="11289448" y="6305183"/>
                  <a:pt x="11266744" y="6292382"/>
                  <a:pt x="11238795" y="6292382"/>
                </a:cubicBezTo>
                <a:cubicBezTo>
                  <a:pt x="11190867" y="6292382"/>
                  <a:pt x="11180135" y="6314637"/>
                  <a:pt x="11139799" y="6314637"/>
                </a:cubicBezTo>
                <a:cubicBezTo>
                  <a:pt x="11118543" y="6314637"/>
                  <a:pt x="11098185" y="6303147"/>
                  <a:pt x="11085625" y="6295280"/>
                </a:cubicBezTo>
                <a:lnTo>
                  <a:pt x="11085625" y="6324230"/>
                </a:lnTo>
                <a:cubicBezTo>
                  <a:pt x="11101989" y="6334090"/>
                  <a:pt x="11120631" y="6339535"/>
                  <a:pt x="11139730" y="6340033"/>
                </a:cubicBezTo>
                <a:cubicBezTo>
                  <a:pt x="11187658" y="6340033"/>
                  <a:pt x="11197078" y="6317812"/>
                  <a:pt x="11238726" y="6317812"/>
                </a:cubicBezTo>
                <a:cubicBezTo>
                  <a:pt x="11269021" y="6317812"/>
                  <a:pt x="11297212" y="6340137"/>
                  <a:pt x="11332097" y="6340137"/>
                </a:cubicBezTo>
                <a:cubicBezTo>
                  <a:pt x="11334518" y="6340082"/>
                  <a:pt x="11336925" y="6339758"/>
                  <a:pt x="11339274" y="6339171"/>
                </a:cubicBezTo>
                <a:lnTo>
                  <a:pt x="11339274" y="6033453"/>
                </a:lnTo>
                <a:lnTo>
                  <a:pt x="11363600" y="6077137"/>
                </a:lnTo>
                <a:lnTo>
                  <a:pt x="11363600" y="6355699"/>
                </a:lnTo>
                <a:cubicBezTo>
                  <a:pt x="11353756" y="6360315"/>
                  <a:pt x="11343004" y="6362672"/>
                  <a:pt x="11332132" y="6362600"/>
                </a:cubicBezTo>
                <a:cubicBezTo>
                  <a:pt x="11297247" y="6362600"/>
                  <a:pt x="11269056" y="6340171"/>
                  <a:pt x="11238760" y="6340171"/>
                </a:cubicBezTo>
                <a:cubicBezTo>
                  <a:pt x="11197112" y="6340171"/>
                  <a:pt x="11187692" y="6362393"/>
                  <a:pt x="11139764" y="6362393"/>
                </a:cubicBezTo>
                <a:cubicBezTo>
                  <a:pt x="11120610" y="6362001"/>
                  <a:pt x="11101880" y="6356677"/>
                  <a:pt x="11085384" y="6346934"/>
                </a:cubicBezTo>
                <a:lnTo>
                  <a:pt x="11085384" y="6375022"/>
                </a:lnTo>
                <a:cubicBezTo>
                  <a:pt x="11102327" y="6383211"/>
                  <a:pt x="11120845" y="6387626"/>
                  <a:pt x="11139661" y="6387961"/>
                </a:cubicBezTo>
                <a:cubicBezTo>
                  <a:pt x="11193731" y="6387961"/>
                  <a:pt x="11205876" y="6365671"/>
                  <a:pt x="11238415" y="6365671"/>
                </a:cubicBezTo>
                <a:cubicBezTo>
                  <a:pt x="11262569" y="6365671"/>
                  <a:pt x="11292450" y="6388065"/>
                  <a:pt x="11332269" y="6388065"/>
                </a:cubicBezTo>
                <a:cubicBezTo>
                  <a:pt x="11354836" y="6388065"/>
                  <a:pt x="11374918" y="6379853"/>
                  <a:pt x="11391688" y="6370571"/>
                </a:cubicBezTo>
                <a:lnTo>
                  <a:pt x="11391688" y="6127964"/>
                </a:lnTo>
                <a:cubicBezTo>
                  <a:pt x="11403903" y="6149874"/>
                  <a:pt x="11413944" y="6167817"/>
                  <a:pt x="11418981" y="6176789"/>
                </a:cubicBezTo>
                <a:cubicBezTo>
                  <a:pt x="11426469" y="6190142"/>
                  <a:pt x="11447759" y="6228547"/>
                  <a:pt x="11471223" y="6270609"/>
                </a:cubicBezTo>
                <a:lnTo>
                  <a:pt x="11471223" y="6213433"/>
                </a:lnTo>
                <a:lnTo>
                  <a:pt x="11444446" y="6165126"/>
                </a:lnTo>
                <a:cubicBezTo>
                  <a:pt x="11440996" y="6158915"/>
                  <a:pt x="11419188" y="6119579"/>
                  <a:pt x="11391688" y="6070271"/>
                </a:cubicBezTo>
                <a:lnTo>
                  <a:pt x="11391688" y="6024931"/>
                </a:lnTo>
                <a:cubicBezTo>
                  <a:pt x="11413668" y="6064198"/>
                  <a:pt x="11436269" y="6104465"/>
                  <a:pt x="11438097" y="6107743"/>
                </a:cubicBezTo>
                <a:lnTo>
                  <a:pt x="11471326" y="6167507"/>
                </a:lnTo>
                <a:lnTo>
                  <a:pt x="11539543" y="6289483"/>
                </a:lnTo>
                <a:cubicBezTo>
                  <a:pt x="11539957" y="6302699"/>
                  <a:pt x="11540475" y="6313050"/>
                  <a:pt x="11540475" y="6313637"/>
                </a:cubicBezTo>
                <a:cubicBezTo>
                  <a:pt x="11540889" y="6325507"/>
                  <a:pt x="11542994" y="6341241"/>
                  <a:pt x="11543339" y="6345830"/>
                </a:cubicBezTo>
                <a:cubicBezTo>
                  <a:pt x="11543321" y="6346204"/>
                  <a:pt x="11543022" y="6346503"/>
                  <a:pt x="11542648" y="6346520"/>
                </a:cubicBezTo>
                <a:cubicBezTo>
                  <a:pt x="11542370" y="6346510"/>
                  <a:pt x="11542125" y="6346333"/>
                  <a:pt x="11542027" y="6346072"/>
                </a:cubicBezTo>
                <a:cubicBezTo>
                  <a:pt x="11538453" y="6336247"/>
                  <a:pt x="11534187" y="6326688"/>
                  <a:pt x="11529260" y="6317467"/>
                </a:cubicBezTo>
                <a:cubicBezTo>
                  <a:pt x="11522359" y="6304872"/>
                  <a:pt x="11493754" y="6252976"/>
                  <a:pt x="11471671" y="6213192"/>
                </a:cubicBezTo>
                <a:lnTo>
                  <a:pt x="11471671" y="6270367"/>
                </a:lnTo>
                <a:lnTo>
                  <a:pt x="11553345" y="6417394"/>
                </a:lnTo>
                <a:cubicBezTo>
                  <a:pt x="11555285" y="6420960"/>
                  <a:pt x="11559748" y="6422278"/>
                  <a:pt x="11563313" y="6420339"/>
                </a:cubicBezTo>
                <a:cubicBezTo>
                  <a:pt x="11565605" y="6419092"/>
                  <a:pt x="11567064" y="6416724"/>
                  <a:pt x="11567147" y="6414116"/>
                </a:cubicBezTo>
                <a:lnTo>
                  <a:pt x="11567147" y="6339102"/>
                </a:lnTo>
                <a:lnTo>
                  <a:pt x="11610589" y="6417187"/>
                </a:lnTo>
                <a:cubicBezTo>
                  <a:pt x="11611405" y="6418867"/>
                  <a:pt x="11613104" y="6419938"/>
                  <a:pt x="11614972" y="6419948"/>
                </a:cubicBezTo>
                <a:cubicBezTo>
                  <a:pt x="11617594" y="6419948"/>
                  <a:pt x="11619730" y="6417842"/>
                  <a:pt x="11619768" y="6415220"/>
                </a:cubicBezTo>
                <a:lnTo>
                  <a:pt x="11619768" y="6330820"/>
                </a:lnTo>
                <a:lnTo>
                  <a:pt x="11667765" y="6417084"/>
                </a:lnTo>
                <a:cubicBezTo>
                  <a:pt x="11668170" y="6417918"/>
                  <a:pt x="11669011" y="6418453"/>
                  <a:pt x="11669939" y="6418464"/>
                </a:cubicBezTo>
                <a:cubicBezTo>
                  <a:pt x="11671336" y="6418464"/>
                  <a:pt x="11672473" y="6417342"/>
                  <a:pt x="11672492" y="6415945"/>
                </a:cubicBezTo>
                <a:lnTo>
                  <a:pt x="11672492" y="6009472"/>
                </a:lnTo>
                <a:cubicBezTo>
                  <a:pt x="11678967" y="6010588"/>
                  <a:pt x="11685521" y="6011177"/>
                  <a:pt x="11692091" y="6011232"/>
                </a:cubicBezTo>
                <a:cubicBezTo>
                  <a:pt x="11744298" y="6011232"/>
                  <a:pt x="11758755" y="5988872"/>
                  <a:pt x="11791052" y="5988872"/>
                </a:cubicBezTo>
                <a:cubicBezTo>
                  <a:pt x="11808926" y="5988872"/>
                  <a:pt x="11832493" y="6003882"/>
                  <a:pt x="11844915" y="6012923"/>
                </a:cubicBezTo>
                <a:lnTo>
                  <a:pt x="11844915" y="5982834"/>
                </a:lnTo>
                <a:cubicBezTo>
                  <a:pt x="11831838" y="5974415"/>
                  <a:pt x="11810997" y="5963270"/>
                  <a:pt x="11791052" y="5963270"/>
                </a:cubicBezTo>
                <a:cubicBezTo>
                  <a:pt x="11750785" y="5963270"/>
                  <a:pt x="11739984" y="5985491"/>
                  <a:pt x="11692057" y="5985491"/>
                </a:cubicBezTo>
                <a:cubicBezTo>
                  <a:pt x="11674390" y="5985491"/>
                  <a:pt x="11658828" y="5980350"/>
                  <a:pt x="11644232" y="5974967"/>
                </a:cubicBezTo>
                <a:lnTo>
                  <a:pt x="11644232" y="6238208"/>
                </a:lnTo>
                <a:cubicBezTo>
                  <a:pt x="11644232" y="6245834"/>
                  <a:pt x="11645681" y="6293417"/>
                  <a:pt x="11645681" y="6294831"/>
                </a:cubicBezTo>
                <a:cubicBezTo>
                  <a:pt x="11645923" y="6306770"/>
                  <a:pt x="11647924" y="6324610"/>
                  <a:pt x="11648200" y="6329647"/>
                </a:cubicBezTo>
                <a:cubicBezTo>
                  <a:pt x="11648201" y="6330009"/>
                  <a:pt x="11647908" y="6330303"/>
                  <a:pt x="11647546" y="6330304"/>
                </a:cubicBezTo>
                <a:cubicBezTo>
                  <a:pt x="11647534" y="6330304"/>
                  <a:pt x="11647522" y="6330304"/>
                  <a:pt x="11647510" y="6330303"/>
                </a:cubicBezTo>
                <a:cubicBezTo>
                  <a:pt x="11647212" y="6330331"/>
                  <a:pt x="11646936" y="6330142"/>
                  <a:pt x="11646855" y="6329854"/>
                </a:cubicBezTo>
                <a:cubicBezTo>
                  <a:pt x="11644819" y="6324678"/>
                  <a:pt x="11635606" y="6302699"/>
                  <a:pt x="11629602" y="6292105"/>
                </a:cubicBezTo>
                <a:lnTo>
                  <a:pt x="11619630" y="6274128"/>
                </a:lnTo>
                <a:lnTo>
                  <a:pt x="11619630" y="5944085"/>
                </a:lnTo>
                <a:cubicBezTo>
                  <a:pt x="11641437" y="5950365"/>
                  <a:pt x="11664004" y="5963132"/>
                  <a:pt x="11691815" y="5963132"/>
                </a:cubicBezTo>
                <a:cubicBezTo>
                  <a:pt x="11739743" y="5963132"/>
                  <a:pt x="11750474" y="5940910"/>
                  <a:pt x="11790811" y="5940910"/>
                </a:cubicBezTo>
                <a:cubicBezTo>
                  <a:pt x="11811894" y="5940910"/>
                  <a:pt x="11832217" y="5952193"/>
                  <a:pt x="11844708" y="5960061"/>
                </a:cubicBezTo>
                <a:lnTo>
                  <a:pt x="11844708" y="5931111"/>
                </a:lnTo>
                <a:cubicBezTo>
                  <a:pt x="11828435" y="5921355"/>
                  <a:pt x="11809916" y="5915971"/>
                  <a:pt x="11790949" y="5915480"/>
                </a:cubicBezTo>
                <a:cubicBezTo>
                  <a:pt x="11743021" y="5915480"/>
                  <a:pt x="11733601" y="5937701"/>
                  <a:pt x="11691919" y="5937701"/>
                </a:cubicBezTo>
                <a:cubicBezTo>
                  <a:pt x="11661623" y="5937701"/>
                  <a:pt x="11633432" y="5915376"/>
                  <a:pt x="11598582" y="5915376"/>
                </a:cubicBezTo>
                <a:cubicBezTo>
                  <a:pt x="11596173" y="5915351"/>
                  <a:pt x="11593772" y="5915641"/>
                  <a:pt x="11591439" y="5916239"/>
                </a:cubicBezTo>
                <a:lnTo>
                  <a:pt x="11591439" y="6223336"/>
                </a:lnTo>
                <a:lnTo>
                  <a:pt x="11566940" y="6179170"/>
                </a:lnTo>
                <a:lnTo>
                  <a:pt x="11566940" y="5899676"/>
                </a:lnTo>
                <a:cubicBezTo>
                  <a:pt x="11576748" y="5895059"/>
                  <a:pt x="11587466" y="5892701"/>
                  <a:pt x="11598306" y="5892775"/>
                </a:cubicBezTo>
                <a:cubicBezTo>
                  <a:pt x="11633156" y="5892775"/>
                  <a:pt x="11661347" y="5915204"/>
                  <a:pt x="11691642" y="5915204"/>
                </a:cubicBezTo>
                <a:cubicBezTo>
                  <a:pt x="11733325" y="5915204"/>
                  <a:pt x="11742710" y="5892982"/>
                  <a:pt x="11790673" y="5892982"/>
                </a:cubicBezTo>
                <a:cubicBezTo>
                  <a:pt x="11809712" y="5893365"/>
                  <a:pt x="11828332" y="5898641"/>
                  <a:pt x="11844743" y="5908303"/>
                </a:cubicBezTo>
                <a:lnTo>
                  <a:pt x="11844743" y="5880215"/>
                </a:lnTo>
                <a:cubicBezTo>
                  <a:pt x="11827870" y="5872122"/>
                  <a:pt x="11809452" y="5867755"/>
                  <a:pt x="11790742" y="5867414"/>
                </a:cubicBezTo>
                <a:cubicBezTo>
                  <a:pt x="11736672" y="5867414"/>
                  <a:pt x="11724561" y="5889739"/>
                  <a:pt x="11691988" y="5889739"/>
                </a:cubicBezTo>
                <a:cubicBezTo>
                  <a:pt x="11667834" y="5889739"/>
                  <a:pt x="11637952" y="5867310"/>
                  <a:pt x="11598133" y="5867310"/>
                </a:cubicBezTo>
                <a:cubicBezTo>
                  <a:pt x="11575567" y="5867310"/>
                  <a:pt x="11555519" y="5875523"/>
                  <a:pt x="11538749" y="5884804"/>
                </a:cubicBezTo>
                <a:lnTo>
                  <a:pt x="11538749" y="6128447"/>
                </a:lnTo>
                <a:lnTo>
                  <a:pt x="11471533" y="6007678"/>
                </a:lnTo>
                <a:lnTo>
                  <a:pt x="11377368" y="5838291"/>
                </a:lnTo>
                <a:cubicBezTo>
                  <a:pt x="11375302" y="5834842"/>
                  <a:pt x="11370830" y="5833721"/>
                  <a:pt x="11367381" y="583578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96863"/>
            <a:ext cx="8821738" cy="9715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5" name="Bild 3">
            <a:extLst>
              <a:ext uri="{FF2B5EF4-FFF2-40B4-BE49-F238E27FC236}">
                <a16:creationId xmlns:a16="http://schemas.microsoft.com/office/drawing/2014/main" id="{A2924D6D-AF44-4106-80F1-56409850BAD9}"/>
              </a:ext>
            </a:extLst>
          </p:cNvPr>
          <p:cNvSpPr/>
          <p:nvPr/>
        </p:nvSpPr>
        <p:spPr>
          <a:xfrm>
            <a:off x="262806" y="1146353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/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v-SE" b="1"/>
          </a:p>
        </p:txBody>
      </p:sp>
    </p:spTree>
    <p:extLst>
      <p:ext uri="{BB962C8B-B14F-4D97-AF65-F5344CB8AC3E}">
        <p14:creationId xmlns:p14="http://schemas.microsoft.com/office/powerpoint/2010/main" val="216157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74290B-91BA-477D-AE6A-8B07FF21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6" descr="norrköping.se">
            <a:extLst>
              <a:ext uri="{FF2B5EF4-FFF2-40B4-BE49-F238E27FC236}">
                <a16:creationId xmlns:a16="http://schemas.microsoft.com/office/drawing/2014/main" id="{BC5D3B8E-C9A9-431D-9C9F-657E700DDADE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44612" r="76175" b="31248"/>
          <a:stretch/>
        </p:blipFill>
        <p:spPr bwMode="auto">
          <a:xfrm>
            <a:off x="4635500" y="2921574"/>
            <a:ext cx="2835644" cy="913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873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91151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3951" y="1219201"/>
            <a:ext cx="5393267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7616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E5860B-3F6B-4B4B-929D-73E803E1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9388"/>
            <a:ext cx="8824359" cy="47458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017245-41F2-4F00-8BF6-6A55891C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2023-11-22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C86806-8423-4873-AFC6-ADFFB2B6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D57D08-19C1-47D5-A4EB-50534F7E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981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96863"/>
            <a:ext cx="10800324" cy="971549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E5860B-3F6B-4B4B-929D-73E803E1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49388"/>
            <a:ext cx="5234207" cy="41751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017245-41F2-4F00-8BF6-6A55891C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2023-11-22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C86806-8423-4873-AFC6-ADFFB2B6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D57D08-19C1-47D5-A4EB-50534F7E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E0B9805A-97CC-4722-9AEF-FAB5D1B06B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1442" y="1449388"/>
            <a:ext cx="5234207" cy="41751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754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0FDD6D-2A0B-4578-8BA2-6AB3145B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CB09503-E258-41E0-87BD-9121093F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2023-11-22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BE927A5-3797-4294-B3B8-DD642DE0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4EA19B-E51F-454C-9312-59ED21FD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12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134AD54-FB8F-4479-9D28-13F111E32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2023-11-22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53B9ECD-A832-4D3E-9D64-7E986E5EA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74290B-91BA-477D-AE6A-8B07FF21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648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å plattor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54CFFAF-D9F2-4FC2-BE00-675113023714}"/>
              </a:ext>
            </a:extLst>
          </p:cNvPr>
          <p:cNvSpPr/>
          <p:nvPr userDrawn="1"/>
        </p:nvSpPr>
        <p:spPr>
          <a:xfrm>
            <a:off x="694660" y="1449389"/>
            <a:ext cx="5401339" cy="41751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96863"/>
            <a:ext cx="10801350" cy="97154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E5860B-3F6B-4B4B-929D-73E803E1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516" y="1609059"/>
            <a:ext cx="5022712" cy="37995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017245-41F2-4F00-8BF6-6A55891C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2023-11-22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C86806-8423-4873-AFC6-ADFFB2B6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D57D08-19C1-47D5-A4EB-50534F7E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AA4C035-3BC6-47B6-B8BE-086AE921A938}"/>
              </a:ext>
            </a:extLst>
          </p:cNvPr>
          <p:cNvSpPr/>
          <p:nvPr userDrawn="1"/>
        </p:nvSpPr>
        <p:spPr>
          <a:xfrm>
            <a:off x="6095336" y="1449389"/>
            <a:ext cx="5401339" cy="41751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42C02C93-B27F-449F-8819-2A132E6CC6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4192" y="1609059"/>
            <a:ext cx="5022712" cy="37995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115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turkos plat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54CFFAF-D9F2-4FC2-BE00-675113023714}"/>
              </a:ext>
            </a:extLst>
          </p:cNvPr>
          <p:cNvSpPr/>
          <p:nvPr userDrawn="1"/>
        </p:nvSpPr>
        <p:spPr>
          <a:xfrm>
            <a:off x="694660" y="1449389"/>
            <a:ext cx="5401339" cy="4175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96863"/>
            <a:ext cx="10801350" cy="97154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E5860B-3F6B-4B4B-929D-73E803E1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516" y="1609059"/>
            <a:ext cx="5022712" cy="379955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017245-41F2-4F00-8BF6-6A55891C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2023-11-22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C86806-8423-4873-AFC6-ADFFB2B6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D57D08-19C1-47D5-A4EB-50534F7E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 descr="Bild">
            <a:extLst>
              <a:ext uri="{FF2B5EF4-FFF2-40B4-BE49-F238E27FC236}">
                <a16:creationId xmlns:a16="http://schemas.microsoft.com/office/drawing/2014/main" id="{578D402B-FC37-4414-84B9-75531F7C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49388"/>
            <a:ext cx="5400675" cy="417512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079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grå plat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54CFFAF-D9F2-4FC2-BE00-675113023714}"/>
              </a:ext>
            </a:extLst>
          </p:cNvPr>
          <p:cNvSpPr/>
          <p:nvPr userDrawn="1"/>
        </p:nvSpPr>
        <p:spPr>
          <a:xfrm>
            <a:off x="694660" y="1449389"/>
            <a:ext cx="4231759" cy="4175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296863"/>
            <a:ext cx="10801350" cy="97154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E5860B-3F6B-4B4B-929D-73E803E19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516" y="1609059"/>
            <a:ext cx="3813544" cy="3799552"/>
          </a:xfrm>
        </p:spPr>
        <p:txBody>
          <a:bodyPr/>
          <a:lstStyle>
            <a:lvl1pPr>
              <a:buClr>
                <a:srgbClr val="FF6309"/>
              </a:buClr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017245-41F2-4F00-8BF6-6A55891C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7C96-5104-4F57-B8F5-6485DB34D4AD}" type="datetimeFigureOut">
              <a:rPr lang="sv-SE" smtClean="0"/>
              <a:t>2023-11-22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C86806-8423-4873-AFC6-ADFFB2B6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D57D08-19C1-47D5-A4EB-50534F7E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7E64-DCC2-4374-852B-F3CCB5EFE2A0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78D402B-FC37-4414-84B9-75531F7C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75238" y="1449388"/>
            <a:ext cx="6421437" cy="4175124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386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78D402B-FC37-4414-84B9-75531F7C23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5" y="1449388"/>
            <a:ext cx="5400676" cy="417512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49697-2E65-4004-A36E-530D0934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96863"/>
            <a:ext cx="10801349" cy="971549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bild 10">
            <a:extLst>
              <a:ext uri="{FF2B5EF4-FFF2-40B4-BE49-F238E27FC236}">
                <a16:creationId xmlns:a16="http://schemas.microsoft.com/office/drawing/2014/main" id="{E562D062-4420-4059-A2D0-1318CB1D28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8" y="1449388"/>
            <a:ext cx="5400676" cy="417512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20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D63E761B-F96E-4E83-A4D4-9708AAA4A2DE}"/>
              </a:ext>
            </a:extLst>
          </p:cNvPr>
          <p:cNvGrpSpPr/>
          <p:nvPr userDrawn="1"/>
        </p:nvGrpSpPr>
        <p:grpSpPr>
          <a:xfrm>
            <a:off x="11075109" y="5837581"/>
            <a:ext cx="781929" cy="761881"/>
            <a:chOff x="1978069" y="2823229"/>
            <a:chExt cx="2162079" cy="2106644"/>
          </a:xfrm>
        </p:grpSpPr>
        <p:sp>
          <p:nvSpPr>
            <p:cNvPr id="28" name="Bild 3">
              <a:extLst>
                <a:ext uri="{FF2B5EF4-FFF2-40B4-BE49-F238E27FC236}">
                  <a16:creationId xmlns:a16="http://schemas.microsoft.com/office/drawing/2014/main" id="{CFF51EE2-5A43-4663-9684-A85CE0D3C107}"/>
                </a:ext>
              </a:extLst>
            </p:cNvPr>
            <p:cNvSpPr/>
            <p:nvPr/>
          </p:nvSpPr>
          <p:spPr>
            <a:xfrm>
              <a:off x="1978069" y="4716799"/>
              <a:ext cx="172783" cy="209550"/>
            </a:xfrm>
            <a:custGeom>
              <a:avLst/>
              <a:gdLst>
                <a:gd name="connsiteX0" fmla="*/ -180 w 172783"/>
                <a:gd name="connsiteY0" fmla="*/ -176 h 209550"/>
                <a:gd name="connsiteX1" fmla="*/ 51445 w 172783"/>
                <a:gd name="connsiteY1" fmla="*/ -176 h 209550"/>
                <a:gd name="connsiteX2" fmla="*/ 131265 w 172783"/>
                <a:gd name="connsiteY2" fmla="*/ 156415 h 209550"/>
                <a:gd name="connsiteX3" fmla="*/ 132408 w 172783"/>
                <a:gd name="connsiteY3" fmla="*/ 156415 h 209550"/>
                <a:gd name="connsiteX4" fmla="*/ 132408 w 172783"/>
                <a:gd name="connsiteY4" fmla="*/ -176 h 209550"/>
                <a:gd name="connsiteX5" fmla="*/ 172603 w 172783"/>
                <a:gd name="connsiteY5" fmla="*/ -176 h 209550"/>
                <a:gd name="connsiteX6" fmla="*/ 172603 w 172783"/>
                <a:gd name="connsiteY6" fmla="*/ 209374 h 209550"/>
                <a:gd name="connsiteX7" fmla="*/ 121264 w 172783"/>
                <a:gd name="connsiteY7" fmla="*/ 209374 h 209550"/>
                <a:gd name="connsiteX8" fmla="*/ 41158 w 172783"/>
                <a:gd name="connsiteY8" fmla="*/ 52688 h 209550"/>
                <a:gd name="connsiteX9" fmla="*/ 40492 w 172783"/>
                <a:gd name="connsiteY9" fmla="*/ 52688 h 209550"/>
                <a:gd name="connsiteX10" fmla="*/ 40492 w 172783"/>
                <a:gd name="connsiteY10" fmla="*/ 209374 h 209550"/>
                <a:gd name="connsiteX11" fmla="*/ 296 w 172783"/>
                <a:gd name="connsiteY11" fmla="*/ 20937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783" h="209550">
                  <a:moveTo>
                    <a:pt x="-180" y="-176"/>
                  </a:moveTo>
                  <a:lnTo>
                    <a:pt x="51445" y="-176"/>
                  </a:lnTo>
                  <a:lnTo>
                    <a:pt x="131265" y="156415"/>
                  </a:lnTo>
                  <a:lnTo>
                    <a:pt x="132408" y="156415"/>
                  </a:lnTo>
                  <a:lnTo>
                    <a:pt x="132408" y="-176"/>
                  </a:lnTo>
                  <a:lnTo>
                    <a:pt x="172603" y="-176"/>
                  </a:lnTo>
                  <a:lnTo>
                    <a:pt x="172603" y="209374"/>
                  </a:lnTo>
                  <a:lnTo>
                    <a:pt x="121264" y="209374"/>
                  </a:lnTo>
                  <a:lnTo>
                    <a:pt x="41158" y="52688"/>
                  </a:lnTo>
                  <a:lnTo>
                    <a:pt x="40492" y="52688"/>
                  </a:lnTo>
                  <a:lnTo>
                    <a:pt x="40492" y="209374"/>
                  </a:lnTo>
                  <a:lnTo>
                    <a:pt x="296" y="20937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29" name="Bild 3">
              <a:extLst>
                <a:ext uri="{FF2B5EF4-FFF2-40B4-BE49-F238E27FC236}">
                  <a16:creationId xmlns:a16="http://schemas.microsoft.com/office/drawing/2014/main" id="{4AFC21B5-D2F6-43FE-9099-C68C7C85E67A}"/>
                </a:ext>
              </a:extLst>
            </p:cNvPr>
            <p:cNvSpPr/>
            <p:nvPr/>
          </p:nvSpPr>
          <p:spPr>
            <a:xfrm>
              <a:off x="2208573" y="4713179"/>
              <a:ext cx="205263" cy="216693"/>
            </a:xfrm>
            <a:custGeom>
              <a:avLst/>
              <a:gdLst>
                <a:gd name="connsiteX0" fmla="*/ 102404 w 205263"/>
                <a:gd name="connsiteY0" fmla="*/ -176 h 216693"/>
                <a:gd name="connsiteX1" fmla="*/ 205084 w 205263"/>
                <a:gd name="connsiteY1" fmla="*/ 107552 h 216693"/>
                <a:gd name="connsiteX2" fmla="*/ 102404 w 205263"/>
                <a:gd name="connsiteY2" fmla="*/ 216518 h 216693"/>
                <a:gd name="connsiteX3" fmla="*/ -180 w 205263"/>
                <a:gd name="connsiteY3" fmla="*/ 107552 h 216693"/>
                <a:gd name="connsiteX4" fmla="*/ 102404 w 205263"/>
                <a:gd name="connsiteY4" fmla="*/ -176 h 216693"/>
                <a:gd name="connsiteX5" fmla="*/ 102404 w 205263"/>
                <a:gd name="connsiteY5" fmla="*/ 183466 h 216693"/>
                <a:gd name="connsiteX6" fmla="*/ 161269 w 205263"/>
                <a:gd name="connsiteY6" fmla="*/ 107266 h 216693"/>
                <a:gd name="connsiteX7" fmla="*/ 102404 w 205263"/>
                <a:gd name="connsiteY7" fmla="*/ 32590 h 216693"/>
                <a:gd name="connsiteX8" fmla="*/ 43635 w 205263"/>
                <a:gd name="connsiteY8" fmla="*/ 107266 h 216693"/>
                <a:gd name="connsiteX9" fmla="*/ 102404 w 205263"/>
                <a:gd name="connsiteY9" fmla="*/ 183466 h 21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263" h="216693">
                  <a:moveTo>
                    <a:pt x="102404" y="-176"/>
                  </a:moveTo>
                  <a:cubicBezTo>
                    <a:pt x="168222" y="-176"/>
                    <a:pt x="205084" y="44210"/>
                    <a:pt x="205084" y="107552"/>
                  </a:cubicBezTo>
                  <a:cubicBezTo>
                    <a:pt x="205084" y="170893"/>
                    <a:pt x="168793" y="216518"/>
                    <a:pt x="102404" y="216518"/>
                  </a:cubicBezTo>
                  <a:cubicBezTo>
                    <a:pt x="36015" y="216518"/>
                    <a:pt x="-180" y="171750"/>
                    <a:pt x="-180" y="107552"/>
                  </a:cubicBezTo>
                  <a:cubicBezTo>
                    <a:pt x="-180" y="43353"/>
                    <a:pt x="35824" y="-176"/>
                    <a:pt x="102404" y="-176"/>
                  </a:cubicBezTo>
                  <a:close/>
                  <a:moveTo>
                    <a:pt x="102404" y="183466"/>
                  </a:moveTo>
                  <a:cubicBezTo>
                    <a:pt x="145362" y="183466"/>
                    <a:pt x="161269" y="145366"/>
                    <a:pt x="161269" y="107266"/>
                  </a:cubicBezTo>
                  <a:cubicBezTo>
                    <a:pt x="161269" y="69166"/>
                    <a:pt x="144124" y="32590"/>
                    <a:pt x="102404" y="32590"/>
                  </a:cubicBezTo>
                  <a:cubicBezTo>
                    <a:pt x="60685" y="32590"/>
                    <a:pt x="43635" y="70690"/>
                    <a:pt x="43635" y="107266"/>
                  </a:cubicBezTo>
                  <a:cubicBezTo>
                    <a:pt x="43635" y="143842"/>
                    <a:pt x="59542" y="183466"/>
                    <a:pt x="102404" y="183466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0" name="Bild 3">
              <a:extLst>
                <a:ext uri="{FF2B5EF4-FFF2-40B4-BE49-F238E27FC236}">
                  <a16:creationId xmlns:a16="http://schemas.microsoft.com/office/drawing/2014/main" id="{3B7A7DA4-0E1C-4E61-987A-283D6120AB13}"/>
                </a:ext>
              </a:extLst>
            </p:cNvPr>
            <p:cNvSpPr/>
            <p:nvPr/>
          </p:nvSpPr>
          <p:spPr>
            <a:xfrm>
              <a:off x="2474607" y="4716795"/>
              <a:ext cx="156971" cy="209744"/>
            </a:xfrm>
            <a:custGeom>
              <a:avLst/>
              <a:gdLst>
                <a:gd name="connsiteX0" fmla="*/ -180 w 156971"/>
                <a:gd name="connsiteY0" fmla="*/ -172 h 209744"/>
                <a:gd name="connsiteX1" fmla="*/ 45445 w 156971"/>
                <a:gd name="connsiteY1" fmla="*/ -172 h 209744"/>
                <a:gd name="connsiteX2" fmla="*/ 144219 w 156971"/>
                <a:gd name="connsiteY2" fmla="*/ 56501 h 209744"/>
                <a:gd name="connsiteX3" fmla="*/ 100975 w 156971"/>
                <a:gd name="connsiteY3" fmla="*/ 105174 h 209744"/>
                <a:gd name="connsiteX4" fmla="*/ 100975 w 156971"/>
                <a:gd name="connsiteY4" fmla="*/ 106031 h 209744"/>
                <a:gd name="connsiteX5" fmla="*/ 123169 w 156971"/>
                <a:gd name="connsiteY5" fmla="*/ 127653 h 209744"/>
                <a:gd name="connsiteX6" fmla="*/ 156792 w 156971"/>
                <a:gd name="connsiteY6" fmla="*/ 209568 h 209744"/>
                <a:gd name="connsiteX7" fmla="*/ 109929 w 156971"/>
                <a:gd name="connsiteY7" fmla="*/ 209568 h 209744"/>
                <a:gd name="connsiteX8" fmla="*/ 84497 w 156971"/>
                <a:gd name="connsiteY8" fmla="*/ 144131 h 209744"/>
                <a:gd name="connsiteX9" fmla="*/ 55351 w 156971"/>
                <a:gd name="connsiteY9" fmla="*/ 122510 h 209744"/>
                <a:gd name="connsiteX10" fmla="*/ 41825 w 156971"/>
                <a:gd name="connsiteY10" fmla="*/ 122510 h 209744"/>
                <a:gd name="connsiteX11" fmla="*/ 41825 w 156971"/>
                <a:gd name="connsiteY11" fmla="*/ 209568 h 209744"/>
                <a:gd name="connsiteX12" fmla="*/ -180 w 156971"/>
                <a:gd name="connsiteY12" fmla="*/ 209568 h 209744"/>
                <a:gd name="connsiteX13" fmla="*/ 41825 w 156971"/>
                <a:gd name="connsiteY13" fmla="*/ 89172 h 209744"/>
                <a:gd name="connsiteX14" fmla="*/ 55636 w 156971"/>
                <a:gd name="connsiteY14" fmla="*/ 89172 h 209744"/>
                <a:gd name="connsiteX15" fmla="*/ 100023 w 156971"/>
                <a:gd name="connsiteY15" fmla="*/ 60121 h 209744"/>
                <a:gd name="connsiteX16" fmla="*/ 55636 w 156971"/>
                <a:gd name="connsiteY16" fmla="*/ 32784 h 209744"/>
                <a:gd name="connsiteX17" fmla="*/ 41825 w 156971"/>
                <a:gd name="connsiteY17" fmla="*/ 32784 h 2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971" h="209744">
                  <a:moveTo>
                    <a:pt x="-180" y="-172"/>
                  </a:moveTo>
                  <a:lnTo>
                    <a:pt x="45445" y="-172"/>
                  </a:lnTo>
                  <a:cubicBezTo>
                    <a:pt x="90403" y="-172"/>
                    <a:pt x="144219" y="-1696"/>
                    <a:pt x="144219" y="56501"/>
                  </a:cubicBezTo>
                  <a:cubicBezTo>
                    <a:pt x="144876" y="81584"/>
                    <a:pt x="125961" y="102874"/>
                    <a:pt x="100975" y="105174"/>
                  </a:cubicBezTo>
                  <a:lnTo>
                    <a:pt x="100975" y="106031"/>
                  </a:lnTo>
                  <a:cubicBezTo>
                    <a:pt x="112310" y="106889"/>
                    <a:pt x="118978" y="118319"/>
                    <a:pt x="123169" y="127653"/>
                  </a:cubicBezTo>
                  <a:lnTo>
                    <a:pt x="156792" y="209568"/>
                  </a:lnTo>
                  <a:lnTo>
                    <a:pt x="109929" y="209568"/>
                  </a:lnTo>
                  <a:lnTo>
                    <a:pt x="84497" y="144131"/>
                  </a:lnTo>
                  <a:cubicBezTo>
                    <a:pt x="78401" y="128510"/>
                    <a:pt x="73067" y="122510"/>
                    <a:pt x="55351" y="122510"/>
                  </a:cubicBezTo>
                  <a:lnTo>
                    <a:pt x="41825" y="122510"/>
                  </a:lnTo>
                  <a:lnTo>
                    <a:pt x="41825" y="209568"/>
                  </a:lnTo>
                  <a:lnTo>
                    <a:pt x="-180" y="209568"/>
                  </a:lnTo>
                  <a:close/>
                  <a:moveTo>
                    <a:pt x="41825" y="89172"/>
                  </a:moveTo>
                  <a:lnTo>
                    <a:pt x="55636" y="89172"/>
                  </a:lnTo>
                  <a:cubicBezTo>
                    <a:pt x="76401" y="89172"/>
                    <a:pt x="100023" y="86220"/>
                    <a:pt x="100023" y="60121"/>
                  </a:cubicBezTo>
                  <a:cubicBezTo>
                    <a:pt x="100023" y="34022"/>
                    <a:pt x="76687" y="32784"/>
                    <a:pt x="55636" y="32784"/>
                  </a:cubicBezTo>
                  <a:lnTo>
                    <a:pt x="41825" y="3278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1" name="Bild 3">
              <a:extLst>
                <a:ext uri="{FF2B5EF4-FFF2-40B4-BE49-F238E27FC236}">
                  <a16:creationId xmlns:a16="http://schemas.microsoft.com/office/drawing/2014/main" id="{EE8CB090-44B2-45A3-9C2D-5E1793BEA468}"/>
                </a:ext>
              </a:extLst>
            </p:cNvPr>
            <p:cNvSpPr/>
            <p:nvPr/>
          </p:nvSpPr>
          <p:spPr>
            <a:xfrm>
              <a:off x="2696063" y="4716795"/>
              <a:ext cx="156686" cy="209744"/>
            </a:xfrm>
            <a:custGeom>
              <a:avLst/>
              <a:gdLst>
                <a:gd name="connsiteX0" fmla="*/ -180 w 156686"/>
                <a:gd name="connsiteY0" fmla="*/ -172 h 209744"/>
                <a:gd name="connsiteX1" fmla="*/ 45159 w 156686"/>
                <a:gd name="connsiteY1" fmla="*/ -172 h 209744"/>
                <a:gd name="connsiteX2" fmla="*/ 143933 w 156686"/>
                <a:gd name="connsiteY2" fmla="*/ 56501 h 209744"/>
                <a:gd name="connsiteX3" fmla="*/ 100689 w 156686"/>
                <a:gd name="connsiteY3" fmla="*/ 105174 h 209744"/>
                <a:gd name="connsiteX4" fmla="*/ 100689 w 156686"/>
                <a:gd name="connsiteY4" fmla="*/ 106031 h 209744"/>
                <a:gd name="connsiteX5" fmla="*/ 122883 w 156686"/>
                <a:gd name="connsiteY5" fmla="*/ 127653 h 209744"/>
                <a:gd name="connsiteX6" fmla="*/ 156506 w 156686"/>
                <a:gd name="connsiteY6" fmla="*/ 209568 h 209744"/>
                <a:gd name="connsiteX7" fmla="*/ 109738 w 156686"/>
                <a:gd name="connsiteY7" fmla="*/ 209568 h 209744"/>
                <a:gd name="connsiteX8" fmla="*/ 84497 w 156686"/>
                <a:gd name="connsiteY8" fmla="*/ 144131 h 209744"/>
                <a:gd name="connsiteX9" fmla="*/ 55351 w 156686"/>
                <a:gd name="connsiteY9" fmla="*/ 122510 h 209744"/>
                <a:gd name="connsiteX10" fmla="*/ 41825 w 156686"/>
                <a:gd name="connsiteY10" fmla="*/ 122510 h 209744"/>
                <a:gd name="connsiteX11" fmla="*/ 41825 w 156686"/>
                <a:gd name="connsiteY11" fmla="*/ 209568 h 209744"/>
                <a:gd name="connsiteX12" fmla="*/ -180 w 156686"/>
                <a:gd name="connsiteY12" fmla="*/ 209568 h 209744"/>
                <a:gd name="connsiteX13" fmla="*/ 41825 w 156686"/>
                <a:gd name="connsiteY13" fmla="*/ 89172 h 209744"/>
                <a:gd name="connsiteX14" fmla="*/ 55636 w 156686"/>
                <a:gd name="connsiteY14" fmla="*/ 89172 h 209744"/>
                <a:gd name="connsiteX15" fmla="*/ 100118 w 156686"/>
                <a:gd name="connsiteY15" fmla="*/ 60121 h 209744"/>
                <a:gd name="connsiteX16" fmla="*/ 55636 w 156686"/>
                <a:gd name="connsiteY16" fmla="*/ 32784 h 209744"/>
                <a:gd name="connsiteX17" fmla="*/ 41825 w 156686"/>
                <a:gd name="connsiteY17" fmla="*/ 32784 h 209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6686" h="209744">
                  <a:moveTo>
                    <a:pt x="-180" y="-172"/>
                  </a:moveTo>
                  <a:lnTo>
                    <a:pt x="45159" y="-172"/>
                  </a:lnTo>
                  <a:cubicBezTo>
                    <a:pt x="90212" y="-172"/>
                    <a:pt x="143933" y="-1696"/>
                    <a:pt x="143933" y="56501"/>
                  </a:cubicBezTo>
                  <a:cubicBezTo>
                    <a:pt x="144591" y="81584"/>
                    <a:pt x="125675" y="102874"/>
                    <a:pt x="100689" y="105174"/>
                  </a:cubicBezTo>
                  <a:lnTo>
                    <a:pt x="100689" y="106031"/>
                  </a:lnTo>
                  <a:cubicBezTo>
                    <a:pt x="112120" y="106889"/>
                    <a:pt x="118692" y="118319"/>
                    <a:pt x="122883" y="127653"/>
                  </a:cubicBezTo>
                  <a:lnTo>
                    <a:pt x="156506" y="209568"/>
                  </a:lnTo>
                  <a:lnTo>
                    <a:pt x="109738" y="209568"/>
                  </a:lnTo>
                  <a:lnTo>
                    <a:pt x="84497" y="144131"/>
                  </a:lnTo>
                  <a:cubicBezTo>
                    <a:pt x="78496" y="128510"/>
                    <a:pt x="73067" y="122510"/>
                    <a:pt x="55351" y="122510"/>
                  </a:cubicBezTo>
                  <a:lnTo>
                    <a:pt x="41825" y="122510"/>
                  </a:lnTo>
                  <a:lnTo>
                    <a:pt x="41825" y="209568"/>
                  </a:lnTo>
                  <a:lnTo>
                    <a:pt x="-180" y="209568"/>
                  </a:lnTo>
                  <a:close/>
                  <a:moveTo>
                    <a:pt x="41825" y="89172"/>
                  </a:moveTo>
                  <a:lnTo>
                    <a:pt x="55636" y="89172"/>
                  </a:lnTo>
                  <a:cubicBezTo>
                    <a:pt x="76401" y="89172"/>
                    <a:pt x="100118" y="86220"/>
                    <a:pt x="100118" y="60121"/>
                  </a:cubicBezTo>
                  <a:cubicBezTo>
                    <a:pt x="100118" y="34022"/>
                    <a:pt x="76687" y="32784"/>
                    <a:pt x="55636" y="32784"/>
                  </a:cubicBezTo>
                  <a:lnTo>
                    <a:pt x="41825" y="3278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2" name="Bild 3">
              <a:extLst>
                <a:ext uri="{FF2B5EF4-FFF2-40B4-BE49-F238E27FC236}">
                  <a16:creationId xmlns:a16="http://schemas.microsoft.com/office/drawing/2014/main" id="{65AB2DAC-887D-4A08-8DC6-AA1B2BFDC16C}"/>
                </a:ext>
              </a:extLst>
            </p:cNvPr>
            <p:cNvSpPr/>
            <p:nvPr/>
          </p:nvSpPr>
          <p:spPr>
            <a:xfrm>
              <a:off x="2925234" y="4716799"/>
              <a:ext cx="173259" cy="209454"/>
            </a:xfrm>
            <a:custGeom>
              <a:avLst/>
              <a:gdLst>
                <a:gd name="connsiteX0" fmla="*/ -180 w 173259"/>
                <a:gd name="connsiteY0" fmla="*/ -176 h 209454"/>
                <a:gd name="connsiteX1" fmla="*/ 41825 w 173259"/>
                <a:gd name="connsiteY1" fmla="*/ -176 h 209454"/>
                <a:gd name="connsiteX2" fmla="*/ 41825 w 173259"/>
                <a:gd name="connsiteY2" fmla="*/ 89835 h 209454"/>
                <a:gd name="connsiteX3" fmla="*/ 117454 w 173259"/>
                <a:gd name="connsiteY3" fmla="*/ -176 h 209454"/>
                <a:gd name="connsiteX4" fmla="*/ 169079 w 173259"/>
                <a:gd name="connsiteY4" fmla="*/ -176 h 209454"/>
                <a:gd name="connsiteX5" fmla="*/ 83354 w 173259"/>
                <a:gd name="connsiteY5" fmla="*/ 98503 h 209454"/>
                <a:gd name="connsiteX6" fmla="*/ 173080 w 173259"/>
                <a:gd name="connsiteY6" fmla="*/ 209279 h 209454"/>
                <a:gd name="connsiteX7" fmla="*/ 117739 w 173259"/>
                <a:gd name="connsiteY7" fmla="*/ 209279 h 209454"/>
                <a:gd name="connsiteX8" fmla="*/ 42492 w 173259"/>
                <a:gd name="connsiteY8" fmla="*/ 112028 h 209454"/>
                <a:gd name="connsiteX9" fmla="*/ 41921 w 173259"/>
                <a:gd name="connsiteY9" fmla="*/ 112028 h 209454"/>
                <a:gd name="connsiteX10" fmla="*/ 41921 w 173259"/>
                <a:gd name="connsiteY10" fmla="*/ 209279 h 209454"/>
                <a:gd name="connsiteX11" fmla="*/ -85 w 173259"/>
                <a:gd name="connsiteY11" fmla="*/ 209279 h 20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259" h="209454">
                  <a:moveTo>
                    <a:pt x="-180" y="-176"/>
                  </a:moveTo>
                  <a:lnTo>
                    <a:pt x="41825" y="-176"/>
                  </a:lnTo>
                  <a:lnTo>
                    <a:pt x="41825" y="89835"/>
                  </a:lnTo>
                  <a:lnTo>
                    <a:pt x="117454" y="-176"/>
                  </a:lnTo>
                  <a:lnTo>
                    <a:pt x="169079" y="-176"/>
                  </a:lnTo>
                  <a:lnTo>
                    <a:pt x="83354" y="98503"/>
                  </a:lnTo>
                  <a:lnTo>
                    <a:pt x="173080" y="209279"/>
                  </a:lnTo>
                  <a:lnTo>
                    <a:pt x="117739" y="209279"/>
                  </a:lnTo>
                  <a:lnTo>
                    <a:pt x="42492" y="112028"/>
                  </a:lnTo>
                  <a:lnTo>
                    <a:pt x="41921" y="112028"/>
                  </a:lnTo>
                  <a:lnTo>
                    <a:pt x="41921" y="209279"/>
                  </a:lnTo>
                  <a:lnTo>
                    <a:pt x="-85" y="209279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3" name="Bild 3">
              <a:extLst>
                <a:ext uri="{FF2B5EF4-FFF2-40B4-BE49-F238E27FC236}">
                  <a16:creationId xmlns:a16="http://schemas.microsoft.com/office/drawing/2014/main" id="{DBCED9AC-5D22-4EF9-8AF2-F55C842B37B9}"/>
                </a:ext>
              </a:extLst>
            </p:cNvPr>
            <p:cNvSpPr/>
            <p:nvPr/>
          </p:nvSpPr>
          <p:spPr>
            <a:xfrm>
              <a:off x="3137071" y="4661078"/>
              <a:ext cx="205263" cy="268795"/>
            </a:xfrm>
            <a:custGeom>
              <a:avLst/>
              <a:gdLst>
                <a:gd name="connsiteX0" fmla="*/ 102499 w 205263"/>
                <a:gd name="connsiteY0" fmla="*/ 51926 h 268795"/>
                <a:gd name="connsiteX1" fmla="*/ 205084 w 205263"/>
                <a:gd name="connsiteY1" fmla="*/ 159653 h 268795"/>
                <a:gd name="connsiteX2" fmla="*/ 102499 w 205263"/>
                <a:gd name="connsiteY2" fmla="*/ 268619 h 268795"/>
                <a:gd name="connsiteX3" fmla="*/ -180 w 205263"/>
                <a:gd name="connsiteY3" fmla="*/ 159653 h 268795"/>
                <a:gd name="connsiteX4" fmla="*/ 102499 w 205263"/>
                <a:gd name="connsiteY4" fmla="*/ 51926 h 268795"/>
                <a:gd name="connsiteX5" fmla="*/ 102499 w 205263"/>
                <a:gd name="connsiteY5" fmla="*/ 235568 h 268795"/>
                <a:gd name="connsiteX6" fmla="*/ 161364 w 205263"/>
                <a:gd name="connsiteY6" fmla="*/ 159368 h 268795"/>
                <a:gd name="connsiteX7" fmla="*/ 102499 w 205263"/>
                <a:gd name="connsiteY7" fmla="*/ 84692 h 268795"/>
                <a:gd name="connsiteX8" fmla="*/ 43730 w 205263"/>
                <a:gd name="connsiteY8" fmla="*/ 159368 h 268795"/>
                <a:gd name="connsiteX9" fmla="*/ 102499 w 205263"/>
                <a:gd name="connsiteY9" fmla="*/ 235568 h 268795"/>
                <a:gd name="connsiteX10" fmla="*/ 54112 w 205263"/>
                <a:gd name="connsiteY10" fmla="*/ 34781 h 268795"/>
                <a:gd name="connsiteX11" fmla="*/ 54112 w 205263"/>
                <a:gd name="connsiteY11" fmla="*/ -176 h 268795"/>
                <a:gd name="connsiteX12" fmla="*/ 88974 w 205263"/>
                <a:gd name="connsiteY12" fmla="*/ -176 h 268795"/>
                <a:gd name="connsiteX13" fmla="*/ 88974 w 205263"/>
                <a:gd name="connsiteY13" fmla="*/ 34590 h 268795"/>
                <a:gd name="connsiteX14" fmla="*/ 150791 w 205263"/>
                <a:gd name="connsiteY14" fmla="*/ -176 h 268795"/>
                <a:gd name="connsiteX15" fmla="*/ 150791 w 205263"/>
                <a:gd name="connsiteY15" fmla="*/ 34590 h 268795"/>
                <a:gd name="connsiteX16" fmla="*/ 116406 w 205263"/>
                <a:gd name="connsiteY16" fmla="*/ 34590 h 268795"/>
                <a:gd name="connsiteX17" fmla="*/ 116406 w 205263"/>
                <a:gd name="connsiteY17" fmla="*/ -176 h 26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263" h="268795">
                  <a:moveTo>
                    <a:pt x="102499" y="51926"/>
                  </a:moveTo>
                  <a:cubicBezTo>
                    <a:pt x="168222" y="51926"/>
                    <a:pt x="205084" y="96312"/>
                    <a:pt x="205084" y="159653"/>
                  </a:cubicBezTo>
                  <a:cubicBezTo>
                    <a:pt x="205084" y="222995"/>
                    <a:pt x="168793" y="268619"/>
                    <a:pt x="102499" y="268619"/>
                  </a:cubicBezTo>
                  <a:cubicBezTo>
                    <a:pt x="36205" y="268619"/>
                    <a:pt x="-180" y="223852"/>
                    <a:pt x="-180" y="159653"/>
                  </a:cubicBezTo>
                  <a:cubicBezTo>
                    <a:pt x="-180" y="95455"/>
                    <a:pt x="35824" y="51926"/>
                    <a:pt x="102499" y="51926"/>
                  </a:cubicBezTo>
                  <a:close/>
                  <a:moveTo>
                    <a:pt x="102499" y="235568"/>
                  </a:moveTo>
                  <a:cubicBezTo>
                    <a:pt x="145362" y="235568"/>
                    <a:pt x="161364" y="197468"/>
                    <a:pt x="161364" y="159368"/>
                  </a:cubicBezTo>
                  <a:cubicBezTo>
                    <a:pt x="161364" y="121268"/>
                    <a:pt x="144219" y="84692"/>
                    <a:pt x="102499" y="84692"/>
                  </a:cubicBezTo>
                  <a:cubicBezTo>
                    <a:pt x="60780" y="84692"/>
                    <a:pt x="43730" y="122792"/>
                    <a:pt x="43730" y="159368"/>
                  </a:cubicBezTo>
                  <a:cubicBezTo>
                    <a:pt x="43730" y="195944"/>
                    <a:pt x="59256" y="235568"/>
                    <a:pt x="102499" y="235568"/>
                  </a:cubicBezTo>
                  <a:close/>
                  <a:moveTo>
                    <a:pt x="54112" y="34781"/>
                  </a:moveTo>
                  <a:lnTo>
                    <a:pt x="54112" y="-176"/>
                  </a:lnTo>
                  <a:lnTo>
                    <a:pt x="88974" y="-176"/>
                  </a:lnTo>
                  <a:lnTo>
                    <a:pt x="88974" y="34590"/>
                  </a:lnTo>
                  <a:close/>
                  <a:moveTo>
                    <a:pt x="150791" y="-176"/>
                  </a:moveTo>
                  <a:lnTo>
                    <a:pt x="150791" y="34590"/>
                  </a:lnTo>
                  <a:lnTo>
                    <a:pt x="116406" y="34590"/>
                  </a:lnTo>
                  <a:lnTo>
                    <a:pt x="116406" y="-176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4" name="Bild 3">
              <a:extLst>
                <a:ext uri="{FF2B5EF4-FFF2-40B4-BE49-F238E27FC236}">
                  <a16:creationId xmlns:a16="http://schemas.microsoft.com/office/drawing/2014/main" id="{BDBD9306-56AC-4A9D-BA48-BB63CCAB4513}"/>
                </a:ext>
              </a:extLst>
            </p:cNvPr>
            <p:cNvSpPr/>
            <p:nvPr/>
          </p:nvSpPr>
          <p:spPr>
            <a:xfrm>
              <a:off x="3407199" y="4716799"/>
              <a:ext cx="140493" cy="209454"/>
            </a:xfrm>
            <a:custGeom>
              <a:avLst/>
              <a:gdLst>
                <a:gd name="connsiteX0" fmla="*/ -180 w 140493"/>
                <a:gd name="connsiteY0" fmla="*/ -176 h 209454"/>
                <a:gd name="connsiteX1" fmla="*/ 52970 w 140493"/>
                <a:gd name="connsiteY1" fmla="*/ -176 h 209454"/>
                <a:gd name="connsiteX2" fmla="*/ 140314 w 140493"/>
                <a:gd name="connsiteY2" fmla="*/ 63070 h 209454"/>
                <a:gd name="connsiteX3" fmla="*/ 59542 w 140493"/>
                <a:gd name="connsiteY3" fmla="*/ 129745 h 209454"/>
                <a:gd name="connsiteX4" fmla="*/ 41825 w 140493"/>
                <a:gd name="connsiteY4" fmla="*/ 129745 h 209454"/>
                <a:gd name="connsiteX5" fmla="*/ 41825 w 140493"/>
                <a:gd name="connsiteY5" fmla="*/ 209279 h 209454"/>
                <a:gd name="connsiteX6" fmla="*/ -180 w 140493"/>
                <a:gd name="connsiteY6" fmla="*/ 209279 h 209454"/>
                <a:gd name="connsiteX7" fmla="*/ 41825 w 140493"/>
                <a:gd name="connsiteY7" fmla="*/ 96503 h 209454"/>
                <a:gd name="connsiteX8" fmla="*/ 56589 w 140493"/>
                <a:gd name="connsiteY8" fmla="*/ 96503 h 209454"/>
                <a:gd name="connsiteX9" fmla="*/ 96499 w 140493"/>
                <a:gd name="connsiteY9" fmla="*/ 65356 h 209454"/>
                <a:gd name="connsiteX10" fmla="*/ 56589 w 140493"/>
                <a:gd name="connsiteY10" fmla="*/ 32590 h 209454"/>
                <a:gd name="connsiteX11" fmla="*/ 41825 w 140493"/>
                <a:gd name="connsiteY11" fmla="*/ 32590 h 20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493" h="209454">
                  <a:moveTo>
                    <a:pt x="-180" y="-176"/>
                  </a:moveTo>
                  <a:lnTo>
                    <a:pt x="52970" y="-176"/>
                  </a:lnTo>
                  <a:cubicBezTo>
                    <a:pt x="98499" y="-176"/>
                    <a:pt x="140314" y="12969"/>
                    <a:pt x="140314" y="63070"/>
                  </a:cubicBezTo>
                  <a:cubicBezTo>
                    <a:pt x="140314" y="113171"/>
                    <a:pt x="104595" y="129745"/>
                    <a:pt x="59542" y="129745"/>
                  </a:cubicBezTo>
                  <a:lnTo>
                    <a:pt x="41825" y="129745"/>
                  </a:lnTo>
                  <a:lnTo>
                    <a:pt x="41825" y="209279"/>
                  </a:lnTo>
                  <a:lnTo>
                    <a:pt x="-180" y="209279"/>
                  </a:lnTo>
                  <a:close/>
                  <a:moveTo>
                    <a:pt x="41825" y="96503"/>
                  </a:moveTo>
                  <a:lnTo>
                    <a:pt x="56589" y="96503"/>
                  </a:lnTo>
                  <a:cubicBezTo>
                    <a:pt x="77544" y="96503"/>
                    <a:pt x="96499" y="89645"/>
                    <a:pt x="96499" y="65356"/>
                  </a:cubicBezTo>
                  <a:cubicBezTo>
                    <a:pt x="96499" y="41067"/>
                    <a:pt x="78211" y="32590"/>
                    <a:pt x="56589" y="32590"/>
                  </a:cubicBezTo>
                  <a:lnTo>
                    <a:pt x="41825" y="32590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5" name="Bild 3">
              <a:extLst>
                <a:ext uri="{FF2B5EF4-FFF2-40B4-BE49-F238E27FC236}">
                  <a16:creationId xmlns:a16="http://schemas.microsoft.com/office/drawing/2014/main" id="{CECC608D-5EE6-4AB7-A17A-59F31F53F0A7}"/>
                </a:ext>
              </a:extLst>
            </p:cNvPr>
            <p:cNvSpPr/>
            <p:nvPr/>
          </p:nvSpPr>
          <p:spPr>
            <a:xfrm>
              <a:off x="3604081" y="4716799"/>
              <a:ext cx="42005" cy="209550"/>
            </a:xfrm>
            <a:custGeom>
              <a:avLst/>
              <a:gdLst>
                <a:gd name="connsiteX0" fmla="*/ -180 w 42005"/>
                <a:gd name="connsiteY0" fmla="*/ -176 h 209550"/>
                <a:gd name="connsiteX1" fmla="*/ 41825 w 42005"/>
                <a:gd name="connsiteY1" fmla="*/ -176 h 209550"/>
                <a:gd name="connsiteX2" fmla="*/ 41825 w 42005"/>
                <a:gd name="connsiteY2" fmla="*/ 209374 h 209550"/>
                <a:gd name="connsiteX3" fmla="*/ -180 w 42005"/>
                <a:gd name="connsiteY3" fmla="*/ 20937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05" h="209550">
                  <a:moveTo>
                    <a:pt x="-180" y="-176"/>
                  </a:moveTo>
                  <a:lnTo>
                    <a:pt x="41825" y="-176"/>
                  </a:lnTo>
                  <a:lnTo>
                    <a:pt x="41825" y="209374"/>
                  </a:lnTo>
                  <a:lnTo>
                    <a:pt x="-180" y="20937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6" name="Bild 3">
              <a:extLst>
                <a:ext uri="{FF2B5EF4-FFF2-40B4-BE49-F238E27FC236}">
                  <a16:creationId xmlns:a16="http://schemas.microsoft.com/office/drawing/2014/main" id="{DBE7E626-46F2-4FA6-943B-2223E6C57B25}"/>
                </a:ext>
              </a:extLst>
            </p:cNvPr>
            <p:cNvSpPr/>
            <p:nvPr/>
          </p:nvSpPr>
          <p:spPr>
            <a:xfrm>
              <a:off x="3719048" y="4716799"/>
              <a:ext cx="172212" cy="209550"/>
            </a:xfrm>
            <a:custGeom>
              <a:avLst/>
              <a:gdLst>
                <a:gd name="connsiteX0" fmla="*/ -180 w 172212"/>
                <a:gd name="connsiteY0" fmla="*/ -176 h 209550"/>
                <a:gd name="connsiteX1" fmla="*/ 51446 w 172212"/>
                <a:gd name="connsiteY1" fmla="*/ -176 h 209550"/>
                <a:gd name="connsiteX2" fmla="*/ 131265 w 172212"/>
                <a:gd name="connsiteY2" fmla="*/ 156415 h 209550"/>
                <a:gd name="connsiteX3" fmla="*/ 131837 w 172212"/>
                <a:gd name="connsiteY3" fmla="*/ 156415 h 209550"/>
                <a:gd name="connsiteX4" fmla="*/ 131837 w 172212"/>
                <a:gd name="connsiteY4" fmla="*/ -176 h 209550"/>
                <a:gd name="connsiteX5" fmla="*/ 172032 w 172212"/>
                <a:gd name="connsiteY5" fmla="*/ -176 h 209550"/>
                <a:gd name="connsiteX6" fmla="*/ 172032 w 172212"/>
                <a:gd name="connsiteY6" fmla="*/ 209374 h 209550"/>
                <a:gd name="connsiteX7" fmla="*/ 120788 w 172212"/>
                <a:gd name="connsiteY7" fmla="*/ 209374 h 209550"/>
                <a:gd name="connsiteX8" fmla="*/ 40587 w 172212"/>
                <a:gd name="connsiteY8" fmla="*/ 52688 h 209550"/>
                <a:gd name="connsiteX9" fmla="*/ 40015 w 172212"/>
                <a:gd name="connsiteY9" fmla="*/ 52688 h 209550"/>
                <a:gd name="connsiteX10" fmla="*/ 40015 w 172212"/>
                <a:gd name="connsiteY10" fmla="*/ 209374 h 209550"/>
                <a:gd name="connsiteX11" fmla="*/ -180 w 172212"/>
                <a:gd name="connsiteY11" fmla="*/ 20937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212" h="209550">
                  <a:moveTo>
                    <a:pt x="-180" y="-176"/>
                  </a:moveTo>
                  <a:lnTo>
                    <a:pt x="51446" y="-176"/>
                  </a:lnTo>
                  <a:lnTo>
                    <a:pt x="131265" y="156415"/>
                  </a:lnTo>
                  <a:lnTo>
                    <a:pt x="131837" y="156415"/>
                  </a:lnTo>
                  <a:lnTo>
                    <a:pt x="131837" y="-176"/>
                  </a:lnTo>
                  <a:lnTo>
                    <a:pt x="172032" y="-176"/>
                  </a:lnTo>
                  <a:lnTo>
                    <a:pt x="172032" y="209374"/>
                  </a:lnTo>
                  <a:lnTo>
                    <a:pt x="120788" y="209374"/>
                  </a:lnTo>
                  <a:lnTo>
                    <a:pt x="40587" y="52688"/>
                  </a:lnTo>
                  <a:lnTo>
                    <a:pt x="40015" y="52688"/>
                  </a:lnTo>
                  <a:lnTo>
                    <a:pt x="40015" y="209374"/>
                  </a:lnTo>
                  <a:lnTo>
                    <a:pt x="-180" y="209374"/>
                  </a:ln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7" name="Bild 3">
              <a:extLst>
                <a:ext uri="{FF2B5EF4-FFF2-40B4-BE49-F238E27FC236}">
                  <a16:creationId xmlns:a16="http://schemas.microsoft.com/office/drawing/2014/main" id="{169A2A15-7874-4F7E-96BC-FC5FFAA3BFF8}"/>
                </a:ext>
              </a:extLst>
            </p:cNvPr>
            <p:cNvSpPr/>
            <p:nvPr/>
          </p:nvSpPr>
          <p:spPr>
            <a:xfrm>
              <a:off x="3957364" y="4713165"/>
              <a:ext cx="182784" cy="216707"/>
            </a:xfrm>
            <a:custGeom>
              <a:avLst/>
              <a:gdLst>
                <a:gd name="connsiteX0" fmla="*/ 173842 w 182784"/>
                <a:gd name="connsiteY0" fmla="*/ 43939 h 216707"/>
                <a:gd name="connsiteX1" fmla="*/ 119835 w 182784"/>
                <a:gd name="connsiteY1" fmla="*/ 32890 h 216707"/>
                <a:gd name="connsiteX2" fmla="*/ 43635 w 182784"/>
                <a:gd name="connsiteY2" fmla="*/ 109090 h 216707"/>
                <a:gd name="connsiteX3" fmla="*/ 114691 w 182784"/>
                <a:gd name="connsiteY3" fmla="*/ 183766 h 216707"/>
                <a:gd name="connsiteX4" fmla="*/ 142314 w 182784"/>
                <a:gd name="connsiteY4" fmla="*/ 180813 h 216707"/>
                <a:gd name="connsiteX5" fmla="*/ 142314 w 182784"/>
                <a:gd name="connsiteY5" fmla="*/ 125854 h 216707"/>
                <a:gd name="connsiteX6" fmla="*/ 97927 w 182784"/>
                <a:gd name="connsiteY6" fmla="*/ 125854 h 216707"/>
                <a:gd name="connsiteX7" fmla="*/ 97927 w 182784"/>
                <a:gd name="connsiteY7" fmla="*/ 92802 h 216707"/>
                <a:gd name="connsiteX8" fmla="*/ 182605 w 182784"/>
                <a:gd name="connsiteY8" fmla="*/ 92802 h 216707"/>
                <a:gd name="connsiteX9" fmla="*/ 182605 w 182784"/>
                <a:gd name="connsiteY9" fmla="*/ 205673 h 216707"/>
                <a:gd name="connsiteX10" fmla="*/ 114691 w 182784"/>
                <a:gd name="connsiteY10" fmla="*/ 216532 h 216707"/>
                <a:gd name="connsiteX11" fmla="*/ -180 w 182784"/>
                <a:gd name="connsiteY11" fmla="*/ 111757 h 216707"/>
                <a:gd name="connsiteX12" fmla="*/ 114691 w 182784"/>
                <a:gd name="connsiteY12" fmla="*/ -162 h 216707"/>
                <a:gd name="connsiteX13" fmla="*/ 176223 w 182784"/>
                <a:gd name="connsiteY13" fmla="*/ 8506 h 216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2784" h="216707">
                  <a:moveTo>
                    <a:pt x="173842" y="43939"/>
                  </a:moveTo>
                  <a:cubicBezTo>
                    <a:pt x="156777" y="36626"/>
                    <a:pt x="138401" y="32867"/>
                    <a:pt x="119835" y="32890"/>
                  </a:cubicBezTo>
                  <a:cubicBezTo>
                    <a:pt x="70876" y="32890"/>
                    <a:pt x="43635" y="65846"/>
                    <a:pt x="43635" y="109090"/>
                  </a:cubicBezTo>
                  <a:cubicBezTo>
                    <a:pt x="43635" y="152333"/>
                    <a:pt x="70019" y="183766"/>
                    <a:pt x="114691" y="183766"/>
                  </a:cubicBezTo>
                  <a:cubicBezTo>
                    <a:pt x="123983" y="183872"/>
                    <a:pt x="133255" y="182881"/>
                    <a:pt x="142314" y="180813"/>
                  </a:cubicBezTo>
                  <a:lnTo>
                    <a:pt x="142314" y="125854"/>
                  </a:lnTo>
                  <a:lnTo>
                    <a:pt x="97927" y="125854"/>
                  </a:lnTo>
                  <a:lnTo>
                    <a:pt x="97927" y="92802"/>
                  </a:lnTo>
                  <a:lnTo>
                    <a:pt x="182605" y="92802"/>
                  </a:lnTo>
                  <a:lnTo>
                    <a:pt x="182605" y="205673"/>
                  </a:lnTo>
                  <a:cubicBezTo>
                    <a:pt x="160534" y="212225"/>
                    <a:pt x="137705" y="215876"/>
                    <a:pt x="114691" y="216532"/>
                  </a:cubicBezTo>
                  <a:cubicBezTo>
                    <a:pt x="46873" y="216532"/>
                    <a:pt x="-180" y="182623"/>
                    <a:pt x="-180" y="111757"/>
                  </a:cubicBezTo>
                  <a:cubicBezTo>
                    <a:pt x="-180" y="40891"/>
                    <a:pt x="43635" y="-162"/>
                    <a:pt x="114691" y="-162"/>
                  </a:cubicBezTo>
                  <a:cubicBezTo>
                    <a:pt x="135522" y="-406"/>
                    <a:pt x="156270" y="2517"/>
                    <a:pt x="176223" y="8506"/>
                  </a:cubicBezTo>
                  <a:close/>
                </a:path>
              </a:pathLst>
            </a:custGeom>
            <a:solidFill>
              <a:srgbClr val="1D1D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8" name="Bild 3">
              <a:extLst>
                <a:ext uri="{FF2B5EF4-FFF2-40B4-BE49-F238E27FC236}">
                  <a16:creationId xmlns:a16="http://schemas.microsoft.com/office/drawing/2014/main" id="{24972AE5-8EC3-46FB-B7BB-FBAF991AC6AF}"/>
                </a:ext>
              </a:extLst>
            </p:cNvPr>
            <p:cNvSpPr/>
            <p:nvPr/>
          </p:nvSpPr>
          <p:spPr>
            <a:xfrm>
              <a:off x="3076968" y="2913526"/>
              <a:ext cx="1030128" cy="1528411"/>
            </a:xfrm>
            <a:custGeom>
              <a:avLst/>
              <a:gdLst>
                <a:gd name="connsiteX0" fmla="*/ -180 w 1030128"/>
                <a:gd name="connsiteY0" fmla="*/ 1112154 h 1528411"/>
                <a:gd name="connsiteX1" fmla="*/ 225086 w 1030128"/>
                <a:gd name="connsiteY1" fmla="*/ 1517633 h 1528411"/>
                <a:gd name="connsiteX2" fmla="*/ 252600 w 1030128"/>
                <a:gd name="connsiteY2" fmla="*/ 1525769 h 1528411"/>
                <a:gd name="connsiteX3" fmla="*/ 263186 w 1030128"/>
                <a:gd name="connsiteY3" fmla="*/ 1508679 h 1528411"/>
                <a:gd name="connsiteX4" fmla="*/ 263186 w 1030128"/>
                <a:gd name="connsiteY4" fmla="*/ 1151111 h 1528411"/>
                <a:gd name="connsiteX5" fmla="*/ 260805 w 1030128"/>
                <a:gd name="connsiteY5" fmla="*/ 1146444 h 1528411"/>
                <a:gd name="connsiteX6" fmla="*/ 260805 w 1030128"/>
                <a:gd name="connsiteY6" fmla="*/ 977756 h 1528411"/>
                <a:gd name="connsiteX7" fmla="*/ 263091 w 1030128"/>
                <a:gd name="connsiteY7" fmla="*/ 973565 h 1528411"/>
                <a:gd name="connsiteX8" fmla="*/ 263091 w 1030128"/>
                <a:gd name="connsiteY8" fmla="*/ 88883 h 1528411"/>
                <a:gd name="connsiteX9" fmla="*/ 349673 w 1030128"/>
                <a:gd name="connsiteY9" fmla="*/ 69833 h 1528411"/>
                <a:gd name="connsiteX10" fmla="*/ 607324 w 1030128"/>
                <a:gd name="connsiteY10" fmla="*/ 131745 h 1528411"/>
                <a:gd name="connsiteX11" fmla="*/ 880692 w 1030128"/>
                <a:gd name="connsiteY11" fmla="*/ 70404 h 1528411"/>
                <a:gd name="connsiteX12" fmla="*/ 1029949 w 1030128"/>
                <a:gd name="connsiteY12" fmla="*/ 112600 h 1528411"/>
                <a:gd name="connsiteX13" fmla="*/ 1029949 w 1030128"/>
                <a:gd name="connsiteY13" fmla="*/ 35162 h 1528411"/>
                <a:gd name="connsiteX14" fmla="*/ 881359 w 1030128"/>
                <a:gd name="connsiteY14" fmla="*/ 110 h 1528411"/>
                <a:gd name="connsiteX15" fmla="*/ 608753 w 1030128"/>
                <a:gd name="connsiteY15" fmla="*/ 61641 h 1528411"/>
                <a:gd name="connsiteX16" fmla="*/ 349768 w 1030128"/>
                <a:gd name="connsiteY16" fmla="*/ -176 h 1528411"/>
                <a:gd name="connsiteX17" fmla="*/ 185748 w 1030128"/>
                <a:gd name="connsiteY17" fmla="*/ 48116 h 1528411"/>
                <a:gd name="connsiteX18" fmla="*/ 185748 w 1030128"/>
                <a:gd name="connsiteY18" fmla="*/ 1075006 h 1528411"/>
                <a:gd name="connsiteX19" fmla="*/ 190129 w 1030128"/>
                <a:gd name="connsiteY19" fmla="*/ 1231692 h 1528411"/>
                <a:gd name="connsiteX20" fmla="*/ 197940 w 1030128"/>
                <a:gd name="connsiteY20" fmla="*/ 1320465 h 1528411"/>
                <a:gd name="connsiteX21" fmla="*/ 196130 w 1030128"/>
                <a:gd name="connsiteY21" fmla="*/ 1322370 h 1528411"/>
                <a:gd name="connsiteX22" fmla="*/ 194320 w 1030128"/>
                <a:gd name="connsiteY22" fmla="*/ 1321227 h 1528411"/>
                <a:gd name="connsiteX23" fmla="*/ 159078 w 1030128"/>
                <a:gd name="connsiteY23" fmla="*/ 1242170 h 1528411"/>
                <a:gd name="connsiteX24" fmla="*/ 201 w 1030128"/>
                <a:gd name="connsiteY24" fmla="*/ 954420 h 152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30128" h="1528411">
                  <a:moveTo>
                    <a:pt x="-180" y="1112154"/>
                  </a:moveTo>
                  <a:lnTo>
                    <a:pt x="225086" y="1517633"/>
                  </a:lnTo>
                  <a:cubicBezTo>
                    <a:pt x="230437" y="1527477"/>
                    <a:pt x="242756" y="1531120"/>
                    <a:pt x="252600" y="1525769"/>
                  </a:cubicBezTo>
                  <a:cubicBezTo>
                    <a:pt x="258901" y="1522344"/>
                    <a:pt x="262926" y="1515846"/>
                    <a:pt x="263186" y="1508679"/>
                  </a:cubicBezTo>
                  <a:lnTo>
                    <a:pt x="263186" y="1151111"/>
                  </a:lnTo>
                  <a:lnTo>
                    <a:pt x="260805" y="1146444"/>
                  </a:lnTo>
                  <a:lnTo>
                    <a:pt x="260805" y="977756"/>
                  </a:lnTo>
                  <a:lnTo>
                    <a:pt x="263091" y="973565"/>
                  </a:lnTo>
                  <a:lnTo>
                    <a:pt x="263091" y="88883"/>
                  </a:lnTo>
                  <a:cubicBezTo>
                    <a:pt x="290163" y="76136"/>
                    <a:pt x="319751" y="69627"/>
                    <a:pt x="349673" y="69833"/>
                  </a:cubicBezTo>
                  <a:cubicBezTo>
                    <a:pt x="445971" y="69833"/>
                    <a:pt x="523790" y="131745"/>
                    <a:pt x="607324" y="131745"/>
                  </a:cubicBezTo>
                  <a:cubicBezTo>
                    <a:pt x="722386" y="131745"/>
                    <a:pt x="748390" y="70404"/>
                    <a:pt x="880692" y="70404"/>
                  </a:cubicBezTo>
                  <a:cubicBezTo>
                    <a:pt x="933236" y="71462"/>
                    <a:pt x="984628" y="85991"/>
                    <a:pt x="1029949" y="112600"/>
                  </a:cubicBezTo>
                  <a:lnTo>
                    <a:pt x="1029949" y="35162"/>
                  </a:lnTo>
                  <a:cubicBezTo>
                    <a:pt x="983496" y="12985"/>
                    <a:pt x="932826" y="1032"/>
                    <a:pt x="881359" y="110"/>
                  </a:cubicBezTo>
                  <a:cubicBezTo>
                    <a:pt x="732102" y="110"/>
                    <a:pt x="698669" y="61641"/>
                    <a:pt x="608753" y="61641"/>
                  </a:cubicBezTo>
                  <a:cubicBezTo>
                    <a:pt x="542078" y="61641"/>
                    <a:pt x="459592" y="-176"/>
                    <a:pt x="349768" y="-176"/>
                  </a:cubicBezTo>
                  <a:cubicBezTo>
                    <a:pt x="287380" y="-176"/>
                    <a:pt x="232135" y="22494"/>
                    <a:pt x="185748" y="48116"/>
                  </a:cubicBezTo>
                  <a:lnTo>
                    <a:pt x="185748" y="1075006"/>
                  </a:lnTo>
                  <a:cubicBezTo>
                    <a:pt x="185748" y="1141681"/>
                    <a:pt x="189939" y="1228168"/>
                    <a:pt x="190129" y="1231692"/>
                  </a:cubicBezTo>
                  <a:cubicBezTo>
                    <a:pt x="191177" y="1264458"/>
                    <a:pt x="196987" y="1307321"/>
                    <a:pt x="197940" y="1320465"/>
                  </a:cubicBezTo>
                  <a:cubicBezTo>
                    <a:pt x="197940" y="1321513"/>
                    <a:pt x="197178" y="1322370"/>
                    <a:pt x="196130" y="1322370"/>
                  </a:cubicBezTo>
                  <a:cubicBezTo>
                    <a:pt x="195350" y="1322396"/>
                    <a:pt x="194632" y="1321943"/>
                    <a:pt x="194320" y="1321227"/>
                  </a:cubicBezTo>
                  <a:cubicBezTo>
                    <a:pt x="184461" y="1294073"/>
                    <a:pt x="172684" y="1267654"/>
                    <a:pt x="159078" y="1242170"/>
                  </a:cubicBezTo>
                  <a:cubicBezTo>
                    <a:pt x="140028" y="1207499"/>
                    <a:pt x="61161" y="1064243"/>
                    <a:pt x="201" y="954420"/>
                  </a:cubicBezTo>
                </a:path>
              </a:pathLst>
            </a:custGeom>
            <a:solidFill>
              <a:srgbClr val="CF04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39" name="Bild 3">
              <a:extLst>
                <a:ext uri="{FF2B5EF4-FFF2-40B4-BE49-F238E27FC236}">
                  <a16:creationId xmlns:a16="http://schemas.microsoft.com/office/drawing/2014/main" id="{41FE201B-CDD2-4606-8A3E-EF2FF2D67B67}"/>
                </a:ext>
              </a:extLst>
            </p:cNvPr>
            <p:cNvSpPr/>
            <p:nvPr/>
          </p:nvSpPr>
          <p:spPr>
            <a:xfrm>
              <a:off x="2011215" y="2823229"/>
              <a:ext cx="1066133" cy="1527524"/>
            </a:xfrm>
            <a:custGeom>
              <a:avLst/>
              <a:gdLst>
                <a:gd name="connsiteX0" fmla="*/ 1065572 w 1066133"/>
                <a:gd name="connsiteY0" fmla="*/ 476931 h 1527524"/>
                <a:gd name="connsiteX1" fmla="*/ 805254 w 1066133"/>
                <a:gd name="connsiteY1" fmla="*/ 9444 h 1527524"/>
                <a:gd name="connsiteX2" fmla="*/ 777625 w 1066133"/>
                <a:gd name="connsiteY2" fmla="*/ 2776 h 1527524"/>
                <a:gd name="connsiteX3" fmla="*/ 768011 w 1066133"/>
                <a:gd name="connsiteY3" fmla="*/ 19540 h 1527524"/>
                <a:gd name="connsiteX4" fmla="*/ 768011 w 1066133"/>
                <a:gd name="connsiteY4" fmla="*/ 379776 h 1527524"/>
                <a:gd name="connsiteX5" fmla="*/ 769916 w 1066133"/>
                <a:gd name="connsiteY5" fmla="*/ 382634 h 1527524"/>
                <a:gd name="connsiteX6" fmla="*/ 769916 w 1066133"/>
                <a:gd name="connsiteY6" fmla="*/ 550559 h 1527524"/>
                <a:gd name="connsiteX7" fmla="*/ 767725 w 1066133"/>
                <a:gd name="connsiteY7" fmla="*/ 554750 h 1527524"/>
                <a:gd name="connsiteX8" fmla="*/ 767725 w 1066133"/>
                <a:gd name="connsiteY8" fmla="*/ 1438004 h 1527524"/>
                <a:gd name="connsiteX9" fmla="*/ 680857 w 1066133"/>
                <a:gd name="connsiteY9" fmla="*/ 1457054 h 1527524"/>
                <a:gd name="connsiteX10" fmla="*/ 423206 w 1066133"/>
                <a:gd name="connsiteY10" fmla="*/ 1395141 h 1527524"/>
                <a:gd name="connsiteX11" fmla="*/ 149839 w 1066133"/>
                <a:gd name="connsiteY11" fmla="*/ 1456482 h 1527524"/>
                <a:gd name="connsiteX12" fmla="*/ -180 w 1066133"/>
                <a:gd name="connsiteY12" fmla="*/ 1413810 h 1527524"/>
                <a:gd name="connsiteX13" fmla="*/ -180 w 1066133"/>
                <a:gd name="connsiteY13" fmla="*/ 1491344 h 1527524"/>
                <a:gd name="connsiteX14" fmla="*/ 149743 w 1066133"/>
                <a:gd name="connsiteY14" fmla="*/ 1527062 h 1527524"/>
                <a:gd name="connsiteX15" fmla="*/ 422349 w 1066133"/>
                <a:gd name="connsiteY15" fmla="*/ 1465436 h 1527524"/>
                <a:gd name="connsiteX16" fmla="*/ 681334 w 1066133"/>
                <a:gd name="connsiteY16" fmla="*/ 1527348 h 1527524"/>
                <a:gd name="connsiteX17" fmla="*/ 845449 w 1066133"/>
                <a:gd name="connsiteY17" fmla="*/ 1479056 h 1527524"/>
                <a:gd name="connsiteX18" fmla="*/ 845449 w 1066133"/>
                <a:gd name="connsiteY18" fmla="*/ 515888 h 1527524"/>
                <a:gd name="connsiteX19" fmla="*/ 844878 w 1066133"/>
                <a:gd name="connsiteY19" fmla="*/ 453309 h 1527524"/>
                <a:gd name="connsiteX20" fmla="*/ 840877 w 1066133"/>
                <a:gd name="connsiteY20" fmla="*/ 296623 h 1527524"/>
                <a:gd name="connsiteX21" fmla="*/ 832114 w 1066133"/>
                <a:gd name="connsiteY21" fmla="*/ 201373 h 1527524"/>
                <a:gd name="connsiteX22" fmla="*/ 833920 w 1066133"/>
                <a:gd name="connsiteY22" fmla="*/ 199373 h 1527524"/>
                <a:gd name="connsiteX23" fmla="*/ 833924 w 1066133"/>
                <a:gd name="connsiteY23" fmla="*/ 199373 h 1527524"/>
                <a:gd name="connsiteX24" fmla="*/ 835734 w 1066133"/>
                <a:gd name="connsiteY24" fmla="*/ 200611 h 1527524"/>
                <a:gd name="connsiteX25" fmla="*/ 880311 w 1066133"/>
                <a:gd name="connsiteY25" fmla="*/ 301766 h 1527524"/>
                <a:gd name="connsiteX26" fmla="*/ 925079 w 1066133"/>
                <a:gd name="connsiteY26" fmla="*/ 381872 h 1527524"/>
                <a:gd name="connsiteX27" fmla="*/ 1065953 w 1066133"/>
                <a:gd name="connsiteY27" fmla="*/ 634760 h 152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66133" h="1527524">
                  <a:moveTo>
                    <a:pt x="1065572" y="476931"/>
                  </a:moveTo>
                  <a:lnTo>
                    <a:pt x="805254" y="9444"/>
                  </a:lnTo>
                  <a:cubicBezTo>
                    <a:pt x="799466" y="-27"/>
                    <a:pt x="787096" y="-3012"/>
                    <a:pt x="777625" y="2776"/>
                  </a:cubicBezTo>
                  <a:cubicBezTo>
                    <a:pt x="771768" y="6356"/>
                    <a:pt x="768143" y="12677"/>
                    <a:pt x="768011" y="19540"/>
                  </a:cubicBezTo>
                  <a:lnTo>
                    <a:pt x="768011" y="379776"/>
                  </a:lnTo>
                  <a:lnTo>
                    <a:pt x="769916" y="382634"/>
                  </a:lnTo>
                  <a:lnTo>
                    <a:pt x="769916" y="550559"/>
                  </a:lnTo>
                  <a:lnTo>
                    <a:pt x="767725" y="554750"/>
                  </a:lnTo>
                  <a:lnTo>
                    <a:pt x="767725" y="1438004"/>
                  </a:lnTo>
                  <a:cubicBezTo>
                    <a:pt x="740555" y="1450761"/>
                    <a:pt x="710873" y="1457270"/>
                    <a:pt x="680857" y="1457054"/>
                  </a:cubicBezTo>
                  <a:cubicBezTo>
                    <a:pt x="584560" y="1457054"/>
                    <a:pt x="506740" y="1395141"/>
                    <a:pt x="423206" y="1395141"/>
                  </a:cubicBezTo>
                  <a:cubicBezTo>
                    <a:pt x="308144" y="1395141"/>
                    <a:pt x="282141" y="1456482"/>
                    <a:pt x="149839" y="1456482"/>
                  </a:cubicBezTo>
                  <a:cubicBezTo>
                    <a:pt x="96992" y="1455415"/>
                    <a:pt x="45317" y="1440716"/>
                    <a:pt x="-180" y="1413810"/>
                  </a:cubicBezTo>
                  <a:lnTo>
                    <a:pt x="-180" y="1491344"/>
                  </a:lnTo>
                  <a:cubicBezTo>
                    <a:pt x="46640" y="1513906"/>
                    <a:pt x="97780" y="1526090"/>
                    <a:pt x="149743" y="1527062"/>
                  </a:cubicBezTo>
                  <a:cubicBezTo>
                    <a:pt x="299000" y="1527062"/>
                    <a:pt x="332433" y="1465436"/>
                    <a:pt x="422349" y="1465436"/>
                  </a:cubicBezTo>
                  <a:cubicBezTo>
                    <a:pt x="489024" y="1465436"/>
                    <a:pt x="571510" y="1527348"/>
                    <a:pt x="681334" y="1527348"/>
                  </a:cubicBezTo>
                  <a:cubicBezTo>
                    <a:pt x="743627" y="1527348"/>
                    <a:pt x="799063" y="1504679"/>
                    <a:pt x="845449" y="1479056"/>
                  </a:cubicBezTo>
                  <a:lnTo>
                    <a:pt x="845449" y="515888"/>
                  </a:lnTo>
                  <a:lnTo>
                    <a:pt x="844878" y="453309"/>
                  </a:lnTo>
                  <a:cubicBezTo>
                    <a:pt x="844878" y="386634"/>
                    <a:pt x="840973" y="300147"/>
                    <a:pt x="840877" y="296623"/>
                  </a:cubicBezTo>
                  <a:cubicBezTo>
                    <a:pt x="839734" y="263857"/>
                    <a:pt x="833067" y="214708"/>
                    <a:pt x="832114" y="201373"/>
                  </a:cubicBezTo>
                  <a:cubicBezTo>
                    <a:pt x="832061" y="200322"/>
                    <a:pt x="832869" y="199427"/>
                    <a:pt x="833920" y="199373"/>
                  </a:cubicBezTo>
                  <a:cubicBezTo>
                    <a:pt x="833921" y="199373"/>
                    <a:pt x="833923" y="199373"/>
                    <a:pt x="833924" y="199373"/>
                  </a:cubicBezTo>
                  <a:cubicBezTo>
                    <a:pt x="834720" y="199388"/>
                    <a:pt x="835431" y="199875"/>
                    <a:pt x="835734" y="200611"/>
                  </a:cubicBezTo>
                  <a:cubicBezTo>
                    <a:pt x="848695" y="235134"/>
                    <a:pt x="863578" y="268905"/>
                    <a:pt x="880311" y="301766"/>
                  </a:cubicBezTo>
                  <a:lnTo>
                    <a:pt x="925079" y="381872"/>
                  </a:lnTo>
                  <a:cubicBezTo>
                    <a:pt x="966893" y="458643"/>
                    <a:pt x="1026901" y="565609"/>
                    <a:pt x="1065953" y="634760"/>
                  </a:cubicBezTo>
                </a:path>
              </a:pathLst>
            </a:custGeom>
            <a:solidFill>
              <a:srgbClr val="F8B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40" name="Bild 3">
              <a:extLst>
                <a:ext uri="{FF2B5EF4-FFF2-40B4-BE49-F238E27FC236}">
                  <a16:creationId xmlns:a16="http://schemas.microsoft.com/office/drawing/2014/main" id="{32227E28-385C-4D3F-9E56-01C56FD311DC}"/>
                </a:ext>
              </a:extLst>
            </p:cNvPr>
            <p:cNvSpPr/>
            <p:nvPr/>
          </p:nvSpPr>
          <p:spPr>
            <a:xfrm>
              <a:off x="2012263" y="2826943"/>
              <a:ext cx="1065276" cy="1391603"/>
            </a:xfrm>
            <a:custGeom>
              <a:avLst/>
              <a:gdLst>
                <a:gd name="connsiteX0" fmla="*/ 1064525 w 1065276"/>
                <a:gd name="connsiteY0" fmla="*/ 914415 h 1391603"/>
                <a:gd name="connsiteX1" fmla="*/ 972799 w 1065276"/>
                <a:gd name="connsiteY1" fmla="*/ 749347 h 1391603"/>
                <a:gd name="connsiteX2" fmla="*/ 726959 w 1065276"/>
                <a:gd name="connsiteY2" fmla="*/ 309387 h 1391603"/>
                <a:gd name="connsiteX3" fmla="*/ 689716 w 1065276"/>
                <a:gd name="connsiteY3" fmla="*/ 220614 h 1391603"/>
                <a:gd name="connsiteX4" fmla="*/ 687311 w 1065276"/>
                <a:gd name="connsiteY4" fmla="*/ 219399 h 1391603"/>
                <a:gd name="connsiteX5" fmla="*/ 686001 w 1065276"/>
                <a:gd name="connsiteY5" fmla="*/ 221185 h 1391603"/>
                <a:gd name="connsiteX6" fmla="*/ 694383 w 1065276"/>
                <a:gd name="connsiteY6" fmla="*/ 317579 h 1391603"/>
                <a:gd name="connsiteX7" fmla="*/ 699527 w 1065276"/>
                <a:gd name="connsiteY7" fmla="*/ 475789 h 1391603"/>
                <a:gd name="connsiteX8" fmla="*/ 699527 w 1065276"/>
                <a:gd name="connsiteY8" fmla="*/ 1388665 h 1391603"/>
                <a:gd name="connsiteX9" fmla="*/ 679714 w 1065276"/>
                <a:gd name="connsiteY9" fmla="*/ 1391427 h 1391603"/>
                <a:gd name="connsiteX10" fmla="*/ 422539 w 1065276"/>
                <a:gd name="connsiteY10" fmla="*/ 1329800 h 1391603"/>
                <a:gd name="connsiteX11" fmla="*/ 149172 w 1065276"/>
                <a:gd name="connsiteY11" fmla="*/ 1391141 h 1391603"/>
                <a:gd name="connsiteX12" fmla="*/ -180 w 1065276"/>
                <a:gd name="connsiteY12" fmla="*/ 1347517 h 1391603"/>
                <a:gd name="connsiteX13" fmla="*/ -180 w 1065276"/>
                <a:gd name="connsiteY13" fmla="*/ 1267507 h 1391603"/>
                <a:gd name="connsiteX14" fmla="*/ 149362 w 1065276"/>
                <a:gd name="connsiteY14" fmla="*/ 1320942 h 1391603"/>
                <a:gd name="connsiteX15" fmla="*/ 422730 w 1065276"/>
                <a:gd name="connsiteY15" fmla="*/ 1259601 h 1391603"/>
                <a:gd name="connsiteX16" fmla="*/ 622279 w 1065276"/>
                <a:gd name="connsiteY16" fmla="*/ 1312274 h 1391603"/>
                <a:gd name="connsiteX17" fmla="*/ 622279 w 1065276"/>
                <a:gd name="connsiteY17" fmla="*/ 12874 h 1391603"/>
                <a:gd name="connsiteX18" fmla="*/ 635137 w 1065276"/>
                <a:gd name="connsiteY18" fmla="*/ -175 h 1391603"/>
                <a:gd name="connsiteX19" fmla="*/ 635233 w 1065276"/>
                <a:gd name="connsiteY19" fmla="*/ -175 h 1391603"/>
                <a:gd name="connsiteX20" fmla="*/ 646568 w 1065276"/>
                <a:gd name="connsiteY20" fmla="*/ 6016 h 1391603"/>
                <a:gd name="connsiteX21" fmla="*/ 1065096 w 1065276"/>
                <a:gd name="connsiteY21" fmla="*/ 757253 h 139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5276" h="1391603">
                  <a:moveTo>
                    <a:pt x="1064525" y="914415"/>
                  </a:moveTo>
                  <a:lnTo>
                    <a:pt x="972799" y="749347"/>
                  </a:lnTo>
                  <a:cubicBezTo>
                    <a:pt x="962797" y="731821"/>
                    <a:pt x="733721" y="323484"/>
                    <a:pt x="726959" y="309387"/>
                  </a:cubicBezTo>
                  <a:cubicBezTo>
                    <a:pt x="712480" y="279288"/>
                    <a:pt x="695621" y="234235"/>
                    <a:pt x="689716" y="220614"/>
                  </a:cubicBezTo>
                  <a:cubicBezTo>
                    <a:pt x="689388" y="219615"/>
                    <a:pt x="688311" y="219070"/>
                    <a:pt x="687311" y="219399"/>
                  </a:cubicBezTo>
                  <a:cubicBezTo>
                    <a:pt x="686537" y="219653"/>
                    <a:pt x="686011" y="220371"/>
                    <a:pt x="686001" y="221185"/>
                  </a:cubicBezTo>
                  <a:cubicBezTo>
                    <a:pt x="686858" y="234521"/>
                    <a:pt x="694669" y="284813"/>
                    <a:pt x="694383" y="317579"/>
                  </a:cubicBezTo>
                  <a:cubicBezTo>
                    <a:pt x="694383" y="321103"/>
                    <a:pt x="699527" y="454739"/>
                    <a:pt x="699527" y="475789"/>
                  </a:cubicBezTo>
                  <a:lnTo>
                    <a:pt x="699527" y="1388665"/>
                  </a:lnTo>
                  <a:cubicBezTo>
                    <a:pt x="693055" y="1390363"/>
                    <a:pt x="686404" y="1391291"/>
                    <a:pt x="679714" y="1391427"/>
                  </a:cubicBezTo>
                  <a:cubicBezTo>
                    <a:pt x="583417" y="1391427"/>
                    <a:pt x="505597" y="1329800"/>
                    <a:pt x="422539" y="1329800"/>
                  </a:cubicBezTo>
                  <a:cubicBezTo>
                    <a:pt x="307477" y="1329800"/>
                    <a:pt x="281474" y="1391141"/>
                    <a:pt x="149172" y="1391141"/>
                  </a:cubicBezTo>
                  <a:cubicBezTo>
                    <a:pt x="96458" y="1389731"/>
                    <a:pt x="45006" y="1374702"/>
                    <a:pt x="-180" y="1347517"/>
                  </a:cubicBezTo>
                  <a:lnTo>
                    <a:pt x="-180" y="1267507"/>
                  </a:lnTo>
                  <a:cubicBezTo>
                    <a:pt x="34586" y="1289319"/>
                    <a:pt x="90689" y="1320942"/>
                    <a:pt x="149362" y="1320942"/>
                  </a:cubicBezTo>
                  <a:cubicBezTo>
                    <a:pt x="260519" y="1320942"/>
                    <a:pt x="290428" y="1259601"/>
                    <a:pt x="422730" y="1259601"/>
                  </a:cubicBezTo>
                  <a:cubicBezTo>
                    <a:pt x="499501" y="1259601"/>
                    <a:pt x="562176" y="1294939"/>
                    <a:pt x="622279" y="1312274"/>
                  </a:cubicBezTo>
                  <a:lnTo>
                    <a:pt x="622279" y="12874"/>
                  </a:lnTo>
                  <a:cubicBezTo>
                    <a:pt x="622226" y="5720"/>
                    <a:pt x="627983" y="-123"/>
                    <a:pt x="635137" y="-175"/>
                  </a:cubicBezTo>
                  <a:cubicBezTo>
                    <a:pt x="635169" y="-175"/>
                    <a:pt x="635201" y="-175"/>
                    <a:pt x="635233" y="-175"/>
                  </a:cubicBezTo>
                  <a:cubicBezTo>
                    <a:pt x="639830" y="-219"/>
                    <a:pt x="644120" y="2124"/>
                    <a:pt x="646568" y="6016"/>
                  </a:cubicBezTo>
                  <a:cubicBezTo>
                    <a:pt x="646568" y="6016"/>
                    <a:pt x="934699" y="521985"/>
                    <a:pt x="1065096" y="757253"/>
                  </a:cubicBezTo>
                </a:path>
              </a:pathLst>
            </a:custGeom>
            <a:solidFill>
              <a:srgbClr val="EE7B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41" name="Bild 3">
              <a:extLst>
                <a:ext uri="{FF2B5EF4-FFF2-40B4-BE49-F238E27FC236}">
                  <a16:creationId xmlns:a16="http://schemas.microsoft.com/office/drawing/2014/main" id="{FEE336E6-5841-4098-8511-6B0D50C7323A}"/>
                </a:ext>
              </a:extLst>
            </p:cNvPr>
            <p:cNvSpPr/>
            <p:nvPr/>
          </p:nvSpPr>
          <p:spPr>
            <a:xfrm>
              <a:off x="3076968" y="3046112"/>
              <a:ext cx="1030128" cy="1392271"/>
            </a:xfrm>
            <a:custGeom>
              <a:avLst/>
              <a:gdLst>
                <a:gd name="connsiteX0" fmla="*/ -180 w 1030128"/>
                <a:gd name="connsiteY0" fmla="*/ 538465 h 1392271"/>
                <a:gd name="connsiteX1" fmla="*/ 55351 w 1030128"/>
                <a:gd name="connsiteY1" fmla="*/ 639144 h 1392271"/>
                <a:gd name="connsiteX2" fmla="*/ 301286 w 1030128"/>
                <a:gd name="connsiteY2" fmla="*/ 1083009 h 1392271"/>
                <a:gd name="connsiteX3" fmla="*/ 337100 w 1030128"/>
                <a:gd name="connsiteY3" fmla="*/ 1162924 h 1392271"/>
                <a:gd name="connsiteX4" fmla="*/ 338910 w 1030128"/>
                <a:gd name="connsiteY4" fmla="*/ 1164257 h 1392271"/>
                <a:gd name="connsiteX5" fmla="*/ 340815 w 1030128"/>
                <a:gd name="connsiteY5" fmla="*/ 1162352 h 1392271"/>
                <a:gd name="connsiteX6" fmla="*/ 335385 w 1030128"/>
                <a:gd name="connsiteY6" fmla="*/ 1074818 h 1392271"/>
                <a:gd name="connsiteX7" fmla="*/ 330814 w 1030128"/>
                <a:gd name="connsiteY7" fmla="*/ 916512 h 1392271"/>
                <a:gd name="connsiteX8" fmla="*/ 330814 w 1030128"/>
                <a:gd name="connsiteY8" fmla="*/ 2112 h 1392271"/>
                <a:gd name="connsiteX9" fmla="*/ 350531 w 1030128"/>
                <a:gd name="connsiteY9" fmla="*/ -174 h 1392271"/>
                <a:gd name="connsiteX10" fmla="*/ 608182 w 1030128"/>
                <a:gd name="connsiteY10" fmla="*/ 61453 h 1392271"/>
                <a:gd name="connsiteX11" fmla="*/ 881549 w 1030128"/>
                <a:gd name="connsiteY11" fmla="*/ 112 h 1392271"/>
                <a:gd name="connsiteX12" fmla="*/ 1029948 w 1030128"/>
                <a:gd name="connsiteY12" fmla="*/ 43165 h 1392271"/>
                <a:gd name="connsiteX13" fmla="*/ 1029949 w 1030128"/>
                <a:gd name="connsiteY13" fmla="*/ 123175 h 1392271"/>
                <a:gd name="connsiteX14" fmla="*/ 881263 w 1030128"/>
                <a:gd name="connsiteY14" fmla="*/ 70216 h 1392271"/>
                <a:gd name="connsiteX15" fmla="*/ 607896 w 1030128"/>
                <a:gd name="connsiteY15" fmla="*/ 131652 h 1392271"/>
                <a:gd name="connsiteX16" fmla="*/ 408728 w 1030128"/>
                <a:gd name="connsiteY16" fmla="*/ 79074 h 1392271"/>
                <a:gd name="connsiteX17" fmla="*/ 408728 w 1030128"/>
                <a:gd name="connsiteY17" fmla="*/ 1379141 h 1392271"/>
                <a:gd name="connsiteX18" fmla="*/ 395393 w 1030128"/>
                <a:gd name="connsiteY18" fmla="*/ 1392095 h 1392271"/>
                <a:gd name="connsiteX19" fmla="*/ 383297 w 1030128"/>
                <a:gd name="connsiteY19" fmla="*/ 1384571 h 1392271"/>
                <a:gd name="connsiteX20" fmla="*/ 10 w 1030128"/>
                <a:gd name="connsiteY20" fmla="*/ 695246 h 139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30128" h="1392271">
                  <a:moveTo>
                    <a:pt x="-180" y="538465"/>
                  </a:moveTo>
                  <a:cubicBezTo>
                    <a:pt x="25728" y="585137"/>
                    <a:pt x="45444" y="620856"/>
                    <a:pt x="55351" y="639144"/>
                  </a:cubicBezTo>
                  <a:cubicBezTo>
                    <a:pt x="77544" y="678101"/>
                    <a:pt x="282903" y="1044719"/>
                    <a:pt x="301286" y="1083009"/>
                  </a:cubicBezTo>
                  <a:cubicBezTo>
                    <a:pt x="315764" y="1113108"/>
                    <a:pt x="331194" y="1149684"/>
                    <a:pt x="337100" y="1162924"/>
                  </a:cubicBezTo>
                  <a:cubicBezTo>
                    <a:pt x="337321" y="1163735"/>
                    <a:pt x="338070" y="1164287"/>
                    <a:pt x="338910" y="1164257"/>
                  </a:cubicBezTo>
                  <a:cubicBezTo>
                    <a:pt x="339962" y="1164257"/>
                    <a:pt x="340815" y="1163405"/>
                    <a:pt x="340815" y="1162352"/>
                  </a:cubicBezTo>
                  <a:cubicBezTo>
                    <a:pt x="339958" y="1149017"/>
                    <a:pt x="335100" y="1107488"/>
                    <a:pt x="335385" y="1074818"/>
                  </a:cubicBezTo>
                  <a:cubicBezTo>
                    <a:pt x="335385" y="1071293"/>
                    <a:pt x="330814" y="937562"/>
                    <a:pt x="330814" y="916512"/>
                  </a:cubicBezTo>
                  <a:lnTo>
                    <a:pt x="330814" y="2112"/>
                  </a:lnTo>
                  <a:cubicBezTo>
                    <a:pt x="337268" y="546"/>
                    <a:pt x="343889" y="-221"/>
                    <a:pt x="350531" y="-174"/>
                  </a:cubicBezTo>
                  <a:cubicBezTo>
                    <a:pt x="446828" y="-174"/>
                    <a:pt x="524647" y="61453"/>
                    <a:pt x="608182" y="61453"/>
                  </a:cubicBezTo>
                  <a:cubicBezTo>
                    <a:pt x="723244" y="61453"/>
                    <a:pt x="749247" y="112"/>
                    <a:pt x="881549" y="112"/>
                  </a:cubicBezTo>
                  <a:cubicBezTo>
                    <a:pt x="933892" y="1478"/>
                    <a:pt x="985001" y="16305"/>
                    <a:pt x="1029948" y="43165"/>
                  </a:cubicBezTo>
                  <a:lnTo>
                    <a:pt x="1029949" y="123175"/>
                  </a:lnTo>
                  <a:cubicBezTo>
                    <a:pt x="995182" y="101458"/>
                    <a:pt x="939461" y="70216"/>
                    <a:pt x="881263" y="70216"/>
                  </a:cubicBezTo>
                  <a:cubicBezTo>
                    <a:pt x="770107" y="70216"/>
                    <a:pt x="740198" y="131652"/>
                    <a:pt x="607896" y="131652"/>
                  </a:cubicBezTo>
                  <a:cubicBezTo>
                    <a:pt x="531124" y="131652"/>
                    <a:pt x="468831" y="96410"/>
                    <a:pt x="408728" y="79074"/>
                  </a:cubicBezTo>
                  <a:lnTo>
                    <a:pt x="408728" y="1379141"/>
                  </a:lnTo>
                  <a:cubicBezTo>
                    <a:pt x="408522" y="1386357"/>
                    <a:pt x="402612" y="1392099"/>
                    <a:pt x="395393" y="1392095"/>
                  </a:cubicBezTo>
                  <a:cubicBezTo>
                    <a:pt x="390260" y="1392086"/>
                    <a:pt x="385574" y="1389171"/>
                    <a:pt x="383297" y="1384571"/>
                  </a:cubicBezTo>
                  <a:lnTo>
                    <a:pt x="10" y="695246"/>
                  </a:lnTo>
                </a:path>
              </a:pathLst>
            </a:custGeom>
            <a:solidFill>
              <a:srgbClr val="EE7B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42" name="Bild 3">
              <a:extLst>
                <a:ext uri="{FF2B5EF4-FFF2-40B4-BE49-F238E27FC236}">
                  <a16:creationId xmlns:a16="http://schemas.microsoft.com/office/drawing/2014/main" id="{665E543C-17ED-49E1-87B3-33DC5A297E47}"/>
                </a:ext>
              </a:extLst>
            </p:cNvPr>
            <p:cNvSpPr/>
            <p:nvPr/>
          </p:nvSpPr>
          <p:spPr>
            <a:xfrm>
              <a:off x="3076777" y="3178130"/>
              <a:ext cx="1030605" cy="1256633"/>
            </a:xfrm>
            <a:custGeom>
              <a:avLst/>
              <a:gdLst>
                <a:gd name="connsiteX0" fmla="*/ 11 w 1030605"/>
                <a:gd name="connsiteY0" fmla="*/ 279859 h 1256633"/>
                <a:gd name="connsiteX1" fmla="*/ 39158 w 1030605"/>
                <a:gd name="connsiteY1" fmla="*/ 349106 h 1256633"/>
                <a:gd name="connsiteX2" fmla="*/ 541316 w 1030605"/>
                <a:gd name="connsiteY2" fmla="*/ 1252552 h 1256633"/>
                <a:gd name="connsiteX3" fmla="*/ 547222 w 1030605"/>
                <a:gd name="connsiteY3" fmla="*/ 1256457 h 1256633"/>
                <a:gd name="connsiteX4" fmla="*/ 554270 w 1030605"/>
                <a:gd name="connsiteY4" fmla="*/ 1249409 h 1256633"/>
                <a:gd name="connsiteX5" fmla="*/ 554270 w 1030605"/>
                <a:gd name="connsiteY5" fmla="*/ 127078 h 1256633"/>
                <a:gd name="connsiteX6" fmla="*/ 608372 w 1030605"/>
                <a:gd name="connsiteY6" fmla="*/ 131840 h 1256633"/>
                <a:gd name="connsiteX7" fmla="*/ 881645 w 1030605"/>
                <a:gd name="connsiteY7" fmla="*/ 70214 h 1256633"/>
                <a:gd name="connsiteX8" fmla="*/ 1030425 w 1030605"/>
                <a:gd name="connsiteY8" fmla="*/ 136889 h 1256633"/>
                <a:gd name="connsiteX9" fmla="*/ 1030425 w 1030605"/>
                <a:gd name="connsiteY9" fmla="*/ 53735 h 1256633"/>
                <a:gd name="connsiteX10" fmla="*/ 881740 w 1030605"/>
                <a:gd name="connsiteY10" fmla="*/ -176 h 1256633"/>
                <a:gd name="connsiteX11" fmla="*/ 608467 w 1030605"/>
                <a:gd name="connsiteY11" fmla="*/ 61165 h 1256633"/>
                <a:gd name="connsiteX12" fmla="*/ 476546 w 1030605"/>
                <a:gd name="connsiteY12" fmla="*/ 32114 h 1256633"/>
                <a:gd name="connsiteX13" fmla="*/ 476546 w 1030605"/>
                <a:gd name="connsiteY13" fmla="*/ 758871 h 1256633"/>
                <a:gd name="connsiteX14" fmla="*/ 480452 w 1030605"/>
                <a:gd name="connsiteY14" fmla="*/ 915177 h 1256633"/>
                <a:gd name="connsiteX15" fmla="*/ 487405 w 1030605"/>
                <a:gd name="connsiteY15" fmla="*/ 1011284 h 1256633"/>
                <a:gd name="connsiteX16" fmla="*/ 485598 w 1030605"/>
                <a:gd name="connsiteY16" fmla="*/ 1013096 h 1256633"/>
                <a:gd name="connsiteX17" fmla="*/ 485500 w 1030605"/>
                <a:gd name="connsiteY17" fmla="*/ 1013094 h 1256633"/>
                <a:gd name="connsiteX18" fmla="*/ 483690 w 1030605"/>
                <a:gd name="connsiteY18" fmla="*/ 1011855 h 1256633"/>
                <a:gd name="connsiteX19" fmla="*/ 436065 w 1030605"/>
                <a:gd name="connsiteY19" fmla="*/ 907652 h 1256633"/>
                <a:gd name="connsiteX20" fmla="*/ 216419 w 1030605"/>
                <a:gd name="connsiteY20" fmla="*/ 511412 h 1256633"/>
                <a:gd name="connsiteX21" fmla="*/ -180 w 1030605"/>
                <a:gd name="connsiteY21" fmla="*/ 122411 h 125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0605" h="1256633">
                  <a:moveTo>
                    <a:pt x="11" y="279859"/>
                  </a:moveTo>
                  <a:lnTo>
                    <a:pt x="39158" y="349106"/>
                  </a:lnTo>
                  <a:lnTo>
                    <a:pt x="541316" y="1252552"/>
                  </a:lnTo>
                  <a:cubicBezTo>
                    <a:pt x="542336" y="1254910"/>
                    <a:pt x="544653" y="1256442"/>
                    <a:pt x="547222" y="1256457"/>
                  </a:cubicBezTo>
                  <a:cubicBezTo>
                    <a:pt x="551093" y="1256406"/>
                    <a:pt x="554219" y="1253280"/>
                    <a:pt x="554270" y="1249409"/>
                  </a:cubicBezTo>
                  <a:lnTo>
                    <a:pt x="554270" y="127078"/>
                  </a:lnTo>
                  <a:cubicBezTo>
                    <a:pt x="572146" y="130122"/>
                    <a:pt x="590239" y="131715"/>
                    <a:pt x="608372" y="131840"/>
                  </a:cubicBezTo>
                  <a:cubicBezTo>
                    <a:pt x="752486" y="131840"/>
                    <a:pt x="792395" y="70214"/>
                    <a:pt x="881645" y="70214"/>
                  </a:cubicBezTo>
                  <a:cubicBezTo>
                    <a:pt x="930984" y="70214"/>
                    <a:pt x="995945" y="111648"/>
                    <a:pt x="1030425" y="136889"/>
                  </a:cubicBezTo>
                  <a:lnTo>
                    <a:pt x="1030425" y="53735"/>
                  </a:lnTo>
                  <a:cubicBezTo>
                    <a:pt x="994325" y="30494"/>
                    <a:pt x="936794" y="-176"/>
                    <a:pt x="881740" y="-176"/>
                  </a:cubicBezTo>
                  <a:cubicBezTo>
                    <a:pt x="770678" y="-176"/>
                    <a:pt x="740770" y="61165"/>
                    <a:pt x="608467" y="61165"/>
                  </a:cubicBezTo>
                  <a:cubicBezTo>
                    <a:pt x="559699" y="61165"/>
                    <a:pt x="516742" y="46973"/>
                    <a:pt x="476546" y="32114"/>
                  </a:cubicBezTo>
                  <a:lnTo>
                    <a:pt x="476546" y="758871"/>
                  </a:lnTo>
                  <a:cubicBezTo>
                    <a:pt x="476546" y="779921"/>
                    <a:pt x="480452" y="911271"/>
                    <a:pt x="480452" y="915177"/>
                  </a:cubicBezTo>
                  <a:cubicBezTo>
                    <a:pt x="481118" y="948133"/>
                    <a:pt x="486643" y="997377"/>
                    <a:pt x="487405" y="1011284"/>
                  </a:cubicBezTo>
                  <a:cubicBezTo>
                    <a:pt x="487406" y="1012283"/>
                    <a:pt x="486597" y="1013095"/>
                    <a:pt x="485598" y="1013096"/>
                  </a:cubicBezTo>
                  <a:cubicBezTo>
                    <a:pt x="485565" y="1013096"/>
                    <a:pt x="485532" y="1013095"/>
                    <a:pt x="485500" y="1013094"/>
                  </a:cubicBezTo>
                  <a:cubicBezTo>
                    <a:pt x="484687" y="1013135"/>
                    <a:pt x="483946" y="1012628"/>
                    <a:pt x="483690" y="1011855"/>
                  </a:cubicBezTo>
                  <a:cubicBezTo>
                    <a:pt x="478070" y="997472"/>
                    <a:pt x="452639" y="936894"/>
                    <a:pt x="436065" y="907652"/>
                  </a:cubicBezTo>
                  <a:cubicBezTo>
                    <a:pt x="414920" y="869552"/>
                    <a:pt x="234325" y="543987"/>
                    <a:pt x="216419" y="511412"/>
                  </a:cubicBezTo>
                  <a:lnTo>
                    <a:pt x="-180" y="122411"/>
                  </a:lnTo>
                </a:path>
              </a:pathLst>
            </a:custGeom>
            <a:solidFill>
              <a:srgbClr val="F8B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  <p:sp>
          <p:nvSpPr>
            <p:cNvPr id="43" name="Bild 3">
              <a:extLst>
                <a:ext uri="{FF2B5EF4-FFF2-40B4-BE49-F238E27FC236}">
                  <a16:creationId xmlns:a16="http://schemas.microsoft.com/office/drawing/2014/main" id="{0AF77973-F53C-4652-8074-F4BF42ABB817}"/>
                </a:ext>
              </a:extLst>
            </p:cNvPr>
            <p:cNvSpPr/>
            <p:nvPr/>
          </p:nvSpPr>
          <p:spPr>
            <a:xfrm>
              <a:off x="2011311" y="2830753"/>
              <a:ext cx="1065371" cy="1256062"/>
            </a:xfrm>
            <a:custGeom>
              <a:avLst/>
              <a:gdLst>
                <a:gd name="connsiteX0" fmla="*/ 1065096 w 1065371"/>
                <a:gd name="connsiteY0" fmla="*/ 1037478 h 1256062"/>
                <a:gd name="connsiteX1" fmla="*/ 991182 w 1065371"/>
                <a:gd name="connsiteY1" fmla="*/ 904128 h 1256062"/>
                <a:gd name="connsiteX2" fmla="*/ 489310 w 1065371"/>
                <a:gd name="connsiteY2" fmla="*/ 3635 h 1256062"/>
                <a:gd name="connsiteX3" fmla="*/ 483309 w 1065371"/>
                <a:gd name="connsiteY3" fmla="*/ -175 h 1256062"/>
                <a:gd name="connsiteX4" fmla="*/ 476546 w 1065371"/>
                <a:gd name="connsiteY4" fmla="*/ 6777 h 1256062"/>
                <a:gd name="connsiteX5" fmla="*/ 476546 w 1065371"/>
                <a:gd name="connsiteY5" fmla="*/ 6778 h 1256062"/>
                <a:gd name="connsiteX6" fmla="*/ 476546 w 1065371"/>
                <a:gd name="connsiteY6" fmla="*/ 1128061 h 1256062"/>
                <a:gd name="connsiteX7" fmla="*/ 422444 w 1065371"/>
                <a:gd name="connsiteY7" fmla="*/ 1123298 h 1256062"/>
                <a:gd name="connsiteX8" fmla="*/ 149172 w 1065371"/>
                <a:gd name="connsiteY8" fmla="*/ 1185020 h 1256062"/>
                <a:gd name="connsiteX9" fmla="*/ -180 w 1065371"/>
                <a:gd name="connsiteY9" fmla="*/ 1118345 h 1256062"/>
                <a:gd name="connsiteX10" fmla="*/ -180 w 1065371"/>
                <a:gd name="connsiteY10" fmla="*/ 1201499 h 1256062"/>
                <a:gd name="connsiteX11" fmla="*/ 149172 w 1065371"/>
                <a:gd name="connsiteY11" fmla="*/ 1255886 h 1256062"/>
                <a:gd name="connsiteX12" fmla="*/ 422539 w 1065371"/>
                <a:gd name="connsiteY12" fmla="*/ 1194545 h 1256062"/>
                <a:gd name="connsiteX13" fmla="*/ 554461 w 1065371"/>
                <a:gd name="connsiteY13" fmla="*/ 1223597 h 1256062"/>
                <a:gd name="connsiteX14" fmla="*/ 554461 w 1065371"/>
                <a:gd name="connsiteY14" fmla="*/ 497982 h 1256062"/>
                <a:gd name="connsiteX15" fmla="*/ 550651 w 1065371"/>
                <a:gd name="connsiteY15" fmla="*/ 341963 h 1256062"/>
                <a:gd name="connsiteX16" fmla="*/ 541126 w 1065371"/>
                <a:gd name="connsiteY16" fmla="*/ 241283 h 1256062"/>
                <a:gd name="connsiteX17" fmla="*/ 542933 w 1065371"/>
                <a:gd name="connsiteY17" fmla="*/ 239471 h 1256062"/>
                <a:gd name="connsiteX18" fmla="*/ 543031 w 1065371"/>
                <a:gd name="connsiteY18" fmla="*/ 239474 h 1256062"/>
                <a:gd name="connsiteX19" fmla="*/ 544745 w 1065371"/>
                <a:gd name="connsiteY19" fmla="*/ 240712 h 1256062"/>
                <a:gd name="connsiteX20" fmla="*/ 584083 w 1065371"/>
                <a:gd name="connsiteY20" fmla="*/ 330437 h 1256062"/>
                <a:gd name="connsiteX21" fmla="*/ 920983 w 1065371"/>
                <a:gd name="connsiteY21" fmla="*/ 936418 h 1256062"/>
                <a:gd name="connsiteX22" fmla="*/ 1065191 w 1065371"/>
                <a:gd name="connsiteY22" fmla="*/ 1195498 h 125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5371" h="1256062">
                  <a:moveTo>
                    <a:pt x="1065096" y="1037478"/>
                  </a:moveTo>
                  <a:cubicBezTo>
                    <a:pt x="1025662" y="966326"/>
                    <a:pt x="993944" y="909176"/>
                    <a:pt x="991182" y="904128"/>
                  </a:cubicBezTo>
                  <a:cubicBezTo>
                    <a:pt x="963559" y="853360"/>
                    <a:pt x="489310" y="3635"/>
                    <a:pt x="489310" y="3635"/>
                  </a:cubicBezTo>
                  <a:cubicBezTo>
                    <a:pt x="488247" y="1282"/>
                    <a:pt x="485890" y="-214"/>
                    <a:pt x="483309" y="-175"/>
                  </a:cubicBezTo>
                  <a:cubicBezTo>
                    <a:pt x="479522" y="-123"/>
                    <a:pt x="476494" y="2989"/>
                    <a:pt x="476546" y="6777"/>
                  </a:cubicBezTo>
                  <a:cubicBezTo>
                    <a:pt x="476546" y="6777"/>
                    <a:pt x="476546" y="6777"/>
                    <a:pt x="476546" y="6778"/>
                  </a:cubicBezTo>
                  <a:lnTo>
                    <a:pt x="476546" y="1128061"/>
                  </a:lnTo>
                  <a:cubicBezTo>
                    <a:pt x="458664" y="1125063"/>
                    <a:pt x="440575" y="1123471"/>
                    <a:pt x="422444" y="1123298"/>
                  </a:cubicBezTo>
                  <a:cubicBezTo>
                    <a:pt x="278331" y="1123298"/>
                    <a:pt x="238421" y="1185020"/>
                    <a:pt x="149172" y="1185020"/>
                  </a:cubicBezTo>
                  <a:cubicBezTo>
                    <a:pt x="99547" y="1185020"/>
                    <a:pt x="34015" y="1143110"/>
                    <a:pt x="-180" y="1118345"/>
                  </a:cubicBezTo>
                  <a:lnTo>
                    <a:pt x="-180" y="1201499"/>
                  </a:lnTo>
                  <a:cubicBezTo>
                    <a:pt x="35824" y="1224740"/>
                    <a:pt x="93832" y="1255886"/>
                    <a:pt x="149172" y="1255886"/>
                  </a:cubicBezTo>
                  <a:cubicBezTo>
                    <a:pt x="260329" y="1255886"/>
                    <a:pt x="290142" y="1194545"/>
                    <a:pt x="422539" y="1194545"/>
                  </a:cubicBezTo>
                  <a:cubicBezTo>
                    <a:pt x="471307" y="1194545"/>
                    <a:pt x="514170" y="1208738"/>
                    <a:pt x="554461" y="1223597"/>
                  </a:cubicBezTo>
                  <a:lnTo>
                    <a:pt x="554461" y="497982"/>
                  </a:lnTo>
                  <a:cubicBezTo>
                    <a:pt x="554461" y="476932"/>
                    <a:pt x="550651" y="345582"/>
                    <a:pt x="550651" y="341963"/>
                  </a:cubicBezTo>
                  <a:cubicBezTo>
                    <a:pt x="549984" y="308911"/>
                    <a:pt x="543793" y="258333"/>
                    <a:pt x="541126" y="241283"/>
                  </a:cubicBezTo>
                  <a:cubicBezTo>
                    <a:pt x="541124" y="240284"/>
                    <a:pt x="541933" y="239472"/>
                    <a:pt x="542933" y="239471"/>
                  </a:cubicBezTo>
                  <a:cubicBezTo>
                    <a:pt x="542965" y="239471"/>
                    <a:pt x="542998" y="239472"/>
                    <a:pt x="543031" y="239474"/>
                  </a:cubicBezTo>
                  <a:cubicBezTo>
                    <a:pt x="543819" y="239443"/>
                    <a:pt x="544527" y="239954"/>
                    <a:pt x="544745" y="240712"/>
                  </a:cubicBezTo>
                  <a:cubicBezTo>
                    <a:pt x="550460" y="255095"/>
                    <a:pt x="569605" y="300338"/>
                    <a:pt x="584083" y="330437"/>
                  </a:cubicBezTo>
                  <a:cubicBezTo>
                    <a:pt x="592656" y="348344"/>
                    <a:pt x="865642" y="837929"/>
                    <a:pt x="920983" y="936418"/>
                  </a:cubicBezTo>
                  <a:cubicBezTo>
                    <a:pt x="941652" y="973375"/>
                    <a:pt x="1000516" y="1079293"/>
                    <a:pt x="1065191" y="1195498"/>
                  </a:cubicBezTo>
                </a:path>
              </a:pathLst>
            </a:custGeom>
            <a:solidFill>
              <a:srgbClr val="CF04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b="1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34B504C-934C-4FB4-ABE7-13FC99880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96863"/>
            <a:ext cx="8824359" cy="9715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D1C198-43EE-4419-B775-1BE902471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49388"/>
            <a:ext cx="8824359" cy="4175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9B8C77-E472-4845-A1D1-7FC139342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4660" y="6307680"/>
            <a:ext cx="1658015" cy="1338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76627C96-5104-4F57-B8F5-6485DB34D4AD}" type="datetimeFigureOut">
              <a:rPr lang="sv-SE" smtClean="0"/>
              <a:pPr/>
              <a:t>2023-11-22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E757D-49DE-469C-9CC5-4FE6DD4F4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67725"/>
            <a:ext cx="4114800" cy="1338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D810DDA-C920-496F-A815-7249FDEC0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5" y="103649"/>
            <a:ext cx="360363" cy="1456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AD227E64-DCC2-4374-852B-F3CCB5EFE2A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547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4" r:id="rId4"/>
    <p:sldLayoutId id="2147483655" r:id="rId5"/>
    <p:sldLayoutId id="2147483665" r:id="rId6"/>
    <p:sldLayoutId id="2147483664" r:id="rId7"/>
    <p:sldLayoutId id="2147483661" r:id="rId8"/>
    <p:sldLayoutId id="2147483667" r:id="rId9"/>
    <p:sldLayoutId id="2147483662" r:id="rId10"/>
    <p:sldLayoutId id="2147483666" r:id="rId11"/>
    <p:sldLayoutId id="2147483663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Clr>
          <a:srgbClr val="FF630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309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43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pos="5995" userDrawn="1">
          <p15:clr>
            <a:srgbClr val="F26B43"/>
          </p15:clr>
        </p15:guide>
        <p15:guide id="8" orient="horz" pos="4156" userDrawn="1">
          <p15:clr>
            <a:srgbClr val="F26B43"/>
          </p15:clr>
        </p15:guide>
        <p15:guide id="9" orient="horz" pos="187" userDrawn="1">
          <p15:clr>
            <a:srgbClr val="F26B43"/>
          </p15:clr>
        </p15:guide>
        <p15:guide id="10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042"/>
            <a:ext cx="12265382" cy="6887076"/>
          </a:xfrm>
          <a:prstGeom prst="rect">
            <a:avLst/>
          </a:prstGeom>
        </p:spPr>
      </p:pic>
      <p:pic>
        <p:nvPicPr>
          <p:cNvPr id="8" name="Bildobjekt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383" y="-9525"/>
            <a:ext cx="1026264" cy="177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53" y="5334438"/>
            <a:ext cx="1509498" cy="1474398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-3" y="4479673"/>
            <a:ext cx="10249469" cy="1133061"/>
          </a:xfrm>
          <a:prstGeom prst="rect">
            <a:avLst/>
          </a:prstGeom>
          <a:solidFill>
            <a:srgbClr val="D04A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8398" y="4551566"/>
            <a:ext cx="917266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F168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F168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50000"/>
              </a:spcBef>
              <a:buClr>
                <a:srgbClr val="FF6309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0500">
              <a:spcBef>
                <a:spcPct val="50000"/>
              </a:spcBef>
              <a:buClr>
                <a:srgbClr val="FF6309"/>
              </a:buClr>
              <a:buSzPct val="13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None/>
            </a:pPr>
            <a:r>
              <a:rPr lang="en-US" sz="4400" b="1" dirty="0">
                <a:solidFill>
                  <a:srgbClr val="FFFFFF"/>
                </a:solidFill>
                <a:latin typeface="Frutiger LT Std 45 Light" panose="020B0402020204020204" pitchFamily="34" charset="0"/>
              </a:rPr>
              <a:t>Municipal facts</a:t>
            </a:r>
          </a:p>
          <a:p>
            <a:pPr marL="190500" marR="0" lvl="1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99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6884" y="0"/>
            <a:ext cx="8824359" cy="971549"/>
          </a:xfrm>
        </p:spPr>
        <p:txBody>
          <a:bodyPr/>
          <a:lstStyle/>
          <a:p>
            <a:pPr eaLnBrk="1" hangingPunct="1"/>
            <a:r>
              <a:rPr lang="sv-SE" altLang="sv-SE" sz="2800" dirty="0" err="1"/>
              <a:t>Number</a:t>
            </a:r>
            <a:r>
              <a:rPr lang="sv-SE" altLang="sv-SE" sz="2800" dirty="0"/>
              <a:t>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</a:t>
            </a:r>
            <a:r>
              <a:rPr lang="sv-SE" altLang="sv-SE" sz="2800" dirty="0" err="1"/>
              <a:t>job</a:t>
            </a:r>
            <a:r>
              <a:rPr lang="sv-SE" altLang="sv-SE" sz="2800" dirty="0"/>
              <a:t> </a:t>
            </a:r>
            <a:r>
              <a:rPr lang="sv-SE" altLang="sv-SE" sz="2800" dirty="0" err="1"/>
              <a:t>openings</a:t>
            </a:r>
            <a:r>
              <a:rPr lang="sv-SE" altLang="sv-SE" sz="2800" dirty="0"/>
              <a:t> Norrköping 2000-2021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457360"/>
              </p:ext>
            </p:extLst>
          </p:nvPr>
        </p:nvGraphicFramePr>
        <p:xfrm>
          <a:off x="716884" y="1219201"/>
          <a:ext cx="11398916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469454" y="6395046"/>
            <a:ext cx="6995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26298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2800" dirty="0"/>
              <a:t>Job </a:t>
            </a:r>
            <a:r>
              <a:rPr lang="sv-SE" altLang="sv-SE" sz="2800" dirty="0" err="1"/>
              <a:t>openings</a:t>
            </a:r>
            <a:r>
              <a:rPr lang="sv-SE" altLang="sv-SE" sz="2800" dirty="0"/>
              <a:t> in Norrköping and Sweden by business area 2021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959266"/>
              </p:ext>
            </p:extLst>
          </p:nvPr>
        </p:nvGraphicFramePr>
        <p:xfrm>
          <a:off x="695325" y="1340767"/>
          <a:ext cx="10668000" cy="509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550987" y="6440389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36501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0"/>
            <a:ext cx="8824359" cy="971549"/>
          </a:xfrm>
        </p:spPr>
        <p:txBody>
          <a:bodyPr/>
          <a:lstStyle/>
          <a:p>
            <a:r>
              <a:rPr lang="sv-SE" altLang="sv-SE" sz="2800" dirty="0" err="1"/>
              <a:t>Commuting</a:t>
            </a:r>
            <a:r>
              <a:rPr lang="sv-SE" altLang="sv-SE" sz="2800" dirty="0"/>
              <a:t> to and from Norrköping 1995-2021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04748"/>
              </p:ext>
            </p:extLst>
          </p:nvPr>
        </p:nvGraphicFramePr>
        <p:xfrm>
          <a:off x="180975" y="1133476"/>
          <a:ext cx="11772900" cy="471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945749" y="6314911"/>
            <a:ext cx="716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  <a:p>
            <a:r>
              <a:rPr lang="sv-SE" sz="1200" i="1" dirty="0"/>
              <a:t>A person </a:t>
            </a:r>
            <a:r>
              <a:rPr lang="sv-SE" sz="1200" i="1" dirty="0" err="1"/>
              <a:t>living</a:t>
            </a:r>
            <a:r>
              <a:rPr lang="sv-SE" sz="1200" i="1" dirty="0"/>
              <a:t> in </a:t>
            </a:r>
            <a:r>
              <a:rPr lang="sv-SE" sz="1200" i="1" dirty="0" err="1"/>
              <a:t>one</a:t>
            </a:r>
            <a:r>
              <a:rPr lang="sv-SE" sz="1200" i="1" dirty="0"/>
              <a:t> </a:t>
            </a:r>
            <a:r>
              <a:rPr lang="sv-SE" sz="1200" i="1" dirty="0" err="1"/>
              <a:t>municipality</a:t>
            </a:r>
            <a:r>
              <a:rPr lang="sv-SE" sz="1200" i="1" dirty="0"/>
              <a:t> and </a:t>
            </a:r>
            <a:r>
              <a:rPr lang="sv-SE" sz="1200" i="1" dirty="0" err="1"/>
              <a:t>work</a:t>
            </a:r>
            <a:r>
              <a:rPr lang="sv-SE" sz="1200" i="1" dirty="0"/>
              <a:t> in </a:t>
            </a:r>
            <a:r>
              <a:rPr lang="sv-SE" sz="1200" i="1" dirty="0" err="1"/>
              <a:t>another</a:t>
            </a:r>
            <a:r>
              <a:rPr lang="sv-SE" sz="1200" i="1" dirty="0"/>
              <a:t> is </a:t>
            </a:r>
            <a:r>
              <a:rPr lang="sv-SE" sz="1200" i="1" dirty="0" err="1"/>
              <a:t>defined</a:t>
            </a:r>
            <a:r>
              <a:rPr lang="sv-SE" sz="1200" i="1" dirty="0"/>
              <a:t> as a </a:t>
            </a:r>
            <a:r>
              <a:rPr lang="sv-SE" sz="1200" i="1" dirty="0" err="1"/>
              <a:t>commuter</a:t>
            </a:r>
            <a:r>
              <a:rPr lang="sv-SE" sz="1200" i="1" dirty="0"/>
              <a:t>.</a:t>
            </a:r>
          </a:p>
          <a:p>
            <a:endParaRPr lang="sv-SE" sz="1200" i="1" dirty="0"/>
          </a:p>
        </p:txBody>
      </p:sp>
    </p:spTree>
    <p:extLst>
      <p:ext uri="{BB962C8B-B14F-4D97-AF65-F5344CB8AC3E}">
        <p14:creationId xmlns:p14="http://schemas.microsoft.com/office/powerpoint/2010/main" val="23017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288" y="2610678"/>
            <a:ext cx="3001113" cy="1745079"/>
          </a:xfrm>
          <a:prstGeom prst="rect">
            <a:avLst/>
          </a:prstGeom>
        </p:spPr>
      </p:pic>
      <p:sp>
        <p:nvSpPr>
          <p:cNvPr id="25602" name="Rubrik 1"/>
          <p:cNvSpPr>
            <a:spLocks noGrp="1"/>
          </p:cNvSpPr>
          <p:nvPr>
            <p:ph type="title"/>
          </p:nvPr>
        </p:nvSpPr>
        <p:spPr>
          <a:xfrm>
            <a:off x="557052" y="230196"/>
            <a:ext cx="10972800" cy="706437"/>
          </a:xfrm>
        </p:spPr>
        <p:txBody>
          <a:bodyPr/>
          <a:lstStyle/>
          <a:p>
            <a:br>
              <a:rPr lang="sv-SE" altLang="sv-SE" dirty="0"/>
            </a:br>
            <a:r>
              <a:rPr lang="sv-SE" altLang="sv-SE" sz="2800" dirty="0" err="1"/>
              <a:t>Number</a:t>
            </a:r>
            <a:r>
              <a:rPr lang="sv-SE" altLang="sv-SE" sz="2800" dirty="0"/>
              <a:t>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</a:t>
            </a:r>
            <a:r>
              <a:rPr lang="sv-SE" altLang="sv-SE" sz="2800" dirty="0" err="1"/>
              <a:t>commuters</a:t>
            </a:r>
            <a:r>
              <a:rPr lang="sv-SE" altLang="sv-SE" sz="2800" dirty="0"/>
              <a:t> to and from the </a:t>
            </a:r>
            <a:r>
              <a:rPr lang="sv-SE" altLang="sv-SE" sz="2800" dirty="0" err="1"/>
              <a:t>municipalities</a:t>
            </a:r>
            <a:r>
              <a:rPr lang="sv-SE" altLang="sv-SE" sz="2800" dirty="0"/>
              <a:t> </a:t>
            </a:r>
            <a:r>
              <a:rPr lang="sv-SE" altLang="sv-SE" sz="2800" dirty="0" err="1"/>
              <a:t>with</a:t>
            </a:r>
            <a:r>
              <a:rPr lang="sv-SE" altLang="sv-SE" sz="2800" dirty="0"/>
              <a:t> the </a:t>
            </a:r>
            <a:r>
              <a:rPr lang="sv-SE" altLang="sv-SE" sz="2800" dirty="0" err="1"/>
              <a:t>most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frequent</a:t>
            </a:r>
            <a:r>
              <a:rPr lang="sv-SE" altLang="sv-SE" sz="2800" dirty="0"/>
              <a:t> </a:t>
            </a:r>
            <a:r>
              <a:rPr lang="sv-SE" altLang="sv-SE" sz="2800" dirty="0" err="1"/>
              <a:t>commuting</a:t>
            </a:r>
            <a:r>
              <a:rPr lang="sv-SE" altLang="sv-SE" sz="2800" dirty="0"/>
              <a:t> 2021</a:t>
            </a:r>
            <a:endParaRPr lang="sv-SE" altLang="sv-SE" sz="2800" dirty="0">
              <a:solidFill>
                <a:srgbClr val="FF0000"/>
              </a:solidFill>
            </a:endParaRPr>
          </a:p>
        </p:txBody>
      </p:sp>
      <p:sp>
        <p:nvSpPr>
          <p:cNvPr id="25604" name="textruta 9"/>
          <p:cNvSpPr txBox="1">
            <a:spLocks noChangeArrowheads="1"/>
          </p:cNvSpPr>
          <p:nvPr/>
        </p:nvSpPr>
        <p:spPr bwMode="auto">
          <a:xfrm>
            <a:off x="7900933" y="775046"/>
            <a:ext cx="1817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Stockholm</a:t>
            </a:r>
          </a:p>
        </p:txBody>
      </p:sp>
      <p:sp>
        <p:nvSpPr>
          <p:cNvPr id="25605" name="textruta 12"/>
          <p:cNvSpPr txBox="1">
            <a:spLocks noChangeArrowheads="1"/>
          </p:cNvSpPr>
          <p:nvPr/>
        </p:nvSpPr>
        <p:spPr bwMode="auto">
          <a:xfrm>
            <a:off x="5807845" y="5981831"/>
            <a:ext cx="206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Valdemarsvik</a:t>
            </a:r>
          </a:p>
        </p:txBody>
      </p:sp>
      <p:sp>
        <p:nvSpPr>
          <p:cNvPr id="25606" name="textruta 13"/>
          <p:cNvSpPr txBox="1">
            <a:spLocks noChangeArrowheads="1"/>
          </p:cNvSpPr>
          <p:nvPr/>
        </p:nvSpPr>
        <p:spPr bwMode="auto">
          <a:xfrm>
            <a:off x="4761529" y="5075383"/>
            <a:ext cx="189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Söderköping</a:t>
            </a:r>
          </a:p>
        </p:txBody>
      </p:sp>
      <p:sp>
        <p:nvSpPr>
          <p:cNvPr id="25607" name="textruta 14"/>
          <p:cNvSpPr txBox="1">
            <a:spLocks noChangeArrowheads="1"/>
          </p:cNvSpPr>
          <p:nvPr/>
        </p:nvSpPr>
        <p:spPr bwMode="auto">
          <a:xfrm>
            <a:off x="3142431" y="1835171"/>
            <a:ext cx="1817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Finspång</a:t>
            </a:r>
          </a:p>
        </p:txBody>
      </p:sp>
      <p:sp>
        <p:nvSpPr>
          <p:cNvPr id="25608" name="textruta 15"/>
          <p:cNvSpPr txBox="1">
            <a:spLocks noChangeArrowheads="1"/>
          </p:cNvSpPr>
          <p:nvPr/>
        </p:nvSpPr>
        <p:spPr bwMode="auto">
          <a:xfrm>
            <a:off x="4456952" y="914430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Katrineholm</a:t>
            </a:r>
          </a:p>
        </p:txBody>
      </p:sp>
      <p:sp>
        <p:nvSpPr>
          <p:cNvPr id="25609" name="textruta 16"/>
          <p:cNvSpPr txBox="1">
            <a:spLocks noChangeArrowheads="1"/>
          </p:cNvSpPr>
          <p:nvPr/>
        </p:nvSpPr>
        <p:spPr bwMode="auto">
          <a:xfrm>
            <a:off x="7765614" y="2258400"/>
            <a:ext cx="1817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Nyköping</a:t>
            </a:r>
          </a:p>
        </p:txBody>
      </p:sp>
      <p:sp>
        <p:nvSpPr>
          <p:cNvPr id="25610" name="textruta 17"/>
          <p:cNvSpPr txBox="1">
            <a:spLocks noChangeArrowheads="1"/>
          </p:cNvSpPr>
          <p:nvPr/>
        </p:nvSpPr>
        <p:spPr bwMode="auto">
          <a:xfrm>
            <a:off x="1876871" y="4527217"/>
            <a:ext cx="1817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dirty="0">
                <a:solidFill>
                  <a:srgbClr val="000000"/>
                </a:solidFill>
                <a:cs typeface="Arial" panose="020B0604020202020204" pitchFamily="34" charset="0"/>
              </a:rPr>
              <a:t>Linköping</a:t>
            </a:r>
          </a:p>
        </p:txBody>
      </p:sp>
      <p:sp>
        <p:nvSpPr>
          <p:cNvPr id="20" name="Upp 19"/>
          <p:cNvSpPr/>
          <p:nvPr/>
        </p:nvSpPr>
        <p:spPr>
          <a:xfrm rot="20988469">
            <a:off x="5226361" y="3792928"/>
            <a:ext cx="651670" cy="1015653"/>
          </a:xfrm>
          <a:prstGeom prst="upArrow">
            <a:avLst>
              <a:gd name="adj1" fmla="val 69884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1" name="Upp 20"/>
          <p:cNvSpPr/>
          <p:nvPr/>
        </p:nvSpPr>
        <p:spPr>
          <a:xfrm rot="3183011">
            <a:off x="3531060" y="3603250"/>
            <a:ext cx="651670" cy="1406919"/>
          </a:xfrm>
          <a:prstGeom prst="upArrow">
            <a:avLst>
              <a:gd name="adj1" fmla="val 58986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2" name="Upp 21"/>
          <p:cNvSpPr/>
          <p:nvPr/>
        </p:nvSpPr>
        <p:spPr>
          <a:xfrm rot="8306591">
            <a:off x="3915588" y="2561051"/>
            <a:ext cx="651670" cy="944659"/>
          </a:xfrm>
          <a:prstGeom prst="upArrow">
            <a:avLst>
              <a:gd name="adj1" fmla="val 34465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3" name="Upp 22"/>
          <p:cNvSpPr/>
          <p:nvPr/>
        </p:nvSpPr>
        <p:spPr>
          <a:xfrm rot="20676409">
            <a:off x="5974097" y="3787686"/>
            <a:ext cx="651670" cy="1876987"/>
          </a:xfrm>
          <a:prstGeom prst="upArrow">
            <a:avLst>
              <a:gd name="adj1" fmla="val 20842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4" name="Upp 23"/>
          <p:cNvSpPr/>
          <p:nvPr/>
        </p:nvSpPr>
        <p:spPr>
          <a:xfrm rot="14429950">
            <a:off x="6569274" y="2179813"/>
            <a:ext cx="743345" cy="1063413"/>
          </a:xfrm>
          <a:prstGeom prst="upArrow">
            <a:avLst>
              <a:gd name="adj1" fmla="val 15393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5" name="Upp 24"/>
          <p:cNvSpPr/>
          <p:nvPr/>
        </p:nvSpPr>
        <p:spPr>
          <a:xfrm rot="13716170">
            <a:off x="6301620" y="791554"/>
            <a:ext cx="651670" cy="2437823"/>
          </a:xfrm>
          <a:prstGeom prst="upArrow">
            <a:avLst>
              <a:gd name="adj1" fmla="val 9944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7" name="Upp 26"/>
          <p:cNvSpPr/>
          <p:nvPr/>
        </p:nvSpPr>
        <p:spPr>
          <a:xfrm rot="10218060">
            <a:off x="4918680" y="4182210"/>
            <a:ext cx="651670" cy="968965"/>
          </a:xfrm>
          <a:prstGeom prst="upArrow">
            <a:avLst>
              <a:gd name="adj1" fmla="val 23566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8" name="Upp 27"/>
          <p:cNvSpPr/>
          <p:nvPr/>
        </p:nvSpPr>
        <p:spPr>
          <a:xfrm rot="14047609">
            <a:off x="2904775" y="3327668"/>
            <a:ext cx="781674" cy="1417330"/>
          </a:xfrm>
          <a:prstGeom prst="upArrow">
            <a:avLst>
              <a:gd name="adj1" fmla="val 75333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9" name="Upp 28"/>
          <p:cNvSpPr/>
          <p:nvPr/>
        </p:nvSpPr>
        <p:spPr>
          <a:xfrm rot="19103047">
            <a:off x="3959168" y="2054609"/>
            <a:ext cx="759600" cy="978991"/>
          </a:xfrm>
          <a:prstGeom prst="upArrow">
            <a:avLst>
              <a:gd name="adj1" fmla="val 50812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30" name="Upp 29"/>
          <p:cNvSpPr/>
          <p:nvPr/>
        </p:nvSpPr>
        <p:spPr>
          <a:xfrm rot="9862400">
            <a:off x="5917648" y="4096041"/>
            <a:ext cx="651670" cy="1875438"/>
          </a:xfrm>
          <a:prstGeom prst="upArrow">
            <a:avLst>
              <a:gd name="adj1" fmla="val 4494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31" name="Upp 30"/>
          <p:cNvSpPr/>
          <p:nvPr/>
        </p:nvSpPr>
        <p:spPr>
          <a:xfrm rot="3600569">
            <a:off x="6965402" y="2198598"/>
            <a:ext cx="651670" cy="1063413"/>
          </a:xfrm>
          <a:prstGeom prst="upArrow">
            <a:avLst>
              <a:gd name="adj1" fmla="val 15392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32" name="Upp 31"/>
          <p:cNvSpPr/>
          <p:nvPr/>
        </p:nvSpPr>
        <p:spPr>
          <a:xfrm rot="2909420">
            <a:off x="6798518" y="692298"/>
            <a:ext cx="384767" cy="2451375"/>
          </a:xfrm>
          <a:prstGeom prst="upArrow">
            <a:avLst>
              <a:gd name="adj1" fmla="val 42638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33" name="Upp 32"/>
          <p:cNvSpPr/>
          <p:nvPr/>
        </p:nvSpPr>
        <p:spPr>
          <a:xfrm rot="10800000">
            <a:off x="4929130" y="1519540"/>
            <a:ext cx="722370" cy="1290881"/>
          </a:xfrm>
          <a:prstGeom prst="upArrow">
            <a:avLst>
              <a:gd name="adj1" fmla="val 7219"/>
              <a:gd name="adj2" fmla="val 36874"/>
            </a:avLst>
          </a:prstGeom>
          <a:solidFill>
            <a:srgbClr val="FFA616"/>
          </a:solidFill>
          <a:ln>
            <a:solidFill>
              <a:srgbClr val="FFA616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34" name="Upp 33"/>
          <p:cNvSpPr/>
          <p:nvPr/>
        </p:nvSpPr>
        <p:spPr>
          <a:xfrm>
            <a:off x="5068455" y="1258921"/>
            <a:ext cx="651670" cy="1234349"/>
          </a:xfrm>
          <a:prstGeom prst="upArrow">
            <a:avLst>
              <a:gd name="adj1" fmla="val 7219"/>
              <a:gd name="adj2" fmla="val 36874"/>
            </a:avLst>
          </a:prstGeom>
          <a:solidFill>
            <a:srgbClr val="00AFD7"/>
          </a:solidFill>
          <a:ln>
            <a:solidFill>
              <a:srgbClr val="00AFD7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FFFFFF"/>
              </a:solidFill>
            </a:endParaRPr>
          </a:p>
        </p:txBody>
      </p:sp>
      <p:sp>
        <p:nvSpPr>
          <p:cNvPr id="25625" name="textruta 34"/>
          <p:cNvSpPr txBox="1">
            <a:spLocks noChangeArrowheads="1"/>
          </p:cNvSpPr>
          <p:nvPr/>
        </p:nvSpPr>
        <p:spPr bwMode="auto">
          <a:xfrm>
            <a:off x="5156468" y="1244682"/>
            <a:ext cx="63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320</a:t>
            </a:r>
          </a:p>
        </p:txBody>
      </p:sp>
      <p:sp>
        <p:nvSpPr>
          <p:cNvPr id="25626" name="textruta 35"/>
          <p:cNvSpPr txBox="1">
            <a:spLocks noChangeArrowheads="1"/>
          </p:cNvSpPr>
          <p:nvPr/>
        </p:nvSpPr>
        <p:spPr bwMode="auto">
          <a:xfrm>
            <a:off x="3922462" y="2295733"/>
            <a:ext cx="63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2 240</a:t>
            </a:r>
          </a:p>
        </p:txBody>
      </p:sp>
      <p:sp>
        <p:nvSpPr>
          <p:cNvPr id="25627" name="textruta 36"/>
          <p:cNvSpPr txBox="1">
            <a:spLocks noChangeArrowheads="1"/>
          </p:cNvSpPr>
          <p:nvPr/>
        </p:nvSpPr>
        <p:spPr bwMode="auto">
          <a:xfrm>
            <a:off x="7544135" y="1048488"/>
            <a:ext cx="633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1 190</a:t>
            </a:r>
          </a:p>
        </p:txBody>
      </p:sp>
      <p:sp>
        <p:nvSpPr>
          <p:cNvPr id="25628" name="textruta 37"/>
          <p:cNvSpPr txBox="1">
            <a:spLocks noChangeArrowheads="1"/>
          </p:cNvSpPr>
          <p:nvPr/>
        </p:nvSpPr>
        <p:spPr bwMode="auto">
          <a:xfrm>
            <a:off x="7378162" y="2386408"/>
            <a:ext cx="633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500</a:t>
            </a:r>
          </a:p>
        </p:txBody>
      </p:sp>
      <p:sp>
        <p:nvSpPr>
          <p:cNvPr id="25629" name="textruta 38"/>
          <p:cNvSpPr txBox="1">
            <a:spLocks noChangeArrowheads="1"/>
          </p:cNvSpPr>
          <p:nvPr/>
        </p:nvSpPr>
        <p:spPr bwMode="auto">
          <a:xfrm>
            <a:off x="4985627" y="4863551"/>
            <a:ext cx="63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1 190</a:t>
            </a:r>
          </a:p>
        </p:txBody>
      </p:sp>
      <p:sp>
        <p:nvSpPr>
          <p:cNvPr id="25630" name="textruta 39"/>
          <p:cNvSpPr txBox="1">
            <a:spLocks noChangeArrowheads="1"/>
          </p:cNvSpPr>
          <p:nvPr/>
        </p:nvSpPr>
        <p:spPr bwMode="auto">
          <a:xfrm>
            <a:off x="6225957" y="5661693"/>
            <a:ext cx="633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200</a:t>
            </a:r>
          </a:p>
        </p:txBody>
      </p:sp>
      <p:sp>
        <p:nvSpPr>
          <p:cNvPr id="25631" name="textruta 40"/>
          <p:cNvSpPr txBox="1">
            <a:spLocks noChangeArrowheads="1"/>
          </p:cNvSpPr>
          <p:nvPr/>
        </p:nvSpPr>
        <p:spPr bwMode="auto">
          <a:xfrm>
            <a:off x="2659757" y="4114169"/>
            <a:ext cx="63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5 290</a:t>
            </a:r>
          </a:p>
        </p:txBody>
      </p:sp>
      <p:sp>
        <p:nvSpPr>
          <p:cNvPr id="25632" name="textruta 41"/>
          <p:cNvSpPr txBox="1">
            <a:spLocks noChangeArrowheads="1"/>
          </p:cNvSpPr>
          <p:nvPr/>
        </p:nvSpPr>
        <p:spPr bwMode="auto">
          <a:xfrm>
            <a:off x="3881045" y="3876066"/>
            <a:ext cx="633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3 250</a:t>
            </a:r>
          </a:p>
        </p:txBody>
      </p:sp>
      <p:sp>
        <p:nvSpPr>
          <p:cNvPr id="25633" name="textruta 42"/>
          <p:cNvSpPr txBox="1">
            <a:spLocks noChangeArrowheads="1"/>
          </p:cNvSpPr>
          <p:nvPr/>
        </p:nvSpPr>
        <p:spPr bwMode="auto">
          <a:xfrm>
            <a:off x="4090453" y="3087926"/>
            <a:ext cx="63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2 070</a:t>
            </a:r>
          </a:p>
        </p:txBody>
      </p:sp>
      <p:sp>
        <p:nvSpPr>
          <p:cNvPr id="25634" name="textruta 43"/>
          <p:cNvSpPr txBox="1">
            <a:spLocks noChangeArrowheads="1"/>
          </p:cNvSpPr>
          <p:nvPr/>
        </p:nvSpPr>
        <p:spPr bwMode="auto">
          <a:xfrm>
            <a:off x="5156468" y="3930146"/>
            <a:ext cx="63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3 150</a:t>
            </a:r>
          </a:p>
        </p:txBody>
      </p:sp>
      <p:sp>
        <p:nvSpPr>
          <p:cNvPr id="25635" name="textruta 44"/>
          <p:cNvSpPr txBox="1">
            <a:spLocks noChangeArrowheads="1"/>
          </p:cNvSpPr>
          <p:nvPr/>
        </p:nvSpPr>
        <p:spPr bwMode="auto">
          <a:xfrm>
            <a:off x="5874715" y="3811032"/>
            <a:ext cx="6334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670</a:t>
            </a:r>
          </a:p>
        </p:txBody>
      </p:sp>
      <p:sp>
        <p:nvSpPr>
          <p:cNvPr id="25636" name="textruta 45"/>
          <p:cNvSpPr txBox="1">
            <a:spLocks noChangeArrowheads="1"/>
          </p:cNvSpPr>
          <p:nvPr/>
        </p:nvSpPr>
        <p:spPr bwMode="auto">
          <a:xfrm>
            <a:off x="6387120" y="2816118"/>
            <a:ext cx="6334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730</a:t>
            </a:r>
          </a:p>
        </p:txBody>
      </p:sp>
      <p:sp>
        <p:nvSpPr>
          <p:cNvPr id="25637" name="textruta 46"/>
          <p:cNvSpPr txBox="1">
            <a:spLocks noChangeArrowheads="1"/>
          </p:cNvSpPr>
          <p:nvPr/>
        </p:nvSpPr>
        <p:spPr bwMode="auto">
          <a:xfrm>
            <a:off x="5584352" y="2598262"/>
            <a:ext cx="633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510</a:t>
            </a:r>
          </a:p>
        </p:txBody>
      </p:sp>
      <p:sp>
        <p:nvSpPr>
          <p:cNvPr id="25638" name="textruta 47"/>
          <p:cNvSpPr txBox="1">
            <a:spLocks noChangeArrowheads="1"/>
          </p:cNvSpPr>
          <p:nvPr/>
        </p:nvSpPr>
        <p:spPr bwMode="auto">
          <a:xfrm>
            <a:off x="5059972" y="2491814"/>
            <a:ext cx="633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b="1" dirty="0">
                <a:solidFill>
                  <a:srgbClr val="000000"/>
                </a:solidFill>
                <a:cs typeface="Arial" panose="020B0604020202020204" pitchFamily="34" charset="0"/>
              </a:rPr>
              <a:t>470</a:t>
            </a:r>
          </a:p>
        </p:txBody>
      </p:sp>
      <p:sp>
        <p:nvSpPr>
          <p:cNvPr id="25639" name="Text Box 10"/>
          <p:cNvSpPr txBox="1">
            <a:spLocks noChangeArrowheads="1"/>
          </p:cNvSpPr>
          <p:nvPr/>
        </p:nvSpPr>
        <p:spPr bwMode="auto">
          <a:xfrm>
            <a:off x="-25149" y="6550025"/>
            <a:ext cx="2535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sv-SE" altLang="sv-SE" sz="1400" i="1" dirty="0">
                <a:solidFill>
                  <a:srgbClr val="000000"/>
                </a:solidFill>
                <a:cs typeface="Arial" panose="020B0604020202020204" pitchFamily="34" charset="0"/>
              </a:rPr>
              <a:t>Källa: Statistiska centralbyrån</a:t>
            </a:r>
          </a:p>
        </p:txBody>
      </p:sp>
    </p:spTree>
    <p:extLst>
      <p:ext uri="{BB962C8B-B14F-4D97-AF65-F5344CB8AC3E}">
        <p14:creationId xmlns:p14="http://schemas.microsoft.com/office/powerpoint/2010/main" val="226597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6629" y="197172"/>
            <a:ext cx="11170096" cy="706437"/>
          </a:xfrm>
        </p:spPr>
        <p:txBody>
          <a:bodyPr/>
          <a:lstStyle/>
          <a:p>
            <a:pPr eaLnBrk="1" hangingPunct="1"/>
            <a:r>
              <a:rPr lang="sv-SE" altLang="sv-SE" sz="2800" dirty="0" err="1"/>
              <a:t>Share</a:t>
            </a:r>
            <a:r>
              <a:rPr lang="sv-SE" altLang="sv-SE" sz="2800" dirty="0"/>
              <a:t>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</a:t>
            </a:r>
            <a:r>
              <a:rPr lang="sv-SE" altLang="sv-SE" sz="2800" dirty="0" err="1"/>
              <a:t>gainfully</a:t>
            </a:r>
            <a:r>
              <a:rPr lang="sv-SE" altLang="sv-SE" sz="2800" dirty="0"/>
              <a:t> </a:t>
            </a:r>
            <a:r>
              <a:rPr lang="sv-SE" altLang="sv-SE" sz="2800" dirty="0" err="1"/>
              <a:t>employed</a:t>
            </a:r>
            <a:r>
              <a:rPr lang="sv-SE" altLang="sv-SE" sz="2800" dirty="0"/>
              <a:t> population 20-64 </a:t>
            </a:r>
            <a:r>
              <a:rPr lang="sv-SE" altLang="sv-SE" sz="2800" dirty="0" err="1"/>
              <a:t>years</a:t>
            </a:r>
            <a:r>
              <a:rPr lang="sv-SE" altLang="sv-SE" sz="2800" dirty="0"/>
              <a:t> 2000 - 2021</a:t>
            </a:r>
          </a:p>
        </p:txBody>
      </p:sp>
      <p:sp>
        <p:nvSpPr>
          <p:cNvPr id="11268" name="textruta 3"/>
          <p:cNvSpPr txBox="1">
            <a:spLocks noChangeArrowheads="1"/>
          </p:cNvSpPr>
          <p:nvPr/>
        </p:nvSpPr>
        <p:spPr bwMode="auto">
          <a:xfrm>
            <a:off x="558602" y="6228360"/>
            <a:ext cx="3555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i="1" dirty="0"/>
              <a:t>Source: </a:t>
            </a:r>
            <a:r>
              <a:rPr lang="sv-SE" altLang="sv-SE" sz="1200" i="1" dirty="0" err="1"/>
              <a:t>Statistics</a:t>
            </a:r>
            <a:r>
              <a:rPr lang="sv-SE" altLang="sv-SE" sz="1200" i="1" dirty="0"/>
              <a:t> Sweden</a:t>
            </a:r>
          </a:p>
          <a:p>
            <a:pPr eaLnBrk="1" hangingPunct="1"/>
            <a:r>
              <a:rPr lang="sv-SE" altLang="sv-SE" sz="1200" i="1" dirty="0"/>
              <a:t>Note: </a:t>
            </a:r>
            <a:r>
              <a:rPr lang="sv-SE" sz="1200" i="1" dirty="0"/>
              <a:t>the y-</a:t>
            </a:r>
            <a:r>
              <a:rPr lang="sv-SE" sz="1200" i="1" dirty="0" err="1"/>
              <a:t>axis</a:t>
            </a:r>
            <a:r>
              <a:rPr lang="sv-SE" sz="1200" i="1" dirty="0"/>
              <a:t> </a:t>
            </a:r>
            <a:r>
              <a:rPr lang="sv-SE" sz="1200" i="1" dirty="0" err="1"/>
              <a:t>does</a:t>
            </a:r>
            <a:r>
              <a:rPr lang="sv-SE" sz="1200" i="1" dirty="0"/>
              <a:t> not </a:t>
            </a:r>
            <a:r>
              <a:rPr lang="sv-SE" sz="1200" i="1" dirty="0" err="1"/>
              <a:t>begin</a:t>
            </a:r>
            <a:r>
              <a:rPr lang="sv-SE" sz="1200" i="1" dirty="0"/>
              <a:t> by the </a:t>
            </a:r>
            <a:r>
              <a:rPr lang="sv-SE" sz="1200" i="1" dirty="0" err="1"/>
              <a:t>value</a:t>
            </a:r>
            <a:r>
              <a:rPr lang="sv-SE" sz="1200" i="1" dirty="0"/>
              <a:t> </a:t>
            </a:r>
            <a:r>
              <a:rPr lang="sv-SE" sz="1200" i="1" dirty="0" err="1"/>
              <a:t>zero</a:t>
            </a:r>
            <a:r>
              <a:rPr lang="sv-SE" sz="1200" i="1" dirty="0"/>
              <a:t>.</a:t>
            </a:r>
            <a:endParaRPr lang="sv-SE" altLang="sv-SE" sz="1200" i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45948989"/>
              </p:ext>
            </p:extLst>
          </p:nvPr>
        </p:nvGraphicFramePr>
        <p:xfrm>
          <a:off x="409575" y="1340769"/>
          <a:ext cx="11487150" cy="445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04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58044" y="313376"/>
            <a:ext cx="8229600" cy="1012534"/>
          </a:xfrm>
        </p:spPr>
        <p:txBody>
          <a:bodyPr/>
          <a:lstStyle/>
          <a:p>
            <a:r>
              <a:rPr lang="sv-SE" sz="2800" dirty="0" err="1"/>
              <a:t>Unemployment</a:t>
            </a:r>
            <a:r>
              <a:rPr lang="sv-SE" sz="2800" dirty="0"/>
              <a:t> rate </a:t>
            </a:r>
            <a:r>
              <a:rPr lang="sv-SE" sz="2800" dirty="0" err="1"/>
              <a:t>january</a:t>
            </a:r>
            <a:r>
              <a:rPr lang="sv-SE" sz="2800" dirty="0"/>
              <a:t> 2017 – </a:t>
            </a:r>
            <a:r>
              <a:rPr lang="sv-SE" sz="2800" dirty="0" err="1"/>
              <a:t>january</a:t>
            </a:r>
            <a:r>
              <a:rPr lang="sv-SE" sz="2800" dirty="0"/>
              <a:t> 2023</a:t>
            </a:r>
            <a:br>
              <a:rPr lang="sv-SE" sz="2800" dirty="0"/>
            </a:br>
            <a:endParaRPr lang="sv-SE" altLang="sv-SE" sz="2800" dirty="0"/>
          </a:p>
        </p:txBody>
      </p:sp>
      <p:sp>
        <p:nvSpPr>
          <p:cNvPr id="8" name="textruta 3"/>
          <p:cNvSpPr txBox="1">
            <a:spLocks noChangeArrowheads="1"/>
          </p:cNvSpPr>
          <p:nvPr/>
        </p:nvSpPr>
        <p:spPr bwMode="auto">
          <a:xfrm>
            <a:off x="800919" y="6010623"/>
            <a:ext cx="72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i="1" dirty="0"/>
              <a:t>Source: Swedish Public </a:t>
            </a:r>
            <a:r>
              <a:rPr lang="sv-SE" altLang="sv-SE" sz="1200" i="1" dirty="0" err="1"/>
              <a:t>Employment</a:t>
            </a:r>
            <a:r>
              <a:rPr lang="sv-SE" altLang="sv-SE" sz="1200" i="1" dirty="0"/>
              <a:t> Service</a:t>
            </a:r>
          </a:p>
          <a:p>
            <a:pPr eaLnBrk="1" hangingPunct="1"/>
            <a:r>
              <a:rPr lang="sv-SE" altLang="sv-SE" sz="1200" i="1" dirty="0"/>
              <a:t>Note: The </a:t>
            </a:r>
            <a:r>
              <a:rPr lang="sv-SE" altLang="sv-SE" sz="1200" i="1" dirty="0" err="1"/>
              <a:t>umployment</a:t>
            </a:r>
            <a:r>
              <a:rPr lang="sv-SE" altLang="sv-SE" sz="1200" i="1" dirty="0"/>
              <a:t> rate is the </a:t>
            </a:r>
            <a:r>
              <a:rPr lang="sv-SE" altLang="sv-SE" sz="1200" i="1" dirty="0" err="1"/>
              <a:t>share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of</a:t>
            </a:r>
            <a:r>
              <a:rPr lang="sv-SE" altLang="sv-SE" sz="1200" i="1" dirty="0"/>
              <a:t> the </a:t>
            </a:r>
            <a:r>
              <a:rPr lang="sv-SE" altLang="sv-SE" sz="1200" i="1" dirty="0" err="1"/>
              <a:t>labour</a:t>
            </a:r>
            <a:r>
              <a:rPr lang="sv-SE" altLang="sv-SE" sz="1200" i="1" dirty="0"/>
              <a:t> force in the </a:t>
            </a:r>
            <a:r>
              <a:rPr lang="sv-SE" altLang="sv-SE" sz="1200" i="1" dirty="0" err="1"/>
              <a:t>ages</a:t>
            </a:r>
            <a:r>
              <a:rPr lang="sv-SE" altLang="sv-SE" sz="1200" i="1" dirty="0"/>
              <a:t> 16-64 </a:t>
            </a:r>
            <a:r>
              <a:rPr lang="sv-SE" altLang="sv-SE" sz="1200" i="1" dirty="0" err="1"/>
              <a:t>years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who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are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registred</a:t>
            </a:r>
            <a:r>
              <a:rPr lang="sv-SE" altLang="sv-SE" sz="1200" i="1" dirty="0"/>
              <a:t> as </a:t>
            </a:r>
            <a:r>
              <a:rPr lang="sv-SE" altLang="sv-SE" sz="1200" i="1" dirty="0" err="1"/>
              <a:t>unemployed</a:t>
            </a:r>
            <a:endParaRPr lang="sv-SE" altLang="sv-SE" sz="1200" i="1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309356"/>
              </p:ext>
            </p:extLst>
          </p:nvPr>
        </p:nvGraphicFramePr>
        <p:xfrm>
          <a:off x="400869" y="1268760"/>
          <a:ext cx="11086281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52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3244" y="196256"/>
            <a:ext cx="8229600" cy="706437"/>
          </a:xfrm>
        </p:spPr>
        <p:txBody>
          <a:bodyPr/>
          <a:lstStyle/>
          <a:p>
            <a:r>
              <a:rPr lang="sv-SE" altLang="sv-SE" sz="2800" dirty="0" err="1"/>
              <a:t>Educational</a:t>
            </a:r>
            <a:r>
              <a:rPr lang="sv-SE" altLang="sv-SE" sz="2800" dirty="0"/>
              <a:t> </a:t>
            </a:r>
            <a:r>
              <a:rPr lang="sv-SE" altLang="sv-SE" sz="2800" dirty="0" err="1"/>
              <a:t>level</a:t>
            </a:r>
            <a:r>
              <a:rPr lang="sv-SE" altLang="sv-SE" sz="2800" dirty="0"/>
              <a:t> </a:t>
            </a:r>
            <a:r>
              <a:rPr lang="sv-SE" altLang="sv-SE" sz="2800" dirty="0" err="1"/>
              <a:t>among</a:t>
            </a:r>
            <a:r>
              <a:rPr lang="sv-SE" altLang="sv-SE" sz="2800" dirty="0"/>
              <a:t> the population, age 20-64 </a:t>
            </a:r>
            <a:r>
              <a:rPr lang="sv-SE" altLang="sv-SE" sz="2800" dirty="0" err="1"/>
              <a:t>years</a:t>
            </a:r>
            <a:endParaRPr lang="sv-SE" altLang="sv-SE" sz="2800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609449"/>
              </p:ext>
            </p:extLst>
          </p:nvPr>
        </p:nvGraphicFramePr>
        <p:xfrm>
          <a:off x="353244" y="1219201"/>
          <a:ext cx="11093281" cy="501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3"/>
          <p:cNvSpPr txBox="1">
            <a:spLocks noChangeArrowheads="1"/>
          </p:cNvSpPr>
          <p:nvPr/>
        </p:nvSpPr>
        <p:spPr bwMode="auto">
          <a:xfrm>
            <a:off x="353244" y="6476547"/>
            <a:ext cx="1968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i="1" dirty="0"/>
              <a:t>Source: </a:t>
            </a:r>
            <a:r>
              <a:rPr lang="sv-SE" altLang="sv-SE" sz="1200" i="1" dirty="0" err="1"/>
              <a:t>Statistics</a:t>
            </a:r>
            <a:r>
              <a:rPr lang="sv-SE" altLang="sv-SE" sz="12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17388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 animBg="0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690" y="293967"/>
            <a:ext cx="9476638" cy="486000"/>
          </a:xfrm>
        </p:spPr>
        <p:txBody>
          <a:bodyPr/>
          <a:lstStyle/>
          <a:p>
            <a:r>
              <a:rPr lang="sv-SE" altLang="sv-SE" sz="2800" kern="0" dirty="0" err="1"/>
              <a:t>Educational</a:t>
            </a:r>
            <a:r>
              <a:rPr lang="sv-SE" altLang="sv-SE" sz="2800" kern="0" dirty="0"/>
              <a:t> </a:t>
            </a:r>
            <a:r>
              <a:rPr lang="sv-SE" altLang="sv-SE" sz="2800" kern="0" dirty="0" err="1"/>
              <a:t>level</a:t>
            </a:r>
            <a:r>
              <a:rPr lang="sv-SE" altLang="sv-SE" sz="2800" kern="0" dirty="0"/>
              <a:t> </a:t>
            </a:r>
            <a:r>
              <a:rPr lang="sv-SE" altLang="sv-SE" sz="2800" kern="0" dirty="0" err="1"/>
              <a:t>among</a:t>
            </a:r>
            <a:r>
              <a:rPr lang="sv-SE" altLang="sv-SE" sz="2800" kern="0" dirty="0"/>
              <a:t> the population, age 25-64 år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/>
          </p:nvPr>
        </p:nvGraphicFramePr>
        <p:xfrm>
          <a:off x="361425" y="1772816"/>
          <a:ext cx="10258950" cy="458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ktangel 7"/>
          <p:cNvSpPr/>
          <p:nvPr/>
        </p:nvSpPr>
        <p:spPr>
          <a:xfrm>
            <a:off x="294690" y="1465039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/>
              <a:t>Per cent</a:t>
            </a:r>
            <a:endParaRPr lang="sv-SE" sz="1400" dirty="0"/>
          </a:p>
        </p:txBody>
      </p:sp>
      <p:sp>
        <p:nvSpPr>
          <p:cNvPr id="10" name="Rektangel 9"/>
          <p:cNvSpPr/>
          <p:nvPr/>
        </p:nvSpPr>
        <p:spPr>
          <a:xfrm>
            <a:off x="214225" y="987806"/>
            <a:ext cx="782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Norrköping, Sweden and </a:t>
            </a:r>
            <a:r>
              <a:rPr lang="sv-SE" b="1" dirty="0" err="1"/>
              <a:t>some</a:t>
            </a:r>
            <a:r>
              <a:rPr lang="sv-SE" b="1" dirty="0"/>
              <a:t> </a:t>
            </a:r>
            <a:r>
              <a:rPr lang="sv-SE" b="1" dirty="0" err="1"/>
              <a:t>comparable</a:t>
            </a:r>
            <a:r>
              <a:rPr lang="sv-SE" b="1" dirty="0"/>
              <a:t> </a:t>
            </a:r>
            <a:r>
              <a:rPr lang="sv-SE" b="1" dirty="0" err="1"/>
              <a:t>municipalities</a:t>
            </a:r>
            <a:r>
              <a:rPr lang="sv-SE" b="1" dirty="0"/>
              <a:t>, </a:t>
            </a:r>
            <a:r>
              <a:rPr lang="sv-SE" b="1" dirty="0" err="1"/>
              <a:t>year</a:t>
            </a:r>
            <a:r>
              <a:rPr lang="sv-SE" b="1" dirty="0"/>
              <a:t> 2022</a:t>
            </a:r>
            <a:endParaRPr lang="sv-S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4690" y="6501379"/>
            <a:ext cx="19688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i="1" dirty="0"/>
              <a:t>Source: </a:t>
            </a:r>
            <a:r>
              <a:rPr lang="sv-SE" altLang="sv-SE" sz="1200" i="1" dirty="0" err="1"/>
              <a:t>Statistics</a:t>
            </a:r>
            <a:r>
              <a:rPr lang="sv-SE" altLang="sv-SE" sz="12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8832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2361" y="147043"/>
            <a:ext cx="10292304" cy="892919"/>
          </a:xfrm>
        </p:spPr>
        <p:txBody>
          <a:bodyPr/>
          <a:lstStyle/>
          <a:p>
            <a:r>
              <a:rPr lang="sv-SE" sz="2800" dirty="0" err="1"/>
              <a:t>Newly</a:t>
            </a:r>
            <a:r>
              <a:rPr lang="sv-SE" sz="2800" dirty="0"/>
              <a:t> </a:t>
            </a:r>
            <a:r>
              <a:rPr lang="sv-SE" sz="2800" dirty="0" err="1"/>
              <a:t>constructed</a:t>
            </a:r>
            <a:r>
              <a:rPr lang="sv-SE" sz="2800" dirty="0"/>
              <a:t> </a:t>
            </a:r>
            <a:r>
              <a:rPr lang="sv-SE" sz="2800" dirty="0" err="1"/>
              <a:t>homes</a:t>
            </a:r>
            <a:r>
              <a:rPr lang="sv-SE" sz="2800" dirty="0"/>
              <a:t> in Norrköping 1961-2022</a:t>
            </a:r>
            <a:br>
              <a:rPr lang="sv-SE" altLang="sv-SE" sz="2800" dirty="0"/>
            </a:br>
            <a:endParaRPr lang="sv-SE" altLang="sv-SE" sz="2800" dirty="0"/>
          </a:p>
        </p:txBody>
      </p:sp>
      <p:sp>
        <p:nvSpPr>
          <p:cNvPr id="7" name="textruta 6"/>
          <p:cNvSpPr txBox="1"/>
          <p:nvPr/>
        </p:nvSpPr>
        <p:spPr>
          <a:xfrm>
            <a:off x="802829" y="6359228"/>
            <a:ext cx="6347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Municipality</a:t>
            </a:r>
            <a:r>
              <a:rPr lang="sv-SE" sz="1200" i="1" dirty="0"/>
              <a:t> </a:t>
            </a:r>
            <a:r>
              <a:rPr lang="sv-SE" sz="1200" i="1" dirty="0" err="1"/>
              <a:t>of</a:t>
            </a:r>
            <a:r>
              <a:rPr lang="sv-SE" sz="1200" i="1" dirty="0"/>
              <a:t> Norrköping 1961-1974, </a:t>
            </a:r>
            <a:r>
              <a:rPr lang="sv-SE" sz="1200" i="1" dirty="0" err="1"/>
              <a:t>Statistics</a:t>
            </a:r>
            <a:r>
              <a:rPr lang="sv-SE" sz="1200" i="1" dirty="0"/>
              <a:t> Sweden 1975-2022</a:t>
            </a:r>
          </a:p>
        </p:txBody>
      </p:sp>
      <p:graphicFrame>
        <p:nvGraphicFramePr>
          <p:cNvPr id="9" name="Platshållare för innehåll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754448"/>
              </p:ext>
            </p:extLst>
          </p:nvPr>
        </p:nvGraphicFramePr>
        <p:xfrm>
          <a:off x="352540" y="936435"/>
          <a:ext cx="11710930" cy="506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10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667000" y="85725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4381500" y="3257551"/>
          <a:ext cx="3314700" cy="297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hoto Editor-foto" r:id="rId3" imgW="8933333" imgH="800212" progId="MSPhotoEd.3">
                  <p:embed/>
                </p:oleObj>
              </mc:Choice>
              <mc:Fallback>
                <p:oleObj name="Photo Editor-foto" r:id="rId3" imgW="8933333" imgH="800212" progId="MSPhotoEd.3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257551"/>
                        <a:ext cx="3314700" cy="297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0670" y="6104148"/>
            <a:ext cx="140426" cy="232939"/>
          </a:xfrm>
          <a:prstGeom prst="rect">
            <a:avLst/>
          </a:prstGeom>
        </p:spPr>
        <p:txBody>
          <a:bodyPr vert="horz" wrap="square" lIns="0" tIns="21771" rIns="0" bIns="0" rtlCol="0">
            <a:spAutoFit/>
          </a:bodyPr>
          <a:lstStyle/>
          <a:p>
            <a:pPr marL="21772" defTabSz="1567556">
              <a:spcBef>
                <a:spcPts val="171"/>
              </a:spcBef>
            </a:pPr>
            <a:r>
              <a:rPr sz="1371" spc="-9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37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5328285" h="3780154">
                <a:moveTo>
                  <a:pt x="5328005" y="0"/>
                </a:moveTo>
                <a:lnTo>
                  <a:pt x="0" y="0"/>
                </a:lnTo>
                <a:lnTo>
                  <a:pt x="0" y="3780002"/>
                </a:lnTo>
                <a:lnTo>
                  <a:pt x="5328005" y="3780002"/>
                </a:lnTo>
                <a:lnTo>
                  <a:pt x="5328005" y="0"/>
                </a:lnTo>
                <a:close/>
              </a:path>
            </a:pathLst>
          </a:custGeom>
          <a:solidFill>
            <a:srgbClr val="00AFD7">
              <a:alpha val="29998"/>
            </a:srgbClr>
          </a:solidFill>
        </p:spPr>
        <p:txBody>
          <a:bodyPr wrap="square" lIns="0" tIns="0" rIns="0" bIns="0" rtlCol="0"/>
          <a:lstStyle/>
          <a:p>
            <a:pPr defTabSz="1567556"/>
            <a:endParaRPr sz="3086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637" y="0"/>
            <a:ext cx="10229245" cy="6597831"/>
            <a:chOff x="-4622" y="0"/>
            <a:chExt cx="5046980" cy="3740785"/>
          </a:xfrm>
        </p:grpSpPr>
        <p:sp>
          <p:nvSpPr>
            <p:cNvPr id="5" name="object 5"/>
            <p:cNvSpPr/>
            <p:nvPr/>
          </p:nvSpPr>
          <p:spPr>
            <a:xfrm>
              <a:off x="-4622" y="0"/>
              <a:ext cx="5044427" cy="3740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1567556"/>
              <a:endParaRPr sz="3086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421701" y="1199155"/>
              <a:ext cx="3613785" cy="2171065"/>
            </a:xfrm>
            <a:custGeom>
              <a:avLst/>
              <a:gdLst/>
              <a:ahLst/>
              <a:cxnLst/>
              <a:rect l="l" t="t" r="r" b="b"/>
              <a:pathLst>
                <a:path w="3613785" h="2171065">
                  <a:moveTo>
                    <a:pt x="3613480" y="2170798"/>
                  </a:moveTo>
                  <a:lnTo>
                    <a:pt x="0" y="2170798"/>
                  </a:lnTo>
                  <a:lnTo>
                    <a:pt x="0" y="0"/>
                  </a:lnTo>
                  <a:lnTo>
                    <a:pt x="3613480" y="0"/>
                  </a:lnTo>
                  <a:lnTo>
                    <a:pt x="3613480" y="2170798"/>
                  </a:lnTo>
                  <a:close/>
                </a:path>
              </a:pathLst>
            </a:custGeom>
            <a:ln w="13868">
              <a:solidFill>
                <a:srgbClr val="389630"/>
              </a:solidFill>
            </a:ln>
          </p:spPr>
          <p:txBody>
            <a:bodyPr wrap="square" lIns="0" tIns="0" rIns="0" bIns="0" rtlCol="0"/>
            <a:lstStyle/>
            <a:p>
              <a:pPr defTabSz="1567556"/>
              <a:endParaRPr sz="3086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71724" y="2585648"/>
            <a:ext cx="840377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defTabSz="1567556">
              <a:spcBef>
                <a:spcPts val="214"/>
              </a:spcBef>
            </a:pPr>
            <a:r>
              <a:rPr sz="1029" b="1" spc="69" dirty="0">
                <a:solidFill>
                  <a:prstClr val="black"/>
                </a:solidFill>
                <a:latin typeface="Arial"/>
                <a:cs typeface="Arial"/>
              </a:rPr>
              <a:t>Simonstorp</a:t>
            </a:r>
            <a:endParaRPr sz="102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9976" y="3488317"/>
            <a:ext cx="1272540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marL="43543" defTabSz="1567556">
              <a:spcBef>
                <a:spcPts val="214"/>
              </a:spcBef>
            </a:pPr>
            <a:r>
              <a:rPr sz="1029" b="1" spc="69" dirty="0">
                <a:solidFill>
                  <a:prstClr val="black"/>
                </a:solidFill>
                <a:latin typeface="Arial"/>
                <a:cs typeface="Arial"/>
              </a:rPr>
              <a:t>Svärtinge</a:t>
            </a:r>
            <a:r>
              <a:rPr sz="1029" b="1" spc="14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43" b="1" spc="129" baseline="9259" dirty="0">
                <a:solidFill>
                  <a:prstClr val="black"/>
                </a:solidFill>
                <a:latin typeface="Arial"/>
                <a:cs typeface="Arial"/>
              </a:rPr>
              <a:t>Åby</a:t>
            </a:r>
            <a:endParaRPr sz="1543" baseline="925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0461" y="3395389"/>
            <a:ext cx="519249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defTabSz="1567556">
              <a:spcBef>
                <a:spcPts val="214"/>
              </a:spcBef>
            </a:pPr>
            <a:r>
              <a:rPr sz="1029" b="1" spc="6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029" b="1" spc="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29" b="1" spc="77" dirty="0">
                <a:solidFill>
                  <a:prstClr val="black"/>
                </a:solidFill>
                <a:latin typeface="Arial"/>
                <a:cs typeface="Arial"/>
              </a:rPr>
              <a:t>okek</a:t>
            </a:r>
            <a:endParaRPr sz="102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3427" y="4737190"/>
            <a:ext cx="704306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defTabSz="1567556">
              <a:spcBef>
                <a:spcPts val="214"/>
              </a:spcBef>
            </a:pPr>
            <a:r>
              <a:rPr sz="1029" b="1" spc="69" dirty="0">
                <a:solidFill>
                  <a:prstClr val="black"/>
                </a:solidFill>
                <a:latin typeface="Arial"/>
                <a:cs typeface="Arial"/>
              </a:rPr>
              <a:t>Arkösund</a:t>
            </a:r>
            <a:endParaRPr sz="102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30179" y="3619446"/>
            <a:ext cx="681446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defTabSz="1567556">
              <a:spcBef>
                <a:spcPts val="214"/>
              </a:spcBef>
            </a:pPr>
            <a:r>
              <a:rPr sz="1029" b="1" spc="60" dirty="0">
                <a:solidFill>
                  <a:prstClr val="black"/>
                </a:solidFill>
                <a:latin typeface="Arial"/>
                <a:cs typeface="Arial"/>
              </a:rPr>
              <a:t>Kvarsebo</a:t>
            </a:r>
            <a:endParaRPr sz="102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2888" y="4597186"/>
            <a:ext cx="711926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defTabSz="1567556">
              <a:spcBef>
                <a:spcPts val="214"/>
              </a:spcBef>
            </a:pPr>
            <a:r>
              <a:rPr sz="1029" b="1" spc="77" dirty="0">
                <a:solidFill>
                  <a:prstClr val="black"/>
                </a:solidFill>
                <a:latin typeface="Arial"/>
                <a:cs typeface="Arial"/>
              </a:rPr>
              <a:t>Norsholm</a:t>
            </a:r>
            <a:endParaRPr sz="102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29209" y="4125456"/>
            <a:ext cx="787037" cy="185856"/>
          </a:xfrm>
          <a:prstGeom prst="rect">
            <a:avLst/>
          </a:prstGeom>
        </p:spPr>
        <p:txBody>
          <a:bodyPr vert="horz" wrap="square" lIns="0" tIns="27214" rIns="0" bIns="0" rtlCol="0">
            <a:spAutoFit/>
          </a:bodyPr>
          <a:lstStyle/>
          <a:p>
            <a:pPr defTabSz="1567556">
              <a:spcBef>
                <a:spcPts val="214"/>
              </a:spcBef>
            </a:pPr>
            <a:r>
              <a:rPr sz="1029" b="1" spc="51" dirty="0">
                <a:solidFill>
                  <a:prstClr val="black"/>
                </a:solidFill>
                <a:latin typeface="Arial"/>
                <a:cs typeface="Arial"/>
              </a:rPr>
              <a:t>Skärblacka</a:t>
            </a:r>
            <a:endParaRPr sz="102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7559" y="3839582"/>
            <a:ext cx="2885803" cy="351754"/>
          </a:xfrm>
          <a:prstGeom prst="rect">
            <a:avLst/>
          </a:prstGeom>
        </p:spPr>
        <p:txBody>
          <a:bodyPr vert="horz" wrap="square" lIns="0" tIns="21771" rIns="0" bIns="0" rtlCol="0">
            <a:spAutoFit/>
          </a:bodyPr>
          <a:lstStyle/>
          <a:p>
            <a:pPr defTabSz="1567556">
              <a:spcBef>
                <a:spcPts val="171"/>
              </a:spcBef>
            </a:pPr>
            <a:r>
              <a:rPr sz="2143" b="1" dirty="0">
                <a:solidFill>
                  <a:prstClr val="black"/>
                </a:solidFill>
                <a:latin typeface="Arial"/>
                <a:cs typeface="Arial"/>
              </a:rPr>
              <a:t>NORRKÖPING </a:t>
            </a:r>
            <a:r>
              <a:rPr sz="1029" b="1" spc="51" dirty="0">
                <a:solidFill>
                  <a:prstClr val="black"/>
                </a:solidFill>
                <a:latin typeface="Arial"/>
                <a:cs typeface="Arial"/>
              </a:rPr>
              <a:t>Östra</a:t>
            </a:r>
            <a:r>
              <a:rPr sz="1029" b="1" spc="-17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29" b="1" spc="43" dirty="0">
                <a:solidFill>
                  <a:prstClr val="black"/>
                </a:solidFill>
                <a:latin typeface="Arial"/>
                <a:cs typeface="Arial"/>
              </a:rPr>
              <a:t>Husby</a:t>
            </a:r>
            <a:endParaRPr sz="102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3088" y="2861422"/>
            <a:ext cx="1087483" cy="173684"/>
          </a:xfrm>
          <a:prstGeom prst="rect">
            <a:avLst/>
          </a:prstGeom>
        </p:spPr>
        <p:txBody>
          <a:bodyPr vert="horz" wrap="square" lIns="0" tIns="28303" rIns="0" bIns="0" rtlCol="0">
            <a:spAutoFit/>
          </a:bodyPr>
          <a:lstStyle/>
          <a:p>
            <a:pPr marL="21772" defTabSz="1567556">
              <a:spcBef>
                <a:spcPts val="223"/>
              </a:spcBef>
            </a:pPr>
            <a:r>
              <a:rPr sz="943" b="1" spc="17" dirty="0">
                <a:solidFill>
                  <a:srgbClr val="389630"/>
                </a:solidFill>
                <a:latin typeface="Arial"/>
                <a:cs typeface="Arial"/>
              </a:rPr>
              <a:t>ÖSTERGÖTLAND</a:t>
            </a:r>
            <a:endParaRPr sz="94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01113" y="5395792"/>
            <a:ext cx="762000" cy="173684"/>
          </a:xfrm>
          <a:prstGeom prst="rect">
            <a:avLst/>
          </a:prstGeom>
        </p:spPr>
        <p:txBody>
          <a:bodyPr vert="horz" wrap="square" lIns="0" tIns="28303" rIns="0" bIns="0" rtlCol="0">
            <a:spAutoFit/>
          </a:bodyPr>
          <a:lstStyle/>
          <a:p>
            <a:pPr defTabSz="1567556">
              <a:spcBef>
                <a:spcPts val="223"/>
              </a:spcBef>
            </a:pPr>
            <a:r>
              <a:rPr sz="943" b="1" dirty="0">
                <a:solidFill>
                  <a:srgbClr val="00AFD7"/>
                </a:solidFill>
                <a:latin typeface="Arial"/>
                <a:cs typeface="Arial"/>
              </a:rPr>
              <a:t>ÖSTERSJÖN</a:t>
            </a:r>
            <a:endParaRPr sz="94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-262010" y="526991"/>
            <a:ext cx="14025103" cy="298983"/>
          </a:xfrm>
          <a:prstGeom prst="rect">
            <a:avLst/>
          </a:prstGeom>
        </p:spPr>
        <p:txBody>
          <a:bodyPr vert="horz" wrap="square" lIns="0" tIns="21771" rIns="0" bIns="0" rtlCol="0" anchor="b">
            <a:spAutoFit/>
          </a:bodyPr>
          <a:lstStyle/>
          <a:p>
            <a:pPr marL="6125442">
              <a:spcBef>
                <a:spcPts val="171"/>
              </a:spcBef>
            </a:pPr>
            <a:r>
              <a:rPr lang="sv-SE" sz="2000" spc="-34" dirty="0" err="1"/>
              <a:t>Municipality</a:t>
            </a:r>
            <a:r>
              <a:rPr lang="sv-SE" sz="2000" spc="-34" dirty="0"/>
              <a:t> </a:t>
            </a:r>
            <a:r>
              <a:rPr lang="sv-SE" sz="2000" spc="-34" dirty="0" err="1"/>
              <a:t>of</a:t>
            </a:r>
            <a:r>
              <a:rPr lang="sv-SE" sz="2000" spc="-34" dirty="0"/>
              <a:t> Norrköping</a:t>
            </a:r>
            <a:r>
              <a:rPr lang="sv-SE" sz="2000" spc="-9" dirty="0"/>
              <a:t> 2022</a:t>
            </a:r>
            <a:endParaRPr sz="2000" spc="-9" dirty="0"/>
          </a:p>
        </p:txBody>
      </p:sp>
      <p:sp>
        <p:nvSpPr>
          <p:cNvPr id="18" name="object 18"/>
          <p:cNvSpPr txBox="1"/>
          <p:nvPr/>
        </p:nvSpPr>
        <p:spPr>
          <a:xfrm>
            <a:off x="6318317" y="604560"/>
            <a:ext cx="2426305" cy="1483409"/>
          </a:xfrm>
          <a:prstGeom prst="rect">
            <a:avLst/>
          </a:prstGeom>
        </p:spPr>
        <p:txBody>
          <a:bodyPr vert="horz" wrap="square" lIns="0" tIns="21771" rIns="0" bIns="0" rtlCol="0">
            <a:spAutoFit/>
          </a:bodyPr>
          <a:lstStyle/>
          <a:p>
            <a:pPr marL="459381" defTabSz="1567556">
              <a:spcBef>
                <a:spcPts val="171"/>
              </a:spcBef>
            </a:pPr>
            <a:endParaRPr sz="1157" baseline="3086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R="30480" defTabSz="1567556">
              <a:spcBef>
                <a:spcPts val="69"/>
              </a:spcBef>
            </a:pPr>
            <a:endParaRPr lang="sv-SE" sz="1371" spc="-43" dirty="0">
              <a:solidFill>
                <a:prstClr val="black"/>
              </a:solidFill>
              <a:latin typeface="Arial"/>
              <a:cs typeface="Arial"/>
            </a:endParaRPr>
          </a:p>
          <a:p>
            <a:pPr marR="30480" algn="ctr" defTabSz="1567556">
              <a:spcBef>
                <a:spcPts val="69"/>
              </a:spcBef>
            </a:pPr>
            <a:r>
              <a:rPr lang="sv-SE" sz="1371" spc="-69" dirty="0">
                <a:solidFill>
                  <a:prstClr val="black"/>
                </a:solidFill>
                <a:cs typeface="Arial" panose="020B0604020202020204" pitchFamily="34" charset="0"/>
              </a:rPr>
              <a:t>Area:</a:t>
            </a:r>
            <a:r>
              <a:rPr lang="sv-SE" sz="1371" spc="-6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lang="sv-SE" sz="1371" b="1" spc="-69" dirty="0">
                <a:solidFill>
                  <a:prstClr val="black"/>
                </a:solidFill>
                <a:latin typeface="Trebuchet MS"/>
                <a:cs typeface="Trebuchet MS"/>
              </a:rPr>
              <a:t>1 495 </a:t>
            </a:r>
            <a:r>
              <a:rPr lang="sv-SE" sz="1371" b="1" spc="9" dirty="0">
                <a:solidFill>
                  <a:prstClr val="black"/>
                </a:solidFill>
                <a:latin typeface="Trebuchet MS"/>
                <a:cs typeface="Trebuchet MS"/>
              </a:rPr>
              <a:t>km</a:t>
            </a:r>
            <a:r>
              <a:rPr lang="sv-SE" sz="1157" b="1" spc="12" baseline="30864" dirty="0">
                <a:solidFill>
                  <a:prstClr val="black"/>
                </a:solidFill>
                <a:latin typeface="Trebuchet MS"/>
                <a:cs typeface="Trebuchet MS"/>
              </a:rPr>
              <a:t>2</a:t>
            </a:r>
            <a:endParaRPr lang="sv-SE" sz="1371" spc="-43" dirty="0">
              <a:solidFill>
                <a:prstClr val="black"/>
              </a:solidFill>
              <a:latin typeface="Arial"/>
              <a:cs typeface="Arial"/>
            </a:endParaRPr>
          </a:p>
          <a:p>
            <a:pPr marR="30480" algn="ctr" defTabSz="1567556">
              <a:spcBef>
                <a:spcPts val="69"/>
              </a:spcBef>
            </a:pPr>
            <a:r>
              <a:rPr lang="sv-SE" sz="1371" spc="-43" dirty="0" err="1">
                <a:solidFill>
                  <a:prstClr val="black"/>
                </a:solidFill>
                <a:latin typeface="Arial"/>
                <a:cs typeface="Arial"/>
              </a:rPr>
              <a:t>Water</a:t>
            </a:r>
            <a:r>
              <a:rPr lang="sv-SE" sz="1371" spc="-4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71" spc="-43" dirty="0">
                <a:solidFill>
                  <a:prstClr val="black"/>
                </a:solidFill>
                <a:latin typeface="Arial"/>
                <a:cs typeface="Arial"/>
              </a:rPr>
              <a:t>area: </a:t>
            </a:r>
            <a:r>
              <a:rPr sz="1371" b="1" spc="-43" dirty="0">
                <a:solidFill>
                  <a:prstClr val="black"/>
                </a:solidFill>
                <a:latin typeface="Trebuchet MS"/>
                <a:cs typeface="Trebuchet MS"/>
              </a:rPr>
              <a:t>553 </a:t>
            </a:r>
            <a:r>
              <a:rPr sz="1371" b="1" spc="9" dirty="0">
                <a:solidFill>
                  <a:prstClr val="black"/>
                </a:solidFill>
                <a:latin typeface="Trebuchet MS"/>
                <a:cs typeface="Trebuchet MS"/>
              </a:rPr>
              <a:t>km</a:t>
            </a:r>
            <a:r>
              <a:rPr sz="1157" b="1" spc="12" baseline="30864" dirty="0">
                <a:solidFill>
                  <a:prstClr val="black"/>
                </a:solidFill>
                <a:latin typeface="Trebuchet MS"/>
                <a:cs typeface="Trebuchet MS"/>
              </a:rPr>
              <a:t>2</a:t>
            </a:r>
            <a:endParaRPr sz="1157" baseline="3086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R="30480" algn="ctr" defTabSz="1567556">
              <a:spcBef>
                <a:spcPts val="69"/>
              </a:spcBef>
            </a:pPr>
            <a:r>
              <a:rPr lang="sv-SE" sz="1371" spc="-51" dirty="0">
                <a:solidFill>
                  <a:prstClr val="black"/>
                </a:solidFill>
                <a:latin typeface="Arial"/>
                <a:cs typeface="Arial"/>
              </a:rPr>
              <a:t>Population</a:t>
            </a:r>
            <a:r>
              <a:rPr sz="1371" spc="-51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1371" b="1" spc="-43" dirty="0">
                <a:solidFill>
                  <a:prstClr val="black"/>
                </a:solidFill>
                <a:latin typeface="Trebuchet MS"/>
                <a:cs typeface="Trebuchet MS"/>
              </a:rPr>
              <a:t>14</a:t>
            </a:r>
            <a:r>
              <a:rPr lang="sv-SE" sz="1371" b="1" spc="-43" dirty="0">
                <a:solidFill>
                  <a:prstClr val="black"/>
                </a:solidFill>
                <a:latin typeface="Trebuchet MS"/>
                <a:cs typeface="Trebuchet MS"/>
              </a:rPr>
              <a:t>5 120</a:t>
            </a:r>
            <a:endParaRPr sz="1371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R="30480" algn="ctr" defTabSz="1567556">
              <a:spcBef>
                <a:spcPts val="69"/>
              </a:spcBef>
            </a:pPr>
            <a:r>
              <a:rPr lang="sv-SE" sz="1371" spc="-51" dirty="0">
                <a:solidFill>
                  <a:prstClr val="black"/>
                </a:solidFill>
                <a:latin typeface="Arial"/>
                <a:cs typeface="Arial"/>
              </a:rPr>
              <a:t>Population </a:t>
            </a:r>
            <a:r>
              <a:rPr lang="sv-SE" sz="1371" spc="-51" dirty="0" err="1">
                <a:solidFill>
                  <a:prstClr val="black"/>
                </a:solidFill>
                <a:latin typeface="Arial"/>
                <a:cs typeface="Arial"/>
              </a:rPr>
              <a:t>density</a:t>
            </a:r>
            <a:r>
              <a:rPr lang="sv-SE" sz="1371" spc="-51" dirty="0">
                <a:solidFill>
                  <a:prstClr val="black"/>
                </a:solidFill>
                <a:latin typeface="Arial"/>
                <a:cs typeface="Arial"/>
              </a:rPr>
              <a:t> per </a:t>
            </a:r>
            <a:r>
              <a:rPr sz="1371" dirty="0">
                <a:solidFill>
                  <a:prstClr val="black"/>
                </a:solidFill>
                <a:latin typeface="Arial"/>
                <a:cs typeface="Arial"/>
              </a:rPr>
              <a:t>km</a:t>
            </a:r>
            <a:r>
              <a:rPr sz="1157" baseline="30864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371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37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sv-SE" sz="1371" b="1" spc="-69" dirty="0">
                <a:solidFill>
                  <a:prstClr val="black"/>
                </a:solidFill>
                <a:latin typeface="Trebuchet MS"/>
                <a:cs typeface="Arial"/>
              </a:rPr>
              <a:t>97</a:t>
            </a:r>
            <a:endParaRPr lang="sv-SE" sz="1371" b="1" spc="-69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R="30480" defTabSz="1567556">
              <a:spcBef>
                <a:spcPts val="69"/>
              </a:spcBef>
            </a:pPr>
            <a:endParaRPr sz="1371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4" y="6039616"/>
            <a:ext cx="5544616" cy="480489"/>
          </a:xfrm>
          <a:prstGeom prst="rect">
            <a:avLst/>
          </a:prstGeom>
        </p:spPr>
      </p:pic>
      <p:sp>
        <p:nvSpPr>
          <p:cNvPr id="20" name="textruta 19"/>
          <p:cNvSpPr txBox="1"/>
          <p:nvPr/>
        </p:nvSpPr>
        <p:spPr>
          <a:xfrm>
            <a:off x="320326" y="6595007"/>
            <a:ext cx="7211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194029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952454" y="348663"/>
            <a:ext cx="84740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3400" b="1" dirty="0"/>
              <a:t>Norrköping in </a:t>
            </a:r>
            <a:r>
              <a:rPr lang="sv-SE" altLang="sv-SE" sz="3400" b="1" dirty="0" err="1"/>
              <a:t>numbers</a:t>
            </a:r>
            <a:endParaRPr lang="sv-SE" altLang="sv-SE" sz="3400" b="1" dirty="0"/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2031064" y="5877273"/>
            <a:ext cx="57551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400" i="1" dirty="0"/>
              <a:t>Source: </a:t>
            </a:r>
            <a:r>
              <a:rPr lang="sv-SE" altLang="sv-SE" sz="1400" i="1" dirty="0" err="1"/>
              <a:t>Statistics</a:t>
            </a:r>
            <a:r>
              <a:rPr lang="sv-SE" altLang="sv-SE" sz="1400" i="1" dirty="0"/>
              <a:t> Sweden and Swedish Public </a:t>
            </a:r>
            <a:r>
              <a:rPr lang="sv-SE" altLang="sv-SE" sz="1400" i="1" dirty="0" err="1"/>
              <a:t>Employment</a:t>
            </a:r>
            <a:r>
              <a:rPr lang="sv-SE" altLang="sv-SE" sz="1400" i="1" dirty="0"/>
              <a:t> Service</a:t>
            </a:r>
          </a:p>
          <a:p>
            <a:pPr eaLnBrk="1" hangingPunct="1"/>
            <a:r>
              <a:rPr lang="sv-SE" altLang="sv-SE" sz="1100" i="1" dirty="0"/>
              <a:t>Note: 	1) </a:t>
            </a:r>
            <a:r>
              <a:rPr lang="sv-SE" altLang="sv-SE" sz="1100" i="1" dirty="0" err="1"/>
              <a:t>Refers</a:t>
            </a:r>
            <a:r>
              <a:rPr lang="sv-SE" altLang="sv-SE" sz="1100" i="1" dirty="0"/>
              <a:t> to the </a:t>
            </a:r>
            <a:r>
              <a:rPr lang="sv-SE" altLang="sv-SE" sz="1100" i="1" dirty="0" err="1"/>
              <a:t>year</a:t>
            </a:r>
            <a:r>
              <a:rPr lang="sv-SE" altLang="sv-SE" sz="1100" i="1" dirty="0"/>
              <a:t> 2022</a:t>
            </a:r>
          </a:p>
          <a:p>
            <a:pPr eaLnBrk="1" hangingPunct="1"/>
            <a:r>
              <a:rPr lang="sv-SE" altLang="sv-SE" sz="1100" i="1" dirty="0"/>
              <a:t>	2) </a:t>
            </a:r>
            <a:r>
              <a:rPr lang="sv-SE" altLang="sv-SE" sz="1100" i="1" dirty="0" err="1"/>
              <a:t>Refers</a:t>
            </a:r>
            <a:r>
              <a:rPr lang="sv-SE" altLang="sv-SE" sz="1100" i="1" dirty="0"/>
              <a:t> to the </a:t>
            </a:r>
            <a:r>
              <a:rPr lang="sv-SE" altLang="sv-SE" sz="1100" i="1" dirty="0" err="1"/>
              <a:t>year</a:t>
            </a:r>
            <a:r>
              <a:rPr lang="sv-SE" altLang="sv-SE" sz="1100" i="1" dirty="0"/>
              <a:t> 2021</a:t>
            </a:r>
          </a:p>
          <a:p>
            <a:pPr eaLnBrk="1" hangingPunct="1"/>
            <a:r>
              <a:rPr lang="sv-SE" altLang="sv-SE" sz="1100" i="1" dirty="0"/>
              <a:t>	3) </a:t>
            </a:r>
            <a:r>
              <a:rPr lang="sv-SE" altLang="sv-SE" sz="1100" i="1" dirty="0" err="1"/>
              <a:t>Refers</a:t>
            </a:r>
            <a:r>
              <a:rPr lang="sv-SE" altLang="sv-SE" sz="1100" i="1" dirty="0"/>
              <a:t> to </a:t>
            </a:r>
            <a:r>
              <a:rPr lang="sv-SE" altLang="sv-SE" sz="1100" i="1" dirty="0" err="1"/>
              <a:t>january</a:t>
            </a:r>
            <a:r>
              <a:rPr lang="sv-SE" altLang="sv-SE" sz="1100" i="1" dirty="0"/>
              <a:t> 2023, </a:t>
            </a:r>
            <a:r>
              <a:rPr lang="sv-SE" altLang="sv-SE" sz="1100" i="1" dirty="0" err="1"/>
              <a:t>change</a:t>
            </a:r>
            <a:r>
              <a:rPr lang="sv-SE" altLang="sv-SE" sz="1100" i="1" dirty="0"/>
              <a:t> </a:t>
            </a:r>
            <a:r>
              <a:rPr lang="sv-SE" altLang="sv-SE" sz="1100" i="1" dirty="0" err="1"/>
              <a:t>since</a:t>
            </a:r>
            <a:r>
              <a:rPr lang="sv-SE" altLang="sv-SE" sz="1100" i="1" dirty="0"/>
              <a:t> </a:t>
            </a:r>
            <a:r>
              <a:rPr lang="sv-SE" altLang="sv-SE" sz="1100" i="1" dirty="0" err="1"/>
              <a:t>january</a:t>
            </a:r>
            <a:r>
              <a:rPr lang="sv-SE" altLang="sv-SE" sz="1100" i="1" dirty="0"/>
              <a:t> 2022  in </a:t>
            </a:r>
            <a:r>
              <a:rPr lang="sv-SE" altLang="sv-SE" sz="1100" i="1" dirty="0" err="1"/>
              <a:t>parentheses</a:t>
            </a:r>
            <a:r>
              <a:rPr lang="sv-SE" altLang="sv-SE" sz="1200" i="1" dirty="0"/>
              <a:t>.</a:t>
            </a:r>
          </a:p>
        </p:txBody>
      </p:sp>
      <p:sp>
        <p:nvSpPr>
          <p:cNvPr id="10" name="Rektangel 9"/>
          <p:cNvSpPr/>
          <p:nvPr/>
        </p:nvSpPr>
        <p:spPr>
          <a:xfrm>
            <a:off x="1085009" y="1006506"/>
            <a:ext cx="8940140" cy="4870767"/>
          </a:xfrm>
          <a:prstGeom prst="rect">
            <a:avLst/>
          </a:prstGeom>
          <a:solidFill>
            <a:srgbClr val="00C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sv-SE" sz="2400" dirty="0"/>
          </a:p>
        </p:txBody>
      </p:sp>
      <p:sp>
        <p:nvSpPr>
          <p:cNvPr id="2" name="textruta 1"/>
          <p:cNvSpPr txBox="1"/>
          <p:nvPr/>
        </p:nvSpPr>
        <p:spPr>
          <a:xfrm>
            <a:off x="2031065" y="2407779"/>
            <a:ext cx="8163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sv-SE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b="1" dirty="0">
                <a:solidFill>
                  <a:schemeClr val="bg1"/>
                </a:solidFill>
              </a:rPr>
              <a:t>145 120: </a:t>
            </a:r>
            <a:r>
              <a:rPr lang="sv-SE" dirty="0" err="1">
                <a:solidFill>
                  <a:schemeClr val="bg1"/>
                </a:solidFill>
              </a:rPr>
              <a:t>Number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of</a:t>
            </a:r>
            <a:r>
              <a:rPr lang="sv-SE" dirty="0">
                <a:solidFill>
                  <a:schemeClr val="bg1"/>
                </a:solidFill>
              </a:rPr>
              <a:t> residents – the </a:t>
            </a:r>
            <a:r>
              <a:rPr lang="sv-SE" dirty="0" err="1">
                <a:solidFill>
                  <a:schemeClr val="bg1"/>
                </a:solidFill>
              </a:rPr>
              <a:t>ninth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largest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municipality</a:t>
            </a:r>
            <a:r>
              <a:rPr lang="sv-SE" dirty="0">
                <a:solidFill>
                  <a:schemeClr val="bg1"/>
                </a:solidFill>
              </a:rPr>
              <a:t> in Sweden </a:t>
            </a:r>
            <a:r>
              <a:rPr lang="sv-SE" sz="1000" dirty="0">
                <a:solidFill>
                  <a:schemeClr val="bg1"/>
                </a:solidFill>
              </a:rPr>
              <a:t>1)</a:t>
            </a:r>
            <a:endParaRPr lang="sv-SE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b="1" dirty="0">
                <a:solidFill>
                  <a:schemeClr val="bg1"/>
                </a:solidFill>
              </a:rPr>
              <a:t>70 000: </a:t>
            </a:r>
            <a:r>
              <a:rPr lang="sv-SE" dirty="0" err="1">
                <a:solidFill>
                  <a:schemeClr val="bg1"/>
                </a:solidFill>
              </a:rPr>
              <a:t>Number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of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job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openings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1000" dirty="0">
                <a:solidFill>
                  <a:schemeClr val="bg1"/>
                </a:solidFill>
              </a:rPr>
              <a:t>2)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b="1" dirty="0">
                <a:solidFill>
                  <a:schemeClr val="bg1"/>
                </a:solidFill>
              </a:rPr>
              <a:t>78,5 %: </a:t>
            </a:r>
            <a:r>
              <a:rPr lang="sv-SE" dirty="0" err="1">
                <a:solidFill>
                  <a:schemeClr val="bg1"/>
                </a:solidFill>
              </a:rPr>
              <a:t>Share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of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gainfully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employed</a:t>
            </a:r>
            <a:r>
              <a:rPr lang="sv-SE" dirty="0">
                <a:solidFill>
                  <a:schemeClr val="bg1"/>
                </a:solidFill>
              </a:rPr>
              <a:t> population </a:t>
            </a:r>
            <a:r>
              <a:rPr lang="sv-SE" dirty="0" err="1">
                <a:solidFill>
                  <a:schemeClr val="bg1"/>
                </a:solidFill>
              </a:rPr>
              <a:t>aged</a:t>
            </a:r>
            <a:r>
              <a:rPr lang="sv-SE" dirty="0">
                <a:solidFill>
                  <a:schemeClr val="bg1"/>
                </a:solidFill>
              </a:rPr>
              <a:t> 20-64 </a:t>
            </a:r>
            <a:r>
              <a:rPr lang="sv-SE" dirty="0" err="1">
                <a:solidFill>
                  <a:schemeClr val="bg1"/>
                </a:solidFill>
              </a:rPr>
              <a:t>years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1000" dirty="0">
                <a:solidFill>
                  <a:schemeClr val="bg1"/>
                </a:solidFill>
              </a:rPr>
              <a:t>2)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b="1" dirty="0">
                <a:solidFill>
                  <a:schemeClr val="bg1"/>
                </a:solidFill>
              </a:rPr>
              <a:t>9,1 %</a:t>
            </a:r>
            <a:r>
              <a:rPr lang="sv-SE" dirty="0">
                <a:solidFill>
                  <a:schemeClr val="bg1"/>
                </a:solidFill>
              </a:rPr>
              <a:t>: </a:t>
            </a:r>
            <a:r>
              <a:rPr lang="sv-SE" dirty="0" err="1">
                <a:solidFill>
                  <a:schemeClr val="bg1"/>
                </a:solidFill>
              </a:rPr>
              <a:t>Unemployment</a:t>
            </a:r>
            <a:r>
              <a:rPr lang="sv-SE" dirty="0">
                <a:solidFill>
                  <a:schemeClr val="bg1"/>
                </a:solidFill>
              </a:rPr>
              <a:t> rate (-1,1 </a:t>
            </a:r>
            <a:r>
              <a:rPr lang="sv-SE" dirty="0" err="1">
                <a:solidFill>
                  <a:schemeClr val="bg1"/>
                </a:solidFill>
              </a:rPr>
              <a:t>percent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units</a:t>
            </a:r>
            <a:r>
              <a:rPr lang="sv-SE" dirty="0">
                <a:solidFill>
                  <a:schemeClr val="bg1"/>
                </a:solidFill>
              </a:rPr>
              <a:t>) </a:t>
            </a:r>
            <a:r>
              <a:rPr lang="sv-SE" sz="1000" dirty="0">
                <a:solidFill>
                  <a:schemeClr val="bg1"/>
                </a:solidFill>
              </a:rPr>
              <a:t>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b="1" dirty="0">
                <a:solidFill>
                  <a:schemeClr val="bg1"/>
                </a:solidFill>
              </a:rPr>
              <a:t>21,0 %</a:t>
            </a:r>
            <a:r>
              <a:rPr lang="sv-SE" dirty="0">
                <a:solidFill>
                  <a:schemeClr val="bg1"/>
                </a:solidFill>
              </a:rPr>
              <a:t>: Proportion </a:t>
            </a:r>
            <a:r>
              <a:rPr lang="sv-SE" dirty="0" err="1">
                <a:solidFill>
                  <a:schemeClr val="bg1"/>
                </a:solidFill>
              </a:rPr>
              <a:t>of</a:t>
            </a:r>
            <a:r>
              <a:rPr lang="sv-SE" dirty="0">
                <a:solidFill>
                  <a:schemeClr val="bg1"/>
                </a:solidFill>
              </a:rPr>
              <a:t> residents </a:t>
            </a:r>
            <a:r>
              <a:rPr lang="sv-SE" dirty="0" err="1">
                <a:solidFill>
                  <a:schemeClr val="bg1"/>
                </a:solidFill>
              </a:rPr>
              <a:t>born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abroad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sz="1000" dirty="0">
                <a:solidFill>
                  <a:schemeClr val="bg1"/>
                </a:solidFill>
              </a:rPr>
              <a:t>1)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v-SE" sz="1200" dirty="0">
              <a:solidFill>
                <a:schemeClr val="bg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09" y="1006506"/>
            <a:ext cx="7420013" cy="168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1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5624" y="196264"/>
            <a:ext cx="8229600" cy="706437"/>
          </a:xfrm>
        </p:spPr>
        <p:txBody>
          <a:bodyPr/>
          <a:lstStyle/>
          <a:p>
            <a:pPr eaLnBrk="1" hangingPunct="1"/>
            <a:r>
              <a:rPr lang="sv-SE" altLang="sv-SE" sz="2800" dirty="0"/>
              <a:t>Population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Norrköping 1950-2022</a:t>
            </a:r>
            <a:br>
              <a:rPr lang="sv-SE" altLang="sv-SE" sz="2800" dirty="0"/>
            </a:br>
            <a:endParaRPr lang="sv-SE" altLang="sv-SE" sz="2800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445025"/>
              </p:ext>
            </p:extLst>
          </p:nvPr>
        </p:nvGraphicFramePr>
        <p:xfrm>
          <a:off x="825624" y="476672"/>
          <a:ext cx="1072005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072378" y="6249132"/>
            <a:ext cx="7211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  <a:p>
            <a:r>
              <a:rPr lang="sv-SE" sz="1200" i="1" dirty="0"/>
              <a:t>Note: the y-</a:t>
            </a:r>
            <a:r>
              <a:rPr lang="sv-SE" sz="1200" i="1" dirty="0" err="1"/>
              <a:t>axis</a:t>
            </a:r>
            <a:r>
              <a:rPr lang="sv-SE" sz="1200" i="1" dirty="0"/>
              <a:t> </a:t>
            </a:r>
            <a:r>
              <a:rPr lang="sv-SE" sz="1200" i="1" dirty="0" err="1"/>
              <a:t>does</a:t>
            </a:r>
            <a:r>
              <a:rPr lang="sv-SE" sz="1200" i="1" dirty="0"/>
              <a:t> not </a:t>
            </a:r>
            <a:r>
              <a:rPr lang="sv-SE" sz="1200" i="1" dirty="0" err="1"/>
              <a:t>begin</a:t>
            </a:r>
            <a:r>
              <a:rPr lang="sv-SE" sz="1200" i="1" dirty="0"/>
              <a:t> by the </a:t>
            </a:r>
            <a:r>
              <a:rPr lang="sv-SE" sz="1200" i="1" dirty="0" err="1"/>
              <a:t>value</a:t>
            </a:r>
            <a:r>
              <a:rPr lang="sv-SE" sz="1200" i="1" dirty="0"/>
              <a:t> </a:t>
            </a:r>
            <a:r>
              <a:rPr lang="sv-SE" sz="1200" i="1" dirty="0" err="1"/>
              <a:t>zero</a:t>
            </a:r>
            <a:r>
              <a:rPr lang="sv-SE" sz="1200" i="1" dirty="0"/>
              <a:t>.</a:t>
            </a:r>
          </a:p>
        </p:txBody>
      </p:sp>
      <p:grpSp>
        <p:nvGrpSpPr>
          <p:cNvPr id="5" name="object 3"/>
          <p:cNvGrpSpPr/>
          <p:nvPr/>
        </p:nvGrpSpPr>
        <p:grpSpPr>
          <a:xfrm>
            <a:off x="1981200" y="3861048"/>
            <a:ext cx="2784146" cy="2064961"/>
            <a:chOff x="1958886" y="2269921"/>
            <a:chExt cx="1604645" cy="1217295"/>
          </a:xfrm>
        </p:grpSpPr>
        <p:sp>
          <p:nvSpPr>
            <p:cNvPr id="8" name="object 4"/>
            <p:cNvSpPr/>
            <p:nvPr/>
          </p:nvSpPr>
          <p:spPr>
            <a:xfrm>
              <a:off x="1958886" y="2269921"/>
              <a:ext cx="1604645" cy="1217295"/>
            </a:xfrm>
            <a:custGeom>
              <a:avLst/>
              <a:gdLst/>
              <a:ahLst/>
              <a:cxnLst/>
              <a:rect l="l" t="t" r="r" b="b"/>
              <a:pathLst>
                <a:path w="1604645" h="1217295">
                  <a:moveTo>
                    <a:pt x="1604403" y="0"/>
                  </a:moveTo>
                  <a:lnTo>
                    <a:pt x="0" y="0"/>
                  </a:lnTo>
                  <a:lnTo>
                    <a:pt x="0" y="1217015"/>
                  </a:lnTo>
                  <a:lnTo>
                    <a:pt x="1604403" y="1217015"/>
                  </a:lnTo>
                  <a:lnTo>
                    <a:pt x="1604403" y="0"/>
                  </a:lnTo>
                  <a:close/>
                </a:path>
              </a:pathLst>
            </a:custGeom>
            <a:solidFill>
              <a:srgbClr val="E8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2929013" y="2715930"/>
              <a:ext cx="161925" cy="226060"/>
            </a:xfrm>
            <a:custGeom>
              <a:avLst/>
              <a:gdLst/>
              <a:ahLst/>
              <a:cxnLst/>
              <a:rect l="l" t="t" r="r" b="b"/>
              <a:pathLst>
                <a:path w="161925" h="226060">
                  <a:moveTo>
                    <a:pt x="66001" y="0"/>
                  </a:moveTo>
                  <a:lnTo>
                    <a:pt x="0" y="78955"/>
                  </a:lnTo>
                  <a:lnTo>
                    <a:pt x="0" y="225704"/>
                  </a:lnTo>
                  <a:lnTo>
                    <a:pt x="161874" y="225704"/>
                  </a:lnTo>
                  <a:lnTo>
                    <a:pt x="161874" y="78955"/>
                  </a:lnTo>
                  <a:lnTo>
                    <a:pt x="66001" y="0"/>
                  </a:lnTo>
                  <a:close/>
                </a:path>
              </a:pathLst>
            </a:custGeom>
            <a:solidFill>
              <a:srgbClr val="341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3051124" y="3106242"/>
              <a:ext cx="69215" cy="97155"/>
            </a:xfrm>
            <a:custGeom>
              <a:avLst/>
              <a:gdLst/>
              <a:ahLst/>
              <a:cxnLst/>
              <a:rect l="l" t="t" r="r" b="b"/>
              <a:pathLst>
                <a:path w="69214" h="97155">
                  <a:moveTo>
                    <a:pt x="68707" y="0"/>
                  </a:moveTo>
                  <a:lnTo>
                    <a:pt x="0" y="0"/>
                  </a:lnTo>
                  <a:lnTo>
                    <a:pt x="0" y="32194"/>
                  </a:lnTo>
                  <a:lnTo>
                    <a:pt x="0" y="64909"/>
                  </a:lnTo>
                  <a:lnTo>
                    <a:pt x="2501" y="64909"/>
                  </a:lnTo>
                  <a:lnTo>
                    <a:pt x="5588" y="77724"/>
                  </a:lnTo>
                  <a:lnTo>
                    <a:pt x="13106" y="87972"/>
                  </a:lnTo>
                  <a:lnTo>
                    <a:pt x="23901" y="94653"/>
                  </a:lnTo>
                  <a:lnTo>
                    <a:pt x="36893" y="96735"/>
                  </a:lnTo>
                  <a:lnTo>
                    <a:pt x="49669" y="93637"/>
                  </a:lnTo>
                  <a:lnTo>
                    <a:pt x="59918" y="86106"/>
                  </a:lnTo>
                  <a:lnTo>
                    <a:pt x="66598" y="75298"/>
                  </a:lnTo>
                  <a:lnTo>
                    <a:pt x="68262" y="64909"/>
                  </a:lnTo>
                  <a:lnTo>
                    <a:pt x="68707" y="64909"/>
                  </a:lnTo>
                  <a:lnTo>
                    <a:pt x="68707" y="32194"/>
                  </a:lnTo>
                  <a:lnTo>
                    <a:pt x="68707" y="0"/>
                  </a:lnTo>
                  <a:close/>
                </a:path>
              </a:pathLst>
            </a:custGeom>
            <a:solidFill>
              <a:srgbClr val="B48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3045891" y="2907791"/>
              <a:ext cx="79375" cy="238760"/>
            </a:xfrm>
            <a:custGeom>
              <a:avLst/>
              <a:gdLst/>
              <a:ahLst/>
              <a:cxnLst/>
              <a:rect l="l" t="t" r="r" b="b"/>
              <a:pathLst>
                <a:path w="79375" h="238760">
                  <a:moveTo>
                    <a:pt x="79197" y="39585"/>
                  </a:moveTo>
                  <a:lnTo>
                    <a:pt x="76085" y="24180"/>
                  </a:lnTo>
                  <a:lnTo>
                    <a:pt x="67614" y="11595"/>
                  </a:lnTo>
                  <a:lnTo>
                    <a:pt x="55029" y="3111"/>
                  </a:lnTo>
                  <a:lnTo>
                    <a:pt x="39624" y="0"/>
                  </a:lnTo>
                  <a:lnTo>
                    <a:pt x="24206" y="3111"/>
                  </a:lnTo>
                  <a:lnTo>
                    <a:pt x="11620" y="11595"/>
                  </a:lnTo>
                  <a:lnTo>
                    <a:pt x="3111" y="24180"/>
                  </a:lnTo>
                  <a:lnTo>
                    <a:pt x="2438" y="27495"/>
                  </a:lnTo>
                  <a:lnTo>
                    <a:pt x="0" y="27101"/>
                  </a:lnTo>
                  <a:lnTo>
                    <a:pt x="0" y="39585"/>
                  </a:lnTo>
                  <a:lnTo>
                    <a:pt x="0" y="238582"/>
                  </a:lnTo>
                  <a:lnTo>
                    <a:pt x="79197" y="238582"/>
                  </a:lnTo>
                  <a:lnTo>
                    <a:pt x="79197" y="39585"/>
                  </a:lnTo>
                  <a:close/>
                </a:path>
              </a:pathLst>
            </a:custGeom>
            <a:solidFill>
              <a:srgbClr val="B695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3024098" y="2902537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39585" y="0"/>
                  </a:moveTo>
                  <a:lnTo>
                    <a:pt x="24185" y="3115"/>
                  </a:lnTo>
                  <a:lnTo>
                    <a:pt x="11601" y="11609"/>
                  </a:lnTo>
                  <a:lnTo>
                    <a:pt x="3113" y="24201"/>
                  </a:lnTo>
                  <a:lnTo>
                    <a:pt x="0" y="39611"/>
                  </a:lnTo>
                  <a:lnTo>
                    <a:pt x="3113" y="55034"/>
                  </a:lnTo>
                  <a:lnTo>
                    <a:pt x="11601" y="67629"/>
                  </a:lnTo>
                  <a:lnTo>
                    <a:pt x="24185" y="76121"/>
                  </a:lnTo>
                  <a:lnTo>
                    <a:pt x="39585" y="79235"/>
                  </a:lnTo>
                  <a:lnTo>
                    <a:pt x="55006" y="76121"/>
                  </a:lnTo>
                  <a:lnTo>
                    <a:pt x="67597" y="67629"/>
                  </a:lnTo>
                  <a:lnTo>
                    <a:pt x="76085" y="55034"/>
                  </a:lnTo>
                  <a:lnTo>
                    <a:pt x="79197" y="39611"/>
                  </a:lnTo>
                  <a:lnTo>
                    <a:pt x="76085" y="24201"/>
                  </a:lnTo>
                  <a:lnTo>
                    <a:pt x="67597" y="11609"/>
                  </a:lnTo>
                  <a:lnTo>
                    <a:pt x="55006" y="3115"/>
                  </a:lnTo>
                  <a:lnTo>
                    <a:pt x="39585" y="0"/>
                  </a:lnTo>
                  <a:close/>
                </a:path>
              </a:pathLst>
            </a:custGeom>
            <a:solidFill>
              <a:srgbClr val="DFA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2928264" y="3138436"/>
              <a:ext cx="73025" cy="236220"/>
            </a:xfrm>
            <a:custGeom>
              <a:avLst/>
              <a:gdLst/>
              <a:ahLst/>
              <a:cxnLst/>
              <a:rect l="l" t="t" r="r" b="b"/>
              <a:pathLst>
                <a:path w="73025" h="236220">
                  <a:moveTo>
                    <a:pt x="72440" y="0"/>
                  </a:moveTo>
                  <a:lnTo>
                    <a:pt x="0" y="0"/>
                  </a:lnTo>
                  <a:lnTo>
                    <a:pt x="0" y="235813"/>
                  </a:lnTo>
                  <a:lnTo>
                    <a:pt x="72440" y="235813"/>
                  </a:lnTo>
                  <a:lnTo>
                    <a:pt x="72440" y="0"/>
                  </a:lnTo>
                  <a:close/>
                </a:path>
              </a:pathLst>
            </a:custGeom>
            <a:solidFill>
              <a:srgbClr val="75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015907" y="3138436"/>
              <a:ext cx="73025" cy="236220"/>
            </a:xfrm>
            <a:custGeom>
              <a:avLst/>
              <a:gdLst/>
              <a:ahLst/>
              <a:cxnLst/>
              <a:rect l="l" t="t" r="r" b="b"/>
              <a:pathLst>
                <a:path w="73025" h="236220">
                  <a:moveTo>
                    <a:pt x="72453" y="0"/>
                  </a:moveTo>
                  <a:lnTo>
                    <a:pt x="0" y="0"/>
                  </a:lnTo>
                  <a:lnTo>
                    <a:pt x="0" y="235813"/>
                  </a:lnTo>
                  <a:lnTo>
                    <a:pt x="72453" y="235813"/>
                  </a:lnTo>
                  <a:lnTo>
                    <a:pt x="72453" y="0"/>
                  </a:lnTo>
                  <a:close/>
                </a:path>
              </a:pathLst>
            </a:custGeom>
            <a:solidFill>
              <a:srgbClr val="43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2914827" y="2889088"/>
              <a:ext cx="188595" cy="278130"/>
            </a:xfrm>
            <a:custGeom>
              <a:avLst/>
              <a:gdLst/>
              <a:ahLst/>
              <a:cxnLst/>
              <a:rect l="l" t="t" r="r" b="b"/>
              <a:pathLst>
                <a:path w="188594" h="278130">
                  <a:moveTo>
                    <a:pt x="111429" y="0"/>
                  </a:moveTo>
                  <a:lnTo>
                    <a:pt x="72161" y="0"/>
                  </a:lnTo>
                  <a:lnTo>
                    <a:pt x="3175" y="19507"/>
                  </a:lnTo>
                  <a:lnTo>
                    <a:pt x="0" y="277837"/>
                  </a:lnTo>
                  <a:lnTo>
                    <a:pt x="188468" y="277837"/>
                  </a:lnTo>
                  <a:lnTo>
                    <a:pt x="188468" y="53060"/>
                  </a:lnTo>
                  <a:lnTo>
                    <a:pt x="157187" y="14338"/>
                  </a:lnTo>
                  <a:lnTo>
                    <a:pt x="111429" y="0"/>
                  </a:lnTo>
                  <a:close/>
                </a:path>
              </a:pathLst>
            </a:custGeom>
            <a:solidFill>
              <a:srgbClr val="DFA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3015907" y="3398243"/>
              <a:ext cx="117475" cy="73660"/>
            </a:xfrm>
            <a:custGeom>
              <a:avLst/>
              <a:gdLst/>
              <a:ahLst/>
              <a:cxnLst/>
              <a:rect l="l" t="t" r="r" b="b"/>
              <a:pathLst>
                <a:path w="117475" h="73660">
                  <a:moveTo>
                    <a:pt x="72453" y="0"/>
                  </a:moveTo>
                  <a:lnTo>
                    <a:pt x="0" y="0"/>
                  </a:lnTo>
                  <a:lnTo>
                    <a:pt x="0" y="73405"/>
                  </a:lnTo>
                  <a:lnTo>
                    <a:pt x="117449" y="73405"/>
                  </a:lnTo>
                  <a:lnTo>
                    <a:pt x="117449" y="52844"/>
                  </a:lnTo>
                  <a:lnTo>
                    <a:pt x="72453" y="32245"/>
                  </a:lnTo>
                  <a:lnTo>
                    <a:pt x="72453" y="0"/>
                  </a:lnTo>
                  <a:close/>
                </a:path>
              </a:pathLst>
            </a:custGeom>
            <a:solidFill>
              <a:srgbClr val="4329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2928264" y="3398244"/>
              <a:ext cx="117475" cy="73660"/>
            </a:xfrm>
            <a:custGeom>
              <a:avLst/>
              <a:gdLst/>
              <a:ahLst/>
              <a:cxnLst/>
              <a:rect l="l" t="t" r="r" b="b"/>
              <a:pathLst>
                <a:path w="117475" h="73660">
                  <a:moveTo>
                    <a:pt x="72377" y="0"/>
                  </a:moveTo>
                  <a:lnTo>
                    <a:pt x="0" y="0"/>
                  </a:lnTo>
                  <a:lnTo>
                    <a:pt x="0" y="73406"/>
                  </a:lnTo>
                  <a:lnTo>
                    <a:pt x="117475" y="73406"/>
                  </a:lnTo>
                  <a:lnTo>
                    <a:pt x="117475" y="52844"/>
                  </a:lnTo>
                  <a:lnTo>
                    <a:pt x="72440" y="32245"/>
                  </a:lnTo>
                  <a:close/>
                </a:path>
              </a:pathLst>
            </a:custGeom>
            <a:solidFill>
              <a:srgbClr val="693C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2928264" y="3374250"/>
              <a:ext cx="160655" cy="24130"/>
            </a:xfrm>
            <a:custGeom>
              <a:avLst/>
              <a:gdLst/>
              <a:ahLst/>
              <a:cxnLst/>
              <a:rect l="l" t="t" r="r" b="b"/>
              <a:pathLst>
                <a:path w="160655" h="24129">
                  <a:moveTo>
                    <a:pt x="72377" y="0"/>
                  </a:moveTo>
                  <a:lnTo>
                    <a:pt x="0" y="0"/>
                  </a:lnTo>
                  <a:lnTo>
                    <a:pt x="0" y="23990"/>
                  </a:lnTo>
                  <a:lnTo>
                    <a:pt x="72377" y="23990"/>
                  </a:lnTo>
                  <a:lnTo>
                    <a:pt x="72377" y="0"/>
                  </a:lnTo>
                  <a:close/>
                </a:path>
                <a:path w="160655" h="24129">
                  <a:moveTo>
                    <a:pt x="160108" y="0"/>
                  </a:moveTo>
                  <a:lnTo>
                    <a:pt x="87655" y="0"/>
                  </a:lnTo>
                  <a:lnTo>
                    <a:pt x="87655" y="23990"/>
                  </a:lnTo>
                  <a:lnTo>
                    <a:pt x="160108" y="23990"/>
                  </a:lnTo>
                  <a:lnTo>
                    <a:pt x="160108" y="0"/>
                  </a:lnTo>
                  <a:close/>
                </a:path>
              </a:pathLst>
            </a:custGeom>
            <a:solidFill>
              <a:srgbClr val="FAF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2984258" y="2947391"/>
              <a:ext cx="41275" cy="59690"/>
            </a:xfrm>
            <a:custGeom>
              <a:avLst/>
              <a:gdLst/>
              <a:ahLst/>
              <a:cxnLst/>
              <a:rect l="l" t="t" r="r" b="b"/>
              <a:pathLst>
                <a:path w="41275" h="59689">
                  <a:moveTo>
                    <a:pt x="40881" y="0"/>
                  </a:moveTo>
                  <a:lnTo>
                    <a:pt x="0" y="0"/>
                  </a:lnTo>
                  <a:lnTo>
                    <a:pt x="0" y="40030"/>
                  </a:lnTo>
                  <a:lnTo>
                    <a:pt x="21374" y="59448"/>
                  </a:lnTo>
                  <a:lnTo>
                    <a:pt x="40881" y="40030"/>
                  </a:lnTo>
                  <a:lnTo>
                    <a:pt x="40881" y="0"/>
                  </a:lnTo>
                  <a:close/>
                </a:path>
              </a:pathLst>
            </a:custGeom>
            <a:solidFill>
              <a:srgbClr val="755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2967570" y="3166922"/>
              <a:ext cx="121285" cy="207645"/>
            </a:xfrm>
            <a:custGeom>
              <a:avLst/>
              <a:gdLst/>
              <a:ahLst/>
              <a:cxnLst/>
              <a:rect l="l" t="t" r="r" b="b"/>
              <a:pathLst>
                <a:path w="121285" h="207645">
                  <a:moveTo>
                    <a:pt x="33134" y="0"/>
                  </a:moveTo>
                  <a:lnTo>
                    <a:pt x="0" y="0"/>
                  </a:lnTo>
                  <a:lnTo>
                    <a:pt x="0" y="207327"/>
                  </a:lnTo>
                  <a:lnTo>
                    <a:pt x="33134" y="207327"/>
                  </a:lnTo>
                  <a:lnTo>
                    <a:pt x="33134" y="0"/>
                  </a:lnTo>
                  <a:close/>
                </a:path>
                <a:path w="121285" h="207645">
                  <a:moveTo>
                    <a:pt x="120789" y="0"/>
                  </a:moveTo>
                  <a:lnTo>
                    <a:pt x="87655" y="0"/>
                  </a:lnTo>
                  <a:lnTo>
                    <a:pt x="87655" y="207327"/>
                  </a:lnTo>
                  <a:lnTo>
                    <a:pt x="120789" y="207327"/>
                  </a:lnTo>
                  <a:lnTo>
                    <a:pt x="120789" y="0"/>
                  </a:lnTo>
                  <a:close/>
                </a:path>
              </a:pathLst>
            </a:custGeom>
            <a:solidFill>
              <a:srgbClr val="432918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2961348" y="3142932"/>
              <a:ext cx="142240" cy="24130"/>
            </a:xfrm>
            <a:custGeom>
              <a:avLst/>
              <a:gdLst/>
              <a:ahLst/>
              <a:cxnLst/>
              <a:rect l="l" t="t" r="r" b="b"/>
              <a:pathLst>
                <a:path w="142239" h="24130">
                  <a:moveTo>
                    <a:pt x="141947" y="0"/>
                  </a:moveTo>
                  <a:lnTo>
                    <a:pt x="0" y="0"/>
                  </a:lnTo>
                  <a:lnTo>
                    <a:pt x="0" y="9690"/>
                  </a:lnTo>
                  <a:lnTo>
                    <a:pt x="0" y="24003"/>
                  </a:lnTo>
                  <a:lnTo>
                    <a:pt x="141947" y="24003"/>
                  </a:lnTo>
                  <a:lnTo>
                    <a:pt x="141947" y="9690"/>
                  </a:lnTo>
                  <a:lnTo>
                    <a:pt x="141947" y="0"/>
                  </a:lnTo>
                  <a:close/>
                </a:path>
              </a:pathLst>
            </a:custGeom>
            <a:solidFill>
              <a:srgbClr val="6369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2892640" y="3142945"/>
              <a:ext cx="69215" cy="66675"/>
            </a:xfrm>
            <a:custGeom>
              <a:avLst/>
              <a:gdLst/>
              <a:ahLst/>
              <a:cxnLst/>
              <a:rect l="l" t="t" r="r" b="b"/>
              <a:pathLst>
                <a:path w="69214" h="66675">
                  <a:moveTo>
                    <a:pt x="68707" y="9677"/>
                  </a:moveTo>
                  <a:lnTo>
                    <a:pt x="58724" y="9677"/>
                  </a:lnTo>
                  <a:lnTo>
                    <a:pt x="58077" y="8788"/>
                  </a:lnTo>
                  <a:lnTo>
                    <a:pt x="47269" y="2108"/>
                  </a:lnTo>
                  <a:lnTo>
                    <a:pt x="34264" y="0"/>
                  </a:lnTo>
                  <a:lnTo>
                    <a:pt x="21488" y="3136"/>
                  </a:lnTo>
                  <a:lnTo>
                    <a:pt x="12573" y="9677"/>
                  </a:lnTo>
                  <a:lnTo>
                    <a:pt x="0" y="9677"/>
                  </a:lnTo>
                  <a:lnTo>
                    <a:pt x="0" y="34455"/>
                  </a:lnTo>
                  <a:lnTo>
                    <a:pt x="2501" y="34455"/>
                  </a:lnTo>
                  <a:lnTo>
                    <a:pt x="5600" y="47256"/>
                  </a:lnTo>
                  <a:lnTo>
                    <a:pt x="13106" y="57518"/>
                  </a:lnTo>
                  <a:lnTo>
                    <a:pt x="23914" y="64198"/>
                  </a:lnTo>
                  <a:lnTo>
                    <a:pt x="36918" y="66281"/>
                  </a:lnTo>
                  <a:lnTo>
                    <a:pt x="49695" y="63169"/>
                  </a:lnTo>
                  <a:lnTo>
                    <a:pt x="59931" y="55651"/>
                  </a:lnTo>
                  <a:lnTo>
                    <a:pt x="66611" y="44831"/>
                  </a:lnTo>
                  <a:lnTo>
                    <a:pt x="68275" y="34455"/>
                  </a:lnTo>
                  <a:lnTo>
                    <a:pt x="68707" y="34455"/>
                  </a:lnTo>
                  <a:lnTo>
                    <a:pt x="68707" y="31838"/>
                  </a:lnTo>
                  <a:lnTo>
                    <a:pt x="68707" y="9677"/>
                  </a:lnTo>
                  <a:close/>
                </a:path>
              </a:pathLst>
            </a:custGeom>
            <a:solidFill>
              <a:srgbClr val="B48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2886532" y="2907791"/>
              <a:ext cx="79375" cy="245110"/>
            </a:xfrm>
            <a:custGeom>
              <a:avLst/>
              <a:gdLst/>
              <a:ahLst/>
              <a:cxnLst/>
              <a:rect l="l" t="t" r="r" b="b"/>
              <a:pathLst>
                <a:path w="79375" h="245110">
                  <a:moveTo>
                    <a:pt x="79235" y="33350"/>
                  </a:moveTo>
                  <a:lnTo>
                    <a:pt x="77978" y="33451"/>
                  </a:lnTo>
                  <a:lnTo>
                    <a:pt x="76111" y="24180"/>
                  </a:lnTo>
                  <a:lnTo>
                    <a:pt x="67627" y="11595"/>
                  </a:lnTo>
                  <a:lnTo>
                    <a:pt x="55016" y="3111"/>
                  </a:lnTo>
                  <a:lnTo>
                    <a:pt x="39598" y="0"/>
                  </a:lnTo>
                  <a:lnTo>
                    <a:pt x="24168" y="3111"/>
                  </a:lnTo>
                  <a:lnTo>
                    <a:pt x="11582" y="11595"/>
                  </a:lnTo>
                  <a:lnTo>
                    <a:pt x="3098" y="24180"/>
                  </a:lnTo>
                  <a:lnTo>
                    <a:pt x="0" y="39585"/>
                  </a:lnTo>
                  <a:lnTo>
                    <a:pt x="0" y="244830"/>
                  </a:lnTo>
                  <a:lnTo>
                    <a:pt x="79235" y="244830"/>
                  </a:lnTo>
                  <a:lnTo>
                    <a:pt x="79235" y="39585"/>
                  </a:lnTo>
                  <a:lnTo>
                    <a:pt x="79235" y="33350"/>
                  </a:lnTo>
                  <a:close/>
                </a:path>
              </a:pathLst>
            </a:custGeom>
            <a:solidFill>
              <a:srgbClr val="ECCA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2886545" y="3122396"/>
              <a:ext cx="238760" cy="30480"/>
            </a:xfrm>
            <a:custGeom>
              <a:avLst/>
              <a:gdLst/>
              <a:ahLst/>
              <a:cxnLst/>
              <a:rect l="l" t="t" r="r" b="b"/>
              <a:pathLst>
                <a:path w="238760" h="30480">
                  <a:moveTo>
                    <a:pt x="79235" y="6235"/>
                  </a:moveTo>
                  <a:lnTo>
                    <a:pt x="0" y="6235"/>
                  </a:lnTo>
                  <a:lnTo>
                    <a:pt x="0" y="30226"/>
                  </a:lnTo>
                  <a:lnTo>
                    <a:pt x="79235" y="30226"/>
                  </a:lnTo>
                  <a:lnTo>
                    <a:pt x="79235" y="6235"/>
                  </a:lnTo>
                  <a:close/>
                </a:path>
                <a:path w="238760" h="30480">
                  <a:moveTo>
                    <a:pt x="238544" y="0"/>
                  </a:moveTo>
                  <a:lnTo>
                    <a:pt x="216750" y="0"/>
                  </a:lnTo>
                  <a:lnTo>
                    <a:pt x="216750" y="23977"/>
                  </a:lnTo>
                  <a:lnTo>
                    <a:pt x="238544" y="23977"/>
                  </a:lnTo>
                  <a:lnTo>
                    <a:pt x="238544" y="0"/>
                  </a:lnTo>
                  <a:close/>
                </a:path>
              </a:pathLst>
            </a:custGeom>
            <a:solidFill>
              <a:srgbClr val="6369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2938513" y="2720809"/>
              <a:ext cx="142875" cy="192405"/>
            </a:xfrm>
            <a:custGeom>
              <a:avLst/>
              <a:gdLst/>
              <a:ahLst/>
              <a:cxnLst/>
              <a:rect l="l" t="t" r="r" b="b"/>
              <a:pathLst>
                <a:path w="142875" h="192405">
                  <a:moveTo>
                    <a:pt x="142862" y="85458"/>
                  </a:moveTo>
                  <a:lnTo>
                    <a:pt x="137248" y="52197"/>
                  </a:lnTo>
                  <a:lnTo>
                    <a:pt x="121932" y="25031"/>
                  </a:lnTo>
                  <a:lnTo>
                    <a:pt x="99225" y="6718"/>
                  </a:lnTo>
                  <a:lnTo>
                    <a:pt x="71424" y="0"/>
                  </a:lnTo>
                  <a:lnTo>
                    <a:pt x="43599" y="6718"/>
                  </a:lnTo>
                  <a:lnTo>
                    <a:pt x="20904" y="25031"/>
                  </a:lnTo>
                  <a:lnTo>
                    <a:pt x="5600" y="52197"/>
                  </a:lnTo>
                  <a:lnTo>
                    <a:pt x="0" y="85458"/>
                  </a:lnTo>
                  <a:lnTo>
                    <a:pt x="5600" y="118732"/>
                  </a:lnTo>
                  <a:lnTo>
                    <a:pt x="20904" y="145884"/>
                  </a:lnTo>
                  <a:lnTo>
                    <a:pt x="37871" y="159600"/>
                  </a:lnTo>
                  <a:lnTo>
                    <a:pt x="40233" y="171310"/>
                  </a:lnTo>
                  <a:lnTo>
                    <a:pt x="47485" y="182067"/>
                  </a:lnTo>
                  <a:lnTo>
                    <a:pt x="58254" y="189331"/>
                  </a:lnTo>
                  <a:lnTo>
                    <a:pt x="71450" y="191985"/>
                  </a:lnTo>
                  <a:lnTo>
                    <a:pt x="84620" y="189331"/>
                  </a:lnTo>
                  <a:lnTo>
                    <a:pt x="95389" y="182067"/>
                  </a:lnTo>
                  <a:lnTo>
                    <a:pt x="102654" y="171310"/>
                  </a:lnTo>
                  <a:lnTo>
                    <a:pt x="105029" y="159524"/>
                  </a:lnTo>
                  <a:lnTo>
                    <a:pt x="121932" y="145884"/>
                  </a:lnTo>
                  <a:lnTo>
                    <a:pt x="137248" y="118732"/>
                  </a:lnTo>
                  <a:lnTo>
                    <a:pt x="142862" y="85458"/>
                  </a:lnTo>
                  <a:close/>
                </a:path>
              </a:pathLst>
            </a:custGeom>
            <a:solidFill>
              <a:srgbClr val="B48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/>
            <p:cNvSpPr/>
            <p:nvPr/>
          </p:nvSpPr>
          <p:spPr>
            <a:xfrm>
              <a:off x="2929013" y="2698036"/>
              <a:ext cx="161925" cy="111125"/>
            </a:xfrm>
            <a:custGeom>
              <a:avLst/>
              <a:gdLst/>
              <a:ahLst/>
              <a:cxnLst/>
              <a:rect l="l" t="t" r="r" b="b"/>
              <a:pathLst>
                <a:path w="161925" h="111125">
                  <a:moveTo>
                    <a:pt x="80924" y="0"/>
                  </a:moveTo>
                  <a:lnTo>
                    <a:pt x="49404" y="7610"/>
                  </a:lnTo>
                  <a:lnTo>
                    <a:pt x="23683" y="28363"/>
                  </a:lnTo>
                  <a:lnTo>
                    <a:pt x="6352" y="59144"/>
                  </a:lnTo>
                  <a:lnTo>
                    <a:pt x="0" y="96837"/>
                  </a:lnTo>
                  <a:lnTo>
                    <a:pt x="0" y="101549"/>
                  </a:lnTo>
                  <a:lnTo>
                    <a:pt x="838" y="110655"/>
                  </a:lnTo>
                  <a:lnTo>
                    <a:pt x="12587" y="102932"/>
                  </a:lnTo>
                  <a:lnTo>
                    <a:pt x="27892" y="88561"/>
                  </a:lnTo>
                  <a:lnTo>
                    <a:pt x="42382" y="66683"/>
                  </a:lnTo>
                  <a:lnTo>
                    <a:pt x="51689" y="36436"/>
                  </a:lnTo>
                  <a:lnTo>
                    <a:pt x="64254" y="67394"/>
                  </a:lnTo>
                  <a:lnTo>
                    <a:pt x="79919" y="83978"/>
                  </a:lnTo>
                  <a:lnTo>
                    <a:pt x="109012" y="91828"/>
                  </a:lnTo>
                  <a:lnTo>
                    <a:pt x="161861" y="96583"/>
                  </a:lnTo>
                  <a:lnTo>
                    <a:pt x="155437" y="58978"/>
                  </a:lnTo>
                  <a:lnTo>
                    <a:pt x="138080" y="28279"/>
                  </a:lnTo>
                  <a:lnTo>
                    <a:pt x="112380" y="7586"/>
                  </a:lnTo>
                  <a:lnTo>
                    <a:pt x="80924" y="0"/>
                  </a:lnTo>
                  <a:close/>
                </a:path>
              </a:pathLst>
            </a:custGeom>
            <a:solidFill>
              <a:srgbClr val="341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/>
            <p:cNvSpPr/>
            <p:nvPr/>
          </p:nvSpPr>
          <p:spPr>
            <a:xfrm>
              <a:off x="2990176" y="2850344"/>
              <a:ext cx="31750" cy="15875"/>
            </a:xfrm>
            <a:custGeom>
              <a:avLst/>
              <a:gdLst/>
              <a:ahLst/>
              <a:cxnLst/>
              <a:rect l="l" t="t" r="r" b="b"/>
              <a:pathLst>
                <a:path w="31750" h="15875">
                  <a:moveTo>
                    <a:pt x="31242" y="0"/>
                  </a:moveTo>
                  <a:lnTo>
                    <a:pt x="0" y="0"/>
                  </a:lnTo>
                  <a:lnTo>
                    <a:pt x="0" y="8623"/>
                  </a:lnTo>
                  <a:lnTo>
                    <a:pt x="6997" y="15621"/>
                  </a:lnTo>
                  <a:lnTo>
                    <a:pt x="24244" y="15621"/>
                  </a:lnTo>
                  <a:lnTo>
                    <a:pt x="31242" y="862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/>
            <p:cNvSpPr/>
            <p:nvPr/>
          </p:nvSpPr>
          <p:spPr>
            <a:xfrm>
              <a:off x="2970390" y="2793529"/>
              <a:ext cx="71120" cy="15240"/>
            </a:xfrm>
            <a:custGeom>
              <a:avLst/>
              <a:gdLst/>
              <a:ahLst/>
              <a:cxnLst/>
              <a:rect l="l" t="t" r="r" b="b"/>
              <a:pathLst>
                <a:path w="71119" h="15239">
                  <a:moveTo>
                    <a:pt x="15163" y="3390"/>
                  </a:moveTo>
                  <a:lnTo>
                    <a:pt x="11760" y="0"/>
                  </a:lnTo>
                  <a:lnTo>
                    <a:pt x="3390" y="0"/>
                  </a:lnTo>
                  <a:lnTo>
                    <a:pt x="0" y="3390"/>
                  </a:lnTo>
                  <a:lnTo>
                    <a:pt x="0" y="11772"/>
                  </a:lnTo>
                  <a:lnTo>
                    <a:pt x="3390" y="15163"/>
                  </a:lnTo>
                  <a:lnTo>
                    <a:pt x="11760" y="15163"/>
                  </a:lnTo>
                  <a:lnTo>
                    <a:pt x="15163" y="11772"/>
                  </a:lnTo>
                  <a:lnTo>
                    <a:pt x="15163" y="3390"/>
                  </a:lnTo>
                  <a:close/>
                </a:path>
                <a:path w="71119" h="15239">
                  <a:moveTo>
                    <a:pt x="70815" y="3390"/>
                  </a:moveTo>
                  <a:lnTo>
                    <a:pt x="67424" y="0"/>
                  </a:lnTo>
                  <a:lnTo>
                    <a:pt x="59055" y="0"/>
                  </a:lnTo>
                  <a:lnTo>
                    <a:pt x="55651" y="3390"/>
                  </a:lnTo>
                  <a:lnTo>
                    <a:pt x="55651" y="11772"/>
                  </a:lnTo>
                  <a:lnTo>
                    <a:pt x="59055" y="15163"/>
                  </a:lnTo>
                  <a:lnTo>
                    <a:pt x="67424" y="15163"/>
                  </a:lnTo>
                  <a:lnTo>
                    <a:pt x="70815" y="11772"/>
                  </a:lnTo>
                  <a:lnTo>
                    <a:pt x="70815" y="3390"/>
                  </a:lnTo>
                  <a:close/>
                </a:path>
              </a:pathLst>
            </a:custGeom>
            <a:solidFill>
              <a:srgbClr val="693C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3233178" y="2594529"/>
              <a:ext cx="158750" cy="221615"/>
            </a:xfrm>
            <a:custGeom>
              <a:avLst/>
              <a:gdLst/>
              <a:ahLst/>
              <a:cxnLst/>
              <a:rect l="l" t="t" r="r" b="b"/>
              <a:pathLst>
                <a:path w="158750" h="221614">
                  <a:moveTo>
                    <a:pt x="64681" y="0"/>
                  </a:moveTo>
                  <a:lnTo>
                    <a:pt x="0" y="77393"/>
                  </a:lnTo>
                  <a:lnTo>
                    <a:pt x="0" y="221246"/>
                  </a:lnTo>
                  <a:lnTo>
                    <a:pt x="158661" y="221246"/>
                  </a:lnTo>
                  <a:lnTo>
                    <a:pt x="158661" y="77393"/>
                  </a:lnTo>
                  <a:lnTo>
                    <a:pt x="64681" y="0"/>
                  </a:lnTo>
                  <a:close/>
                </a:path>
              </a:pathLst>
            </a:custGeom>
            <a:solidFill>
              <a:srgbClr val="F3D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/>
            <p:cNvSpPr/>
            <p:nvPr/>
          </p:nvSpPr>
          <p:spPr>
            <a:xfrm>
              <a:off x="3207842" y="3034575"/>
              <a:ext cx="67945" cy="95250"/>
            </a:xfrm>
            <a:custGeom>
              <a:avLst/>
              <a:gdLst/>
              <a:ahLst/>
              <a:cxnLst/>
              <a:rect l="l" t="t" r="r" b="b"/>
              <a:pathLst>
                <a:path w="67945" h="95250">
                  <a:moveTo>
                    <a:pt x="67348" y="2603"/>
                  </a:moveTo>
                  <a:lnTo>
                    <a:pt x="2400" y="0"/>
                  </a:lnTo>
                  <a:lnTo>
                    <a:pt x="0" y="61048"/>
                  </a:lnTo>
                  <a:lnTo>
                    <a:pt x="2044" y="73787"/>
                  </a:lnTo>
                  <a:lnTo>
                    <a:pt x="8597" y="84391"/>
                  </a:lnTo>
                  <a:lnTo>
                    <a:pt x="18630" y="91757"/>
                  </a:lnTo>
                  <a:lnTo>
                    <a:pt x="31178" y="94805"/>
                  </a:lnTo>
                  <a:lnTo>
                    <a:pt x="43903" y="92760"/>
                  </a:lnTo>
                  <a:lnTo>
                    <a:pt x="54495" y="86220"/>
                  </a:lnTo>
                  <a:lnTo>
                    <a:pt x="61849" y="76161"/>
                  </a:lnTo>
                  <a:lnTo>
                    <a:pt x="64884" y="63627"/>
                  </a:lnTo>
                  <a:lnTo>
                    <a:pt x="67348" y="2603"/>
                  </a:lnTo>
                  <a:close/>
                </a:path>
              </a:pathLst>
            </a:custGeom>
            <a:solidFill>
              <a:srgbClr val="C9A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/>
            <p:cNvSpPr/>
            <p:nvPr/>
          </p:nvSpPr>
          <p:spPr>
            <a:xfrm>
              <a:off x="3202686" y="2786329"/>
              <a:ext cx="78105" cy="299720"/>
            </a:xfrm>
            <a:custGeom>
              <a:avLst/>
              <a:gdLst/>
              <a:ahLst/>
              <a:cxnLst/>
              <a:rect l="l" t="t" r="r" b="b"/>
              <a:pathLst>
                <a:path w="78104" h="299719">
                  <a:moveTo>
                    <a:pt x="77622" y="30391"/>
                  </a:moveTo>
                  <a:lnTo>
                    <a:pt x="75209" y="30835"/>
                  </a:lnTo>
                  <a:lnTo>
                    <a:pt x="74561" y="27114"/>
                  </a:lnTo>
                  <a:lnTo>
                    <a:pt x="66230" y="13004"/>
                  </a:lnTo>
                  <a:lnTo>
                    <a:pt x="53873" y="3492"/>
                  </a:lnTo>
                  <a:lnTo>
                    <a:pt x="38773" y="0"/>
                  </a:lnTo>
                  <a:lnTo>
                    <a:pt x="23660" y="3492"/>
                  </a:lnTo>
                  <a:lnTo>
                    <a:pt x="11341" y="13004"/>
                  </a:lnTo>
                  <a:lnTo>
                    <a:pt x="3035" y="27114"/>
                  </a:lnTo>
                  <a:lnTo>
                    <a:pt x="0" y="44386"/>
                  </a:lnTo>
                  <a:lnTo>
                    <a:pt x="0" y="299504"/>
                  </a:lnTo>
                  <a:lnTo>
                    <a:pt x="77622" y="299504"/>
                  </a:lnTo>
                  <a:lnTo>
                    <a:pt x="77622" y="44386"/>
                  </a:lnTo>
                  <a:lnTo>
                    <a:pt x="77622" y="30391"/>
                  </a:lnTo>
                  <a:close/>
                </a:path>
              </a:pathLst>
            </a:custGeom>
            <a:solidFill>
              <a:srgbClr val="474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/>
            <p:cNvSpPr/>
            <p:nvPr/>
          </p:nvSpPr>
          <p:spPr>
            <a:xfrm>
              <a:off x="3224047" y="2780438"/>
              <a:ext cx="77622" cy="88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/>
            <p:cNvSpPr/>
            <p:nvPr/>
          </p:nvSpPr>
          <p:spPr>
            <a:xfrm>
              <a:off x="3324605" y="3108947"/>
              <a:ext cx="71120" cy="266700"/>
            </a:xfrm>
            <a:custGeom>
              <a:avLst/>
              <a:gdLst/>
              <a:ahLst/>
              <a:cxnLst/>
              <a:rect l="l" t="t" r="r" b="b"/>
              <a:pathLst>
                <a:path w="71120" h="266700">
                  <a:moveTo>
                    <a:pt x="71005" y="0"/>
                  </a:moveTo>
                  <a:lnTo>
                    <a:pt x="0" y="0"/>
                  </a:lnTo>
                  <a:lnTo>
                    <a:pt x="0" y="266445"/>
                  </a:lnTo>
                  <a:lnTo>
                    <a:pt x="71005" y="266445"/>
                  </a:lnTo>
                  <a:lnTo>
                    <a:pt x="71005" y="0"/>
                  </a:lnTo>
                  <a:close/>
                </a:path>
              </a:pathLst>
            </a:custGeom>
            <a:solidFill>
              <a:srgbClr val="E67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/>
            <p:cNvSpPr/>
            <p:nvPr/>
          </p:nvSpPr>
          <p:spPr>
            <a:xfrm>
              <a:off x="3271151" y="3108947"/>
              <a:ext cx="38735" cy="266700"/>
            </a:xfrm>
            <a:custGeom>
              <a:avLst/>
              <a:gdLst/>
              <a:ahLst/>
              <a:cxnLst/>
              <a:rect l="l" t="t" r="r" b="b"/>
              <a:pathLst>
                <a:path w="38735" h="266700">
                  <a:moveTo>
                    <a:pt x="0" y="266445"/>
                  </a:moveTo>
                  <a:lnTo>
                    <a:pt x="38544" y="266445"/>
                  </a:lnTo>
                  <a:lnTo>
                    <a:pt x="38544" y="0"/>
                  </a:lnTo>
                  <a:lnTo>
                    <a:pt x="0" y="0"/>
                  </a:lnTo>
                  <a:lnTo>
                    <a:pt x="0" y="266445"/>
                  </a:lnTo>
                  <a:close/>
                </a:path>
              </a:pathLst>
            </a:custGeom>
            <a:solidFill>
              <a:srgbClr val="E55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/>
            <p:cNvSpPr/>
            <p:nvPr/>
          </p:nvSpPr>
          <p:spPr>
            <a:xfrm>
              <a:off x="3224047" y="2771402"/>
              <a:ext cx="184785" cy="337820"/>
            </a:xfrm>
            <a:custGeom>
              <a:avLst/>
              <a:gdLst/>
              <a:ahLst/>
              <a:cxnLst/>
              <a:rect l="l" t="t" r="r" b="b"/>
              <a:pathLst>
                <a:path w="184785" h="337819">
                  <a:moveTo>
                    <a:pt x="132689" y="0"/>
                  </a:moveTo>
                  <a:lnTo>
                    <a:pt x="72021" y="20535"/>
                  </a:lnTo>
                  <a:lnTo>
                    <a:pt x="50368" y="2959"/>
                  </a:lnTo>
                  <a:lnTo>
                    <a:pt x="30645" y="10033"/>
                  </a:lnTo>
                  <a:lnTo>
                    <a:pt x="0" y="53441"/>
                  </a:lnTo>
                  <a:lnTo>
                    <a:pt x="0" y="337477"/>
                  </a:lnTo>
                  <a:lnTo>
                    <a:pt x="184734" y="337477"/>
                  </a:lnTo>
                  <a:lnTo>
                    <a:pt x="181622" y="15824"/>
                  </a:lnTo>
                  <a:lnTo>
                    <a:pt x="132689" y="0"/>
                  </a:lnTo>
                  <a:close/>
                </a:path>
              </a:pathLst>
            </a:custGeom>
            <a:solidFill>
              <a:srgbClr val="636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/>
            <p:cNvSpPr/>
            <p:nvPr/>
          </p:nvSpPr>
          <p:spPr>
            <a:xfrm>
              <a:off x="3194557" y="3375786"/>
              <a:ext cx="201053" cy="954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/>
            <p:cNvSpPr/>
            <p:nvPr/>
          </p:nvSpPr>
          <p:spPr>
            <a:xfrm>
              <a:off x="3238690" y="3108947"/>
              <a:ext cx="33020" cy="266700"/>
            </a:xfrm>
            <a:custGeom>
              <a:avLst/>
              <a:gdLst/>
              <a:ahLst/>
              <a:cxnLst/>
              <a:rect l="l" t="t" r="r" b="b"/>
              <a:pathLst>
                <a:path w="33020" h="266700">
                  <a:moveTo>
                    <a:pt x="32461" y="0"/>
                  </a:moveTo>
                  <a:lnTo>
                    <a:pt x="0" y="0"/>
                  </a:lnTo>
                  <a:lnTo>
                    <a:pt x="0" y="266445"/>
                  </a:lnTo>
                  <a:lnTo>
                    <a:pt x="32461" y="266445"/>
                  </a:lnTo>
                  <a:lnTo>
                    <a:pt x="32461" y="0"/>
                  </a:lnTo>
                  <a:close/>
                </a:path>
              </a:pathLst>
            </a:custGeom>
            <a:solidFill>
              <a:srgbClr val="E55F3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/>
            <p:cNvSpPr/>
            <p:nvPr/>
          </p:nvSpPr>
          <p:spPr>
            <a:xfrm>
              <a:off x="3253701" y="2764283"/>
              <a:ext cx="103505" cy="344805"/>
            </a:xfrm>
            <a:custGeom>
              <a:avLst/>
              <a:gdLst/>
              <a:ahLst/>
              <a:cxnLst/>
              <a:rect l="l" t="t" r="r" b="b"/>
              <a:pathLst>
                <a:path w="103504" h="344805">
                  <a:moveTo>
                    <a:pt x="84353" y="0"/>
                  </a:moveTo>
                  <a:lnTo>
                    <a:pt x="45859" y="0"/>
                  </a:lnTo>
                  <a:lnTo>
                    <a:pt x="20713" y="7861"/>
                  </a:lnTo>
                  <a:lnTo>
                    <a:pt x="12087" y="18134"/>
                  </a:lnTo>
                  <a:lnTo>
                    <a:pt x="5565" y="29959"/>
                  </a:lnTo>
                  <a:lnTo>
                    <a:pt x="1439" y="43051"/>
                  </a:lnTo>
                  <a:lnTo>
                    <a:pt x="0" y="57124"/>
                  </a:lnTo>
                  <a:lnTo>
                    <a:pt x="1219" y="344665"/>
                  </a:lnTo>
                  <a:lnTo>
                    <a:pt x="64554" y="344665"/>
                  </a:lnTo>
                  <a:lnTo>
                    <a:pt x="64554" y="57124"/>
                  </a:lnTo>
                  <a:lnTo>
                    <a:pt x="67439" y="39669"/>
                  </a:lnTo>
                  <a:lnTo>
                    <a:pt x="75455" y="24612"/>
                  </a:lnTo>
                  <a:lnTo>
                    <a:pt x="87640" y="12851"/>
                  </a:lnTo>
                  <a:lnTo>
                    <a:pt x="103035" y="5283"/>
                  </a:lnTo>
                  <a:lnTo>
                    <a:pt x="84353" y="0"/>
                  </a:lnTo>
                  <a:close/>
                </a:path>
              </a:pathLst>
            </a:custGeom>
            <a:solidFill>
              <a:srgbClr val="FAF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/>
            <p:cNvSpPr/>
            <p:nvPr/>
          </p:nvSpPr>
          <p:spPr>
            <a:xfrm>
              <a:off x="3324605" y="3108947"/>
              <a:ext cx="33020" cy="266700"/>
            </a:xfrm>
            <a:custGeom>
              <a:avLst/>
              <a:gdLst/>
              <a:ahLst/>
              <a:cxnLst/>
              <a:rect l="l" t="t" r="r" b="b"/>
              <a:pathLst>
                <a:path w="33020" h="266700">
                  <a:moveTo>
                    <a:pt x="32486" y="0"/>
                  </a:moveTo>
                  <a:lnTo>
                    <a:pt x="0" y="0"/>
                  </a:lnTo>
                  <a:lnTo>
                    <a:pt x="0" y="266445"/>
                  </a:lnTo>
                  <a:lnTo>
                    <a:pt x="32486" y="266445"/>
                  </a:lnTo>
                  <a:lnTo>
                    <a:pt x="32486" y="0"/>
                  </a:lnTo>
                  <a:close/>
                </a:path>
              </a:pathLst>
            </a:custGeom>
            <a:solidFill>
              <a:srgbClr val="E55F3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/>
            <p:cNvSpPr/>
            <p:nvPr/>
          </p:nvSpPr>
          <p:spPr>
            <a:xfrm>
              <a:off x="3224060" y="3081985"/>
              <a:ext cx="173355" cy="21590"/>
            </a:xfrm>
            <a:custGeom>
              <a:avLst/>
              <a:gdLst/>
              <a:ahLst/>
              <a:cxnLst/>
              <a:rect l="l" t="t" r="r" b="b"/>
              <a:pathLst>
                <a:path w="173354" h="21589">
                  <a:moveTo>
                    <a:pt x="0" y="21435"/>
                  </a:moveTo>
                  <a:lnTo>
                    <a:pt x="172885" y="21435"/>
                  </a:lnTo>
                  <a:lnTo>
                    <a:pt x="172885" y="0"/>
                  </a:lnTo>
                  <a:lnTo>
                    <a:pt x="0" y="0"/>
                  </a:lnTo>
                  <a:lnTo>
                    <a:pt x="0" y="21435"/>
                  </a:lnTo>
                  <a:close/>
                </a:path>
              </a:pathLst>
            </a:custGeom>
            <a:solidFill>
              <a:srgbClr val="6369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/>
            <p:cNvSpPr/>
            <p:nvPr/>
          </p:nvSpPr>
          <p:spPr>
            <a:xfrm>
              <a:off x="3224060" y="3039793"/>
              <a:ext cx="206463" cy="948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/>
            <p:cNvSpPr/>
            <p:nvPr/>
          </p:nvSpPr>
          <p:spPr>
            <a:xfrm>
              <a:off x="3358845" y="2786322"/>
              <a:ext cx="77660" cy="888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/>
            <p:cNvSpPr/>
            <p:nvPr/>
          </p:nvSpPr>
          <p:spPr>
            <a:xfrm>
              <a:off x="3358845" y="2823706"/>
              <a:ext cx="78105" cy="269240"/>
            </a:xfrm>
            <a:custGeom>
              <a:avLst/>
              <a:gdLst/>
              <a:ahLst/>
              <a:cxnLst/>
              <a:rect l="l" t="t" r="r" b="b"/>
              <a:pathLst>
                <a:path w="78104" h="269239">
                  <a:moveTo>
                    <a:pt x="0" y="0"/>
                  </a:moveTo>
                  <a:lnTo>
                    <a:pt x="0" y="269125"/>
                  </a:lnTo>
                  <a:lnTo>
                    <a:pt x="77660" y="269125"/>
                  </a:lnTo>
                  <a:lnTo>
                    <a:pt x="77660" y="6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7F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/>
            <p:cNvSpPr/>
            <p:nvPr/>
          </p:nvSpPr>
          <p:spPr>
            <a:xfrm>
              <a:off x="3202686" y="3062325"/>
              <a:ext cx="234315" cy="31115"/>
            </a:xfrm>
            <a:custGeom>
              <a:avLst/>
              <a:gdLst/>
              <a:ahLst/>
              <a:cxnLst/>
              <a:rect l="l" t="t" r="r" b="b"/>
              <a:pathLst>
                <a:path w="234314" h="31114">
                  <a:moveTo>
                    <a:pt x="21374" y="0"/>
                  </a:moveTo>
                  <a:lnTo>
                    <a:pt x="0" y="0"/>
                  </a:lnTo>
                  <a:lnTo>
                    <a:pt x="0" y="23507"/>
                  </a:lnTo>
                  <a:lnTo>
                    <a:pt x="21374" y="23507"/>
                  </a:lnTo>
                  <a:lnTo>
                    <a:pt x="21374" y="0"/>
                  </a:lnTo>
                  <a:close/>
                </a:path>
                <a:path w="234314" h="31114">
                  <a:moveTo>
                    <a:pt x="233819" y="3606"/>
                  </a:moveTo>
                  <a:lnTo>
                    <a:pt x="156159" y="3606"/>
                  </a:lnTo>
                  <a:lnTo>
                    <a:pt x="156159" y="30505"/>
                  </a:lnTo>
                  <a:lnTo>
                    <a:pt x="233819" y="30505"/>
                  </a:lnTo>
                  <a:lnTo>
                    <a:pt x="233819" y="3606"/>
                  </a:lnTo>
                  <a:close/>
                </a:path>
              </a:pathLst>
            </a:custGeom>
            <a:solidFill>
              <a:srgbClr val="63692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/>
            <p:cNvSpPr/>
            <p:nvPr/>
          </p:nvSpPr>
          <p:spPr>
            <a:xfrm>
              <a:off x="3242475" y="2599317"/>
              <a:ext cx="140335" cy="167640"/>
            </a:xfrm>
            <a:custGeom>
              <a:avLst/>
              <a:gdLst/>
              <a:ahLst/>
              <a:cxnLst/>
              <a:rect l="l" t="t" r="r" b="b"/>
              <a:pathLst>
                <a:path w="140335" h="167639">
                  <a:moveTo>
                    <a:pt x="69989" y="0"/>
                  </a:moveTo>
                  <a:lnTo>
                    <a:pt x="42739" y="6582"/>
                  </a:lnTo>
                  <a:lnTo>
                    <a:pt x="20493" y="24534"/>
                  </a:lnTo>
                  <a:lnTo>
                    <a:pt x="5497" y="51161"/>
                  </a:lnTo>
                  <a:lnTo>
                    <a:pt x="0" y="83769"/>
                  </a:lnTo>
                  <a:lnTo>
                    <a:pt x="5497" y="116376"/>
                  </a:lnTo>
                  <a:lnTo>
                    <a:pt x="20493" y="143003"/>
                  </a:lnTo>
                  <a:lnTo>
                    <a:pt x="42739" y="160955"/>
                  </a:lnTo>
                  <a:lnTo>
                    <a:pt x="69989" y="167538"/>
                  </a:lnTo>
                  <a:lnTo>
                    <a:pt x="97258" y="160955"/>
                  </a:lnTo>
                  <a:lnTo>
                    <a:pt x="119521" y="143003"/>
                  </a:lnTo>
                  <a:lnTo>
                    <a:pt x="134528" y="116376"/>
                  </a:lnTo>
                  <a:lnTo>
                    <a:pt x="140030" y="83769"/>
                  </a:lnTo>
                  <a:lnTo>
                    <a:pt x="134528" y="51161"/>
                  </a:lnTo>
                  <a:lnTo>
                    <a:pt x="119521" y="24534"/>
                  </a:lnTo>
                  <a:lnTo>
                    <a:pt x="97258" y="6582"/>
                  </a:lnTo>
                  <a:lnTo>
                    <a:pt x="69989" y="0"/>
                  </a:lnTo>
                  <a:close/>
                </a:path>
              </a:pathLst>
            </a:custGeom>
            <a:solidFill>
              <a:srgbClr val="C9A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/>
            <p:cNvSpPr/>
            <p:nvPr/>
          </p:nvSpPr>
          <p:spPr>
            <a:xfrm>
              <a:off x="3274415" y="2756740"/>
              <a:ext cx="82550" cy="23495"/>
            </a:xfrm>
            <a:custGeom>
              <a:avLst/>
              <a:gdLst/>
              <a:ahLst/>
              <a:cxnLst/>
              <a:rect l="l" t="t" r="r" b="b"/>
              <a:pathLst>
                <a:path w="82550" h="23494">
                  <a:moveTo>
                    <a:pt x="82321" y="0"/>
                  </a:moveTo>
                  <a:lnTo>
                    <a:pt x="0" y="5092"/>
                  </a:lnTo>
                  <a:lnTo>
                    <a:pt x="10883" y="20713"/>
                  </a:lnTo>
                  <a:lnTo>
                    <a:pt x="55473" y="23152"/>
                  </a:lnTo>
                  <a:lnTo>
                    <a:pt x="82321" y="0"/>
                  </a:lnTo>
                  <a:close/>
                </a:path>
              </a:pathLst>
            </a:custGeom>
            <a:solidFill>
              <a:srgbClr val="FAF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3"/>
            <p:cNvSpPr/>
            <p:nvPr/>
          </p:nvSpPr>
          <p:spPr>
            <a:xfrm>
              <a:off x="3233165" y="2576997"/>
              <a:ext cx="158750" cy="108585"/>
            </a:xfrm>
            <a:custGeom>
              <a:avLst/>
              <a:gdLst/>
              <a:ahLst/>
              <a:cxnLst/>
              <a:rect l="l" t="t" r="r" b="b"/>
              <a:pathLst>
                <a:path w="158750" h="108585">
                  <a:moveTo>
                    <a:pt x="79298" y="0"/>
                  </a:moveTo>
                  <a:lnTo>
                    <a:pt x="48418" y="7460"/>
                  </a:lnTo>
                  <a:lnTo>
                    <a:pt x="23214" y="27806"/>
                  </a:lnTo>
                  <a:lnTo>
                    <a:pt x="6227" y="57982"/>
                  </a:lnTo>
                  <a:lnTo>
                    <a:pt x="0" y="94932"/>
                  </a:lnTo>
                  <a:lnTo>
                    <a:pt x="0" y="99529"/>
                  </a:lnTo>
                  <a:lnTo>
                    <a:pt x="812" y="108470"/>
                  </a:lnTo>
                  <a:lnTo>
                    <a:pt x="12328" y="100897"/>
                  </a:lnTo>
                  <a:lnTo>
                    <a:pt x="27331" y="86814"/>
                  </a:lnTo>
                  <a:lnTo>
                    <a:pt x="41537" y="65372"/>
                  </a:lnTo>
                  <a:lnTo>
                    <a:pt x="50660" y="35725"/>
                  </a:lnTo>
                  <a:lnTo>
                    <a:pt x="62963" y="66064"/>
                  </a:lnTo>
                  <a:lnTo>
                    <a:pt x="78311" y="82318"/>
                  </a:lnTo>
                  <a:lnTo>
                    <a:pt x="106828" y="90014"/>
                  </a:lnTo>
                  <a:lnTo>
                    <a:pt x="158635" y="94678"/>
                  </a:lnTo>
                  <a:lnTo>
                    <a:pt x="152352" y="57816"/>
                  </a:lnTo>
                  <a:lnTo>
                    <a:pt x="135345" y="27722"/>
                  </a:lnTo>
                  <a:lnTo>
                    <a:pt x="110149" y="7437"/>
                  </a:lnTo>
                  <a:lnTo>
                    <a:pt x="79298" y="0"/>
                  </a:lnTo>
                  <a:close/>
                </a:path>
              </a:pathLst>
            </a:custGeom>
            <a:solidFill>
              <a:srgbClr val="F3D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4"/>
            <p:cNvSpPr/>
            <p:nvPr/>
          </p:nvSpPr>
          <p:spPr>
            <a:xfrm>
              <a:off x="3279292" y="2720771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10" h="67310">
                  <a:moveTo>
                    <a:pt x="66687" y="33540"/>
                  </a:moveTo>
                  <a:lnTo>
                    <a:pt x="66675" y="0"/>
                  </a:lnTo>
                  <a:lnTo>
                    <a:pt x="266" y="0"/>
                  </a:lnTo>
                  <a:lnTo>
                    <a:pt x="266" y="33540"/>
                  </a:lnTo>
                  <a:lnTo>
                    <a:pt x="0" y="47129"/>
                  </a:lnTo>
                  <a:lnTo>
                    <a:pt x="1993" y="58788"/>
                  </a:lnTo>
                  <a:lnTo>
                    <a:pt x="10439" y="66128"/>
                  </a:lnTo>
                  <a:lnTo>
                    <a:pt x="29527" y="66738"/>
                  </a:lnTo>
                  <a:lnTo>
                    <a:pt x="43002" y="63080"/>
                  </a:lnTo>
                  <a:lnTo>
                    <a:pt x="54927" y="56083"/>
                  </a:lnTo>
                  <a:lnTo>
                    <a:pt x="63436" y="46113"/>
                  </a:lnTo>
                  <a:lnTo>
                    <a:pt x="66675" y="33553"/>
                  </a:lnTo>
                  <a:close/>
                </a:path>
              </a:pathLst>
            </a:custGeom>
            <a:solidFill>
              <a:srgbClr val="C9A3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5"/>
            <p:cNvSpPr/>
            <p:nvPr/>
          </p:nvSpPr>
          <p:spPr>
            <a:xfrm>
              <a:off x="3292284" y="2726293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4" h="15875">
                  <a:moveTo>
                    <a:pt x="30594" y="0"/>
                  </a:moveTo>
                  <a:lnTo>
                    <a:pt x="0" y="0"/>
                  </a:lnTo>
                  <a:lnTo>
                    <a:pt x="0" y="8458"/>
                  </a:lnTo>
                  <a:lnTo>
                    <a:pt x="6845" y="15316"/>
                  </a:lnTo>
                  <a:lnTo>
                    <a:pt x="23749" y="15316"/>
                  </a:lnTo>
                  <a:lnTo>
                    <a:pt x="30594" y="8458"/>
                  </a:lnTo>
                  <a:lnTo>
                    <a:pt x="305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6"/>
            <p:cNvSpPr/>
            <p:nvPr/>
          </p:nvSpPr>
          <p:spPr>
            <a:xfrm>
              <a:off x="3272879" y="2670606"/>
              <a:ext cx="69850" cy="15240"/>
            </a:xfrm>
            <a:custGeom>
              <a:avLst/>
              <a:gdLst/>
              <a:ahLst/>
              <a:cxnLst/>
              <a:rect l="l" t="t" r="r" b="b"/>
              <a:pathLst>
                <a:path w="69850" h="15239">
                  <a:moveTo>
                    <a:pt x="14871" y="3327"/>
                  </a:moveTo>
                  <a:lnTo>
                    <a:pt x="11531" y="0"/>
                  </a:lnTo>
                  <a:lnTo>
                    <a:pt x="3340" y="0"/>
                  </a:lnTo>
                  <a:lnTo>
                    <a:pt x="0" y="3327"/>
                  </a:lnTo>
                  <a:lnTo>
                    <a:pt x="0" y="11531"/>
                  </a:lnTo>
                  <a:lnTo>
                    <a:pt x="3340" y="14859"/>
                  </a:lnTo>
                  <a:lnTo>
                    <a:pt x="11531" y="14859"/>
                  </a:lnTo>
                  <a:lnTo>
                    <a:pt x="14871" y="11531"/>
                  </a:lnTo>
                  <a:lnTo>
                    <a:pt x="14871" y="3327"/>
                  </a:lnTo>
                  <a:close/>
                </a:path>
                <a:path w="69850" h="15239">
                  <a:moveTo>
                    <a:pt x="69418" y="3327"/>
                  </a:moveTo>
                  <a:lnTo>
                    <a:pt x="66090" y="0"/>
                  </a:lnTo>
                  <a:lnTo>
                    <a:pt x="57886" y="0"/>
                  </a:lnTo>
                  <a:lnTo>
                    <a:pt x="54559" y="3327"/>
                  </a:lnTo>
                  <a:lnTo>
                    <a:pt x="54559" y="11531"/>
                  </a:lnTo>
                  <a:lnTo>
                    <a:pt x="57886" y="14859"/>
                  </a:lnTo>
                  <a:lnTo>
                    <a:pt x="66090" y="14859"/>
                  </a:lnTo>
                  <a:lnTo>
                    <a:pt x="69418" y="11531"/>
                  </a:lnTo>
                  <a:lnTo>
                    <a:pt x="69418" y="3327"/>
                  </a:lnTo>
                  <a:close/>
                </a:path>
              </a:pathLst>
            </a:custGeom>
            <a:solidFill>
              <a:srgbClr val="693C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/>
            <p:cNvSpPr/>
            <p:nvPr/>
          </p:nvSpPr>
          <p:spPr>
            <a:xfrm>
              <a:off x="3329889" y="2846615"/>
              <a:ext cx="17145" cy="128905"/>
            </a:xfrm>
            <a:custGeom>
              <a:avLst/>
              <a:gdLst/>
              <a:ahLst/>
              <a:cxnLst/>
              <a:rect l="l" t="t" r="r" b="b"/>
              <a:pathLst>
                <a:path w="17145" h="128905">
                  <a:moveTo>
                    <a:pt x="16776" y="115709"/>
                  </a:moveTo>
                  <a:lnTo>
                    <a:pt x="13030" y="111950"/>
                  </a:lnTo>
                  <a:lnTo>
                    <a:pt x="3759" y="111950"/>
                  </a:lnTo>
                  <a:lnTo>
                    <a:pt x="0" y="115709"/>
                  </a:lnTo>
                  <a:lnTo>
                    <a:pt x="0" y="124980"/>
                  </a:lnTo>
                  <a:lnTo>
                    <a:pt x="3759" y="128727"/>
                  </a:lnTo>
                  <a:lnTo>
                    <a:pt x="13030" y="128727"/>
                  </a:lnTo>
                  <a:lnTo>
                    <a:pt x="16776" y="124980"/>
                  </a:lnTo>
                  <a:lnTo>
                    <a:pt x="16776" y="115709"/>
                  </a:lnTo>
                  <a:close/>
                </a:path>
                <a:path w="17145" h="128905">
                  <a:moveTo>
                    <a:pt x="16776" y="59728"/>
                  </a:moveTo>
                  <a:lnTo>
                    <a:pt x="13030" y="55981"/>
                  </a:lnTo>
                  <a:lnTo>
                    <a:pt x="3759" y="55981"/>
                  </a:lnTo>
                  <a:lnTo>
                    <a:pt x="0" y="59728"/>
                  </a:lnTo>
                  <a:lnTo>
                    <a:pt x="0" y="68999"/>
                  </a:lnTo>
                  <a:lnTo>
                    <a:pt x="3759" y="72758"/>
                  </a:lnTo>
                  <a:lnTo>
                    <a:pt x="13030" y="72758"/>
                  </a:lnTo>
                  <a:lnTo>
                    <a:pt x="16776" y="68999"/>
                  </a:lnTo>
                  <a:lnTo>
                    <a:pt x="16776" y="59728"/>
                  </a:lnTo>
                  <a:close/>
                </a:path>
                <a:path w="17145" h="128905">
                  <a:moveTo>
                    <a:pt x="16776" y="3759"/>
                  </a:moveTo>
                  <a:lnTo>
                    <a:pt x="13030" y="0"/>
                  </a:lnTo>
                  <a:lnTo>
                    <a:pt x="3759" y="0"/>
                  </a:lnTo>
                  <a:lnTo>
                    <a:pt x="0" y="3759"/>
                  </a:lnTo>
                  <a:lnTo>
                    <a:pt x="0" y="13030"/>
                  </a:lnTo>
                  <a:lnTo>
                    <a:pt x="3759" y="16776"/>
                  </a:lnTo>
                  <a:lnTo>
                    <a:pt x="13030" y="16776"/>
                  </a:lnTo>
                  <a:lnTo>
                    <a:pt x="16776" y="13030"/>
                  </a:lnTo>
                  <a:lnTo>
                    <a:pt x="16776" y="3759"/>
                  </a:lnTo>
                  <a:close/>
                </a:path>
              </a:pathLst>
            </a:custGeom>
            <a:solidFill>
              <a:srgbClr val="474C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8"/>
            <p:cNvSpPr/>
            <p:nvPr/>
          </p:nvSpPr>
          <p:spPr>
            <a:xfrm>
              <a:off x="3274403" y="2756738"/>
              <a:ext cx="82550" cy="51435"/>
            </a:xfrm>
            <a:custGeom>
              <a:avLst/>
              <a:gdLst/>
              <a:ahLst/>
              <a:cxnLst/>
              <a:rect l="l" t="t" r="r" b="b"/>
              <a:pathLst>
                <a:path w="82550" h="51435">
                  <a:moveTo>
                    <a:pt x="13944" y="17919"/>
                  </a:moveTo>
                  <a:lnTo>
                    <a:pt x="0" y="5829"/>
                  </a:lnTo>
                  <a:lnTo>
                    <a:pt x="0" y="23507"/>
                  </a:lnTo>
                  <a:lnTo>
                    <a:pt x="13855" y="35204"/>
                  </a:lnTo>
                  <a:lnTo>
                    <a:pt x="13944" y="17919"/>
                  </a:lnTo>
                  <a:close/>
                </a:path>
                <a:path w="82550" h="51435">
                  <a:moveTo>
                    <a:pt x="82334" y="0"/>
                  </a:moveTo>
                  <a:lnTo>
                    <a:pt x="30899" y="18897"/>
                  </a:lnTo>
                  <a:lnTo>
                    <a:pt x="30899" y="50914"/>
                  </a:lnTo>
                  <a:lnTo>
                    <a:pt x="54063" y="33261"/>
                  </a:lnTo>
                  <a:lnTo>
                    <a:pt x="67551" y="15519"/>
                  </a:lnTo>
                  <a:lnTo>
                    <a:pt x="81419" y="14998"/>
                  </a:lnTo>
                  <a:lnTo>
                    <a:pt x="82334" y="14668"/>
                  </a:lnTo>
                  <a:lnTo>
                    <a:pt x="82334" y="0"/>
                  </a:lnTo>
                  <a:close/>
                </a:path>
              </a:pathLst>
            </a:custGeom>
            <a:solidFill>
              <a:srgbClr val="FAF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9"/>
            <p:cNvSpPr/>
            <p:nvPr/>
          </p:nvSpPr>
          <p:spPr>
            <a:xfrm>
              <a:off x="2042682" y="2744517"/>
              <a:ext cx="188590" cy="2742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/>
            <p:cNvSpPr/>
            <p:nvPr/>
          </p:nvSpPr>
          <p:spPr>
            <a:xfrm>
              <a:off x="2042598" y="3131711"/>
              <a:ext cx="219240" cy="2415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Rektangel 1"/>
          <p:cNvSpPr/>
          <p:nvPr/>
        </p:nvSpPr>
        <p:spPr>
          <a:xfrm>
            <a:off x="1917696" y="3900249"/>
            <a:ext cx="2480291" cy="62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455">
              <a:lnSpc>
                <a:spcPts val="1040"/>
              </a:lnSpc>
              <a:spcBef>
                <a:spcPts val="165"/>
              </a:spcBef>
            </a:pPr>
            <a:r>
              <a:rPr lang="sv-SE" sz="1200" b="1" spc="15" dirty="0">
                <a:latin typeface="+mj-lt"/>
                <a:cs typeface="Trebuchet MS"/>
              </a:rPr>
              <a:t>Population </a:t>
            </a:r>
            <a:r>
              <a:rPr lang="sv-SE" sz="1200" spc="-5" dirty="0">
                <a:latin typeface="+mj-lt"/>
                <a:cs typeface="Arial"/>
              </a:rPr>
              <a:t>31 </a:t>
            </a:r>
            <a:r>
              <a:rPr lang="sv-SE" sz="1200" spc="-35" dirty="0">
                <a:latin typeface="+mj-lt"/>
                <a:cs typeface="Arial"/>
              </a:rPr>
              <a:t>dec</a:t>
            </a:r>
            <a:r>
              <a:rPr lang="sv-SE" sz="1200" spc="-50" dirty="0">
                <a:latin typeface="+mj-lt"/>
                <a:cs typeface="Arial"/>
              </a:rPr>
              <a:t> </a:t>
            </a:r>
            <a:r>
              <a:rPr lang="sv-SE" sz="1200" spc="-5" dirty="0">
                <a:latin typeface="+mj-lt"/>
                <a:cs typeface="Arial"/>
              </a:rPr>
              <a:t>2022</a:t>
            </a:r>
          </a:p>
          <a:p>
            <a:pPr marL="84455">
              <a:lnSpc>
                <a:spcPts val="1040"/>
              </a:lnSpc>
              <a:spcBef>
                <a:spcPts val="165"/>
              </a:spcBef>
            </a:pPr>
            <a:endParaRPr lang="sv-SE" sz="1100" dirty="0">
              <a:latin typeface="+mj-lt"/>
              <a:cs typeface="Arial"/>
            </a:endParaRPr>
          </a:p>
          <a:p>
            <a:pPr marL="84455">
              <a:lnSpc>
                <a:spcPts val="1880"/>
              </a:lnSpc>
            </a:pPr>
            <a:r>
              <a:rPr lang="sv-SE" sz="2400" b="1" spc="-35" dirty="0">
                <a:latin typeface="+mj-lt"/>
                <a:cs typeface="Trebuchet MS"/>
              </a:rPr>
              <a:t>145 120</a:t>
            </a:r>
            <a:endParaRPr lang="sv-SE" sz="2400" dirty="0">
              <a:latin typeface="+mj-lt"/>
              <a:cs typeface="Trebuchet M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164834" y="4602069"/>
            <a:ext cx="1214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/>
            <a:r>
              <a:rPr lang="sv-SE" spc="-15" dirty="0">
                <a:latin typeface="Arial"/>
                <a:cs typeface="Arial"/>
              </a:rPr>
              <a:t>72 469</a:t>
            </a:r>
            <a:endParaRPr lang="sv-SE" dirty="0">
              <a:latin typeface="Arial"/>
              <a:cs typeface="Arial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104535" y="5360573"/>
            <a:ext cx="1197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2740"/>
            <a:r>
              <a:rPr lang="sv-SE" spc="-15" dirty="0">
                <a:latin typeface="Arial"/>
                <a:cs typeface="Arial"/>
              </a:rPr>
              <a:t>72</a:t>
            </a:r>
            <a:r>
              <a:rPr lang="sv-SE" spc="-120" dirty="0">
                <a:latin typeface="Arial"/>
                <a:cs typeface="Arial"/>
              </a:rPr>
              <a:t> </a:t>
            </a:r>
            <a:r>
              <a:rPr lang="sv-SE" spc="-25" dirty="0">
                <a:latin typeface="Arial"/>
                <a:cs typeface="Arial"/>
              </a:rPr>
              <a:t>651</a:t>
            </a:r>
            <a:endParaRPr lang="sv-SE" dirty="0">
              <a:latin typeface="Arial"/>
              <a:cs typeface="Arial"/>
            </a:endParaRPr>
          </a:p>
        </p:txBody>
      </p:sp>
      <p:sp>
        <p:nvSpPr>
          <p:cNvPr id="105" name="object 86"/>
          <p:cNvSpPr txBox="1"/>
          <p:nvPr/>
        </p:nvSpPr>
        <p:spPr>
          <a:xfrm>
            <a:off x="6678526" y="3870062"/>
            <a:ext cx="2347344" cy="2082621"/>
          </a:xfrm>
          <a:prstGeom prst="rect">
            <a:avLst/>
          </a:prstGeom>
          <a:solidFill>
            <a:srgbClr val="E8EFF4"/>
          </a:solidFill>
        </p:spPr>
        <p:txBody>
          <a:bodyPr vert="horz" wrap="square" lIns="0" tIns="27940" rIns="0" bIns="0" rtlCol="0">
            <a:spAutoFit/>
          </a:bodyPr>
          <a:lstStyle/>
          <a:p>
            <a:pPr marR="20320" algn="ctr">
              <a:spcBef>
                <a:spcPts val="220"/>
              </a:spcBef>
            </a:pPr>
            <a:r>
              <a:rPr sz="5400" b="1" spc="-30" dirty="0">
                <a:latin typeface="+mj-lt"/>
                <a:cs typeface="Trebuchet MS"/>
              </a:rPr>
              <a:t>+</a:t>
            </a:r>
            <a:r>
              <a:rPr lang="sv-SE" sz="5400" b="1" spc="-30" dirty="0">
                <a:latin typeface="+mj-lt"/>
                <a:cs typeface="Trebuchet MS"/>
              </a:rPr>
              <a:t> 662</a:t>
            </a:r>
            <a:endParaRPr sz="2400" dirty="0">
              <a:latin typeface="+mj-lt"/>
              <a:cs typeface="Trebuchet MS"/>
            </a:endParaRPr>
          </a:p>
          <a:p>
            <a:pPr marL="48260" marR="43815" algn="ctr">
              <a:lnSpc>
                <a:spcPct val="119100"/>
              </a:lnSpc>
              <a:spcBef>
                <a:spcPts val="415"/>
              </a:spcBef>
            </a:pPr>
            <a:r>
              <a:rPr lang="sv-SE" sz="1600" b="1" spc="20" dirty="0">
                <a:latin typeface="+mj-lt"/>
                <a:cs typeface="Trebuchet MS"/>
              </a:rPr>
              <a:t>The </a:t>
            </a:r>
            <a:r>
              <a:rPr lang="sv-SE" sz="1600" b="1" spc="20" dirty="0" err="1">
                <a:latin typeface="+mj-lt"/>
                <a:cs typeface="Trebuchet MS"/>
              </a:rPr>
              <a:t>number</a:t>
            </a:r>
            <a:r>
              <a:rPr lang="sv-SE" sz="1600" b="1" spc="20" dirty="0">
                <a:latin typeface="+mj-lt"/>
                <a:cs typeface="Trebuchet MS"/>
              </a:rPr>
              <a:t> </a:t>
            </a:r>
            <a:r>
              <a:rPr lang="sv-SE" sz="1600" b="1" spc="20" dirty="0" err="1">
                <a:latin typeface="+mj-lt"/>
                <a:cs typeface="Trebuchet MS"/>
              </a:rPr>
              <a:t>which</a:t>
            </a:r>
            <a:r>
              <a:rPr lang="sv-SE" sz="1600" b="1" spc="20" dirty="0">
                <a:latin typeface="+mj-lt"/>
                <a:cs typeface="Trebuchet MS"/>
              </a:rPr>
              <a:t> the population </a:t>
            </a:r>
            <a:r>
              <a:rPr lang="sv-SE" sz="1600" b="1" spc="20" dirty="0" err="1">
                <a:latin typeface="+mj-lt"/>
                <a:cs typeface="Trebuchet MS"/>
              </a:rPr>
              <a:t>of</a:t>
            </a:r>
            <a:r>
              <a:rPr lang="sv-SE" sz="1600" b="1" spc="20" dirty="0">
                <a:latin typeface="+mj-lt"/>
                <a:cs typeface="Trebuchet MS"/>
              </a:rPr>
              <a:t> Norrköping </a:t>
            </a:r>
            <a:r>
              <a:rPr lang="sv-SE" sz="1600" b="1" spc="20" dirty="0" err="1">
                <a:latin typeface="+mj-lt"/>
                <a:cs typeface="Trebuchet MS"/>
              </a:rPr>
              <a:t>grew</a:t>
            </a:r>
            <a:r>
              <a:rPr lang="sv-SE" sz="1600" b="1" spc="20" dirty="0">
                <a:latin typeface="+mj-lt"/>
                <a:cs typeface="Trebuchet MS"/>
              </a:rPr>
              <a:t> in 2022</a:t>
            </a:r>
            <a:endParaRPr sz="1600" dirty="0">
              <a:latin typeface="+mj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887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  <p:bldP spid="2" grpId="0"/>
      <p:bldP spid="3" grpId="0"/>
      <p:bldP spid="4" grpId="0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662" y="0"/>
            <a:ext cx="8507288" cy="892919"/>
          </a:xfrm>
        </p:spPr>
        <p:txBody>
          <a:bodyPr/>
          <a:lstStyle/>
          <a:p>
            <a:pPr eaLnBrk="1" hangingPunct="1"/>
            <a:r>
              <a:rPr lang="sv-SE" altLang="sv-SE" sz="2800" dirty="0" err="1"/>
              <a:t>Annually</a:t>
            </a:r>
            <a:r>
              <a:rPr lang="sv-SE" altLang="sv-SE" sz="2800" dirty="0"/>
              <a:t> population </a:t>
            </a:r>
            <a:r>
              <a:rPr lang="sv-SE" altLang="sv-SE" sz="2800" dirty="0" err="1"/>
              <a:t>changes</a:t>
            </a:r>
            <a:r>
              <a:rPr lang="sv-SE" altLang="sv-SE" sz="2800" dirty="0"/>
              <a:t> 1951-2022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807606"/>
              </p:ext>
            </p:extLst>
          </p:nvPr>
        </p:nvGraphicFramePr>
        <p:xfrm>
          <a:off x="492041" y="1124745"/>
          <a:ext cx="10734147" cy="478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584662" y="6420300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107740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0917" y="0"/>
            <a:ext cx="8507288" cy="706437"/>
          </a:xfrm>
        </p:spPr>
        <p:txBody>
          <a:bodyPr/>
          <a:lstStyle/>
          <a:p>
            <a:pPr eaLnBrk="1" hangingPunct="1"/>
            <a:r>
              <a:rPr lang="sv-SE" altLang="sv-SE" sz="2800" dirty="0"/>
              <a:t>Changes in population 1968-2022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973455"/>
              </p:ext>
            </p:extLst>
          </p:nvPr>
        </p:nvGraphicFramePr>
        <p:xfrm>
          <a:off x="750917" y="1052736"/>
          <a:ext cx="11335788" cy="453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304167" y="6470176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Source: </a:t>
            </a:r>
            <a:r>
              <a:rPr lang="sv-SE" sz="1200" i="1" dirty="0" err="1"/>
              <a:t>Statistics</a:t>
            </a:r>
            <a:r>
              <a:rPr lang="sv-SE" sz="1200" i="1" dirty="0"/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8363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07571"/>
            <a:ext cx="8824359" cy="960841"/>
          </a:xfrm>
        </p:spPr>
        <p:txBody>
          <a:bodyPr/>
          <a:lstStyle/>
          <a:p>
            <a:pPr eaLnBrk="1" hangingPunct="1"/>
            <a:r>
              <a:rPr lang="sv-SE" altLang="sv-SE" sz="2400" dirty="0"/>
              <a:t>Share of foreign born population in Norrköping, Sweden and some </a:t>
            </a:r>
            <a:r>
              <a:rPr lang="sv-SE" altLang="sv-SE" sz="2400" dirty="0" err="1"/>
              <a:t>comparable</a:t>
            </a:r>
            <a:r>
              <a:rPr lang="sv-SE" altLang="sv-SE" sz="2400" dirty="0"/>
              <a:t> municipalities</a:t>
            </a:r>
          </a:p>
        </p:txBody>
      </p:sp>
      <p:sp>
        <p:nvSpPr>
          <p:cNvPr id="11268" name="textruta 3"/>
          <p:cNvSpPr txBox="1">
            <a:spLocks noChangeArrowheads="1"/>
          </p:cNvSpPr>
          <p:nvPr/>
        </p:nvSpPr>
        <p:spPr bwMode="auto">
          <a:xfrm>
            <a:off x="838775" y="6384350"/>
            <a:ext cx="1968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i="1" dirty="0"/>
              <a:t>Source: </a:t>
            </a:r>
            <a:r>
              <a:rPr lang="sv-SE" altLang="sv-SE" sz="1200" i="1" dirty="0" err="1"/>
              <a:t>Statistics</a:t>
            </a:r>
            <a:r>
              <a:rPr lang="sv-SE" altLang="sv-SE" sz="1200" i="1" dirty="0"/>
              <a:t> Sweden</a:t>
            </a:r>
          </a:p>
        </p:txBody>
      </p:sp>
      <p:graphicFrame>
        <p:nvGraphicFramePr>
          <p:cNvPr id="6" name="Platshållare för innehåll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328200"/>
              </p:ext>
            </p:extLst>
          </p:nvPr>
        </p:nvGraphicFramePr>
        <p:xfrm>
          <a:off x="695325" y="1449388"/>
          <a:ext cx="11401195" cy="474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32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37136" y="177455"/>
            <a:ext cx="8824359" cy="971549"/>
          </a:xfrm>
        </p:spPr>
        <p:txBody>
          <a:bodyPr/>
          <a:lstStyle/>
          <a:p>
            <a:r>
              <a:rPr lang="sv-SE" altLang="sv-SE" sz="2800" dirty="0"/>
              <a:t>Population by country </a:t>
            </a:r>
            <a:r>
              <a:rPr lang="sv-SE" altLang="sv-SE" sz="2800" dirty="0" err="1"/>
              <a:t>of</a:t>
            </a:r>
            <a:r>
              <a:rPr lang="sv-SE" altLang="sv-SE" sz="2800" dirty="0"/>
              <a:t> </a:t>
            </a:r>
            <a:r>
              <a:rPr lang="sv-SE" altLang="sv-SE" sz="2800" dirty="0" err="1"/>
              <a:t>birth</a:t>
            </a:r>
            <a:r>
              <a:rPr lang="sv-SE" altLang="sv-SE" sz="2800" dirty="0"/>
              <a:t> (exkl. Sweden) 2000-2022</a:t>
            </a:r>
          </a:p>
        </p:txBody>
      </p:sp>
      <p:sp>
        <p:nvSpPr>
          <p:cNvPr id="11268" name="textruta 3"/>
          <p:cNvSpPr txBox="1">
            <a:spLocks noChangeArrowheads="1"/>
          </p:cNvSpPr>
          <p:nvPr/>
        </p:nvSpPr>
        <p:spPr bwMode="auto">
          <a:xfrm>
            <a:off x="637136" y="6027003"/>
            <a:ext cx="80265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200" i="1" dirty="0"/>
              <a:t>Source: </a:t>
            </a:r>
            <a:r>
              <a:rPr lang="sv-SE" altLang="sv-SE" sz="1200" i="1" dirty="0" err="1"/>
              <a:t>Statistics</a:t>
            </a:r>
            <a:r>
              <a:rPr lang="sv-SE" altLang="sv-SE" sz="1200" i="1" dirty="0"/>
              <a:t> Sweden</a:t>
            </a:r>
          </a:p>
          <a:p>
            <a:pPr eaLnBrk="1" hangingPunct="1"/>
            <a:r>
              <a:rPr lang="sv-SE" altLang="sv-SE" sz="1200" i="1" dirty="0"/>
              <a:t>Note: The diagram </a:t>
            </a:r>
            <a:r>
              <a:rPr lang="sv-SE" altLang="sv-SE" sz="1200" i="1" dirty="0" err="1"/>
              <a:t>refers</a:t>
            </a:r>
            <a:r>
              <a:rPr lang="sv-SE" altLang="sv-SE" sz="1200" i="1" dirty="0"/>
              <a:t> to the </a:t>
            </a:r>
            <a:r>
              <a:rPr lang="sv-SE" altLang="sv-SE" sz="1200" i="1" dirty="0" err="1"/>
              <a:t>most</a:t>
            </a:r>
            <a:r>
              <a:rPr lang="sv-SE" altLang="sv-SE" sz="1200" i="1" dirty="0"/>
              <a:t> common </a:t>
            </a:r>
            <a:r>
              <a:rPr lang="sv-SE" altLang="sv-SE" sz="1200" i="1" dirty="0" err="1"/>
              <a:t>birth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countries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among</a:t>
            </a:r>
            <a:r>
              <a:rPr lang="sv-SE" altLang="sv-SE" sz="1200" i="1" dirty="0"/>
              <a:t> the population in Norrköping </a:t>
            </a:r>
            <a:r>
              <a:rPr lang="sv-SE" altLang="sv-SE" sz="1200" i="1" dirty="0" err="1"/>
              <a:t>except</a:t>
            </a:r>
            <a:r>
              <a:rPr lang="sv-SE" altLang="sv-SE" sz="1200" i="1" dirty="0"/>
              <a:t> Sweden. </a:t>
            </a:r>
          </a:p>
          <a:p>
            <a:pPr eaLnBrk="1" hangingPunct="1"/>
            <a:r>
              <a:rPr lang="sv-SE" altLang="sv-SE" sz="1200" i="1" dirty="0"/>
              <a:t>In 2022 </a:t>
            </a:r>
            <a:r>
              <a:rPr lang="sv-SE" altLang="sv-SE" sz="1200" i="1" dirty="0" err="1"/>
              <a:t>there</a:t>
            </a:r>
            <a:r>
              <a:rPr lang="sv-SE" altLang="sv-SE" sz="1200" i="1" dirty="0"/>
              <a:t> </a:t>
            </a:r>
            <a:r>
              <a:rPr lang="sv-SE" altLang="sv-SE" sz="1200" i="1" dirty="0" err="1"/>
              <a:t>were</a:t>
            </a:r>
            <a:r>
              <a:rPr lang="sv-SE" altLang="sv-SE" sz="1200" i="1" dirty="0"/>
              <a:t> </a:t>
            </a:r>
            <a:r>
              <a:rPr lang="sv-SE" altLang="sv-SE" sz="1200" b="1" i="1" dirty="0"/>
              <a:t>114 684 </a:t>
            </a:r>
            <a:r>
              <a:rPr lang="sv-SE" altLang="sv-SE" sz="1200" i="1" dirty="0"/>
              <a:t>residents </a:t>
            </a:r>
            <a:r>
              <a:rPr lang="sv-SE" altLang="sv-SE" sz="1200" i="1" dirty="0" err="1"/>
              <a:t>born</a:t>
            </a:r>
            <a:r>
              <a:rPr lang="sv-SE" altLang="sv-SE" sz="1200" i="1" dirty="0"/>
              <a:t> in Sweden.</a:t>
            </a:r>
          </a:p>
          <a:p>
            <a:pPr eaLnBrk="1" hangingPunct="1"/>
            <a:endParaRPr lang="sv-SE" altLang="sv-SE" sz="1200" i="1" dirty="0"/>
          </a:p>
        </p:txBody>
      </p:sp>
      <p:graphicFrame>
        <p:nvGraphicFramePr>
          <p:cNvPr id="6" name="Platshållare för innehåll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183436"/>
              </p:ext>
            </p:extLst>
          </p:nvPr>
        </p:nvGraphicFramePr>
        <p:xfrm>
          <a:off x="264405" y="1324730"/>
          <a:ext cx="11759741" cy="470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68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546101" y="121312"/>
            <a:ext cx="8474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2800" b="1" dirty="0"/>
              <a:t>Population in Norrköping 2002, 2012 och 2022 by age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869951" y="6284914"/>
            <a:ext cx="22669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400" i="1" dirty="0"/>
              <a:t>Source: </a:t>
            </a:r>
            <a:r>
              <a:rPr lang="sv-SE" altLang="sv-SE" sz="1400" i="1" dirty="0" err="1"/>
              <a:t>Statistics</a:t>
            </a:r>
            <a:r>
              <a:rPr lang="sv-SE" altLang="sv-SE" sz="1400" i="1" dirty="0"/>
              <a:t> Sweden</a:t>
            </a:r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77769"/>
              </p:ext>
            </p:extLst>
          </p:nvPr>
        </p:nvGraphicFramePr>
        <p:xfrm>
          <a:off x="393702" y="1196751"/>
          <a:ext cx="10702924" cy="502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373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</p:bldLst>
  </p:timing>
</p:sld>
</file>

<file path=ppt/theme/theme1.xml><?xml version="1.0" encoding="utf-8"?>
<a:theme xmlns:a="http://schemas.openxmlformats.org/drawingml/2006/main" name="Norrköpings kommun">
  <a:themeElements>
    <a:clrScheme name="Norrköping">
      <a:dk1>
        <a:sysClr val="windowText" lastClr="000000"/>
      </a:dk1>
      <a:lt1>
        <a:sysClr val="window" lastClr="FFFFFF"/>
      </a:lt1>
      <a:dk2>
        <a:srgbClr val="FFA616"/>
      </a:dk2>
      <a:lt2>
        <a:srgbClr val="DB0029"/>
      </a:lt2>
      <a:accent1>
        <a:srgbClr val="00ABC7"/>
      </a:accent1>
      <a:accent2>
        <a:srgbClr val="236192"/>
      </a:accent2>
      <a:accent3>
        <a:srgbClr val="84BD00"/>
      </a:accent3>
      <a:accent4>
        <a:srgbClr val="4C8C2B"/>
      </a:accent4>
      <a:accent5>
        <a:srgbClr val="AF1685"/>
      </a:accent5>
      <a:accent6>
        <a:srgbClr val="80276C"/>
      </a:accent6>
      <a:hlink>
        <a:srgbClr val="231F20"/>
      </a:hlink>
      <a:folHlink>
        <a:srgbClr val="231F20"/>
      </a:folHlink>
    </a:clrScheme>
    <a:fontScheme name="Norrköping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köpings kommun.potx" id="{08E43B10-758D-4134-ACBB-130E52345946}" vid="{A75FDB0C-F9E7-4C1D-A19A-929691D911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et´s Creat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A616"/>
    </a:accent1>
    <a:accent2>
      <a:srgbClr val="DB0029"/>
    </a:accent2>
    <a:accent3>
      <a:srgbClr val="00AFD7"/>
    </a:accent3>
    <a:accent4>
      <a:srgbClr val="84BD00"/>
    </a:accent4>
    <a:accent5>
      <a:srgbClr val="80276C"/>
    </a:accent5>
    <a:accent6>
      <a:srgbClr val="FFCD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Norrköpings kommun Widescreen (16_9) (2)</Template>
  <TotalTime>126</TotalTime>
  <Words>745</Words>
  <Application>Microsoft Office PowerPoint</Application>
  <PresentationFormat>Bredbild</PresentationFormat>
  <Paragraphs>144</Paragraphs>
  <Slides>19</Slides>
  <Notes>18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Arial</vt:lpstr>
      <vt:lpstr>Calibri</vt:lpstr>
      <vt:lpstr>Frutiger LT Std 45 Light</vt:lpstr>
      <vt:lpstr>Trebuchet MS</vt:lpstr>
      <vt:lpstr>Wingdings</vt:lpstr>
      <vt:lpstr>Norrköpings kommun</vt:lpstr>
      <vt:lpstr>Photo Editor-foto</vt:lpstr>
      <vt:lpstr>PowerPoint-presentation</vt:lpstr>
      <vt:lpstr>Municipality of Norrköping 2022</vt:lpstr>
      <vt:lpstr>PowerPoint-presentation</vt:lpstr>
      <vt:lpstr>Population of Norrköping 1950-2022 </vt:lpstr>
      <vt:lpstr>Annually population changes 1951-2022</vt:lpstr>
      <vt:lpstr>Changes in population 1968-2022</vt:lpstr>
      <vt:lpstr>Share of foreign born population in Norrköping, Sweden and some comparable municipalities</vt:lpstr>
      <vt:lpstr>Population by country of birth (exkl. Sweden) 2000-2022</vt:lpstr>
      <vt:lpstr>PowerPoint-presentation</vt:lpstr>
      <vt:lpstr>Number of job openings Norrköping 2000-2021</vt:lpstr>
      <vt:lpstr>Job openings in Norrköping and Sweden by business area 2021</vt:lpstr>
      <vt:lpstr>Commuting to and from Norrköping 1995-2021</vt:lpstr>
      <vt:lpstr> Number of commuters to and from the municipalities with the most frequent commuting 2021</vt:lpstr>
      <vt:lpstr>Share of gainfully employed population 20-64 years 2000 - 2021</vt:lpstr>
      <vt:lpstr>Unemployment rate january 2017 – january 2023 </vt:lpstr>
      <vt:lpstr>Educational level among the population, age 20-64 years</vt:lpstr>
      <vt:lpstr>Educational level among the population, age 25-64 år</vt:lpstr>
      <vt:lpstr>Newly constructed homes in Norrköping 1961-2022 </vt:lpstr>
      <vt:lpstr>PowerPoint-presentation</vt:lpstr>
    </vt:vector>
  </TitlesOfParts>
  <Company>Norrköpings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Olle Kylensjö</dc:creator>
  <cp:lastModifiedBy>Olle Kylensjö</cp:lastModifiedBy>
  <cp:revision>27</cp:revision>
  <dcterms:created xsi:type="dcterms:W3CDTF">2022-04-06T14:10:16Z</dcterms:created>
  <dcterms:modified xsi:type="dcterms:W3CDTF">2023-11-22T14:11:54Z</dcterms:modified>
</cp:coreProperties>
</file>